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103"/>
  </p:notesMasterIdLst>
  <p:sldIdLst>
    <p:sldId id="256" r:id="rId2"/>
    <p:sldId id="620" r:id="rId3"/>
    <p:sldId id="509" r:id="rId4"/>
    <p:sldId id="1126" r:id="rId5"/>
    <p:sldId id="1130" r:id="rId6"/>
    <p:sldId id="1127" r:id="rId7"/>
    <p:sldId id="1131" r:id="rId8"/>
    <p:sldId id="1128" r:id="rId9"/>
    <p:sldId id="1132" r:id="rId10"/>
    <p:sldId id="1133" r:id="rId11"/>
    <p:sldId id="1226" r:id="rId12"/>
    <p:sldId id="1129" r:id="rId13"/>
    <p:sldId id="1134" r:id="rId14"/>
    <p:sldId id="1135" r:id="rId15"/>
    <p:sldId id="1136" r:id="rId16"/>
    <p:sldId id="1139" r:id="rId17"/>
    <p:sldId id="1140" r:id="rId18"/>
    <p:sldId id="1141" r:id="rId19"/>
    <p:sldId id="1142" r:id="rId20"/>
    <p:sldId id="1143" r:id="rId21"/>
    <p:sldId id="1144" r:id="rId22"/>
    <p:sldId id="1145" r:id="rId23"/>
    <p:sldId id="1146" r:id="rId24"/>
    <p:sldId id="1147" r:id="rId25"/>
    <p:sldId id="1148" r:id="rId26"/>
    <p:sldId id="1223" r:id="rId27"/>
    <p:sldId id="1224" r:id="rId28"/>
    <p:sldId id="1239" r:id="rId29"/>
    <p:sldId id="1149" r:id="rId30"/>
    <p:sldId id="1150" r:id="rId31"/>
    <p:sldId id="1225" r:id="rId32"/>
    <p:sldId id="1151" r:id="rId33"/>
    <p:sldId id="1152" r:id="rId34"/>
    <p:sldId id="1228" r:id="rId35"/>
    <p:sldId id="1153" r:id="rId36"/>
    <p:sldId id="1155" r:id="rId37"/>
    <p:sldId id="1154" r:id="rId38"/>
    <p:sldId id="1158" r:id="rId39"/>
    <p:sldId id="1160" r:id="rId40"/>
    <p:sldId id="1227" r:id="rId41"/>
    <p:sldId id="1156" r:id="rId42"/>
    <p:sldId id="1230" r:id="rId43"/>
    <p:sldId id="1157" r:id="rId44"/>
    <p:sldId id="1231" r:id="rId45"/>
    <p:sldId id="1159" r:id="rId46"/>
    <p:sldId id="1234" r:id="rId47"/>
    <p:sldId id="1163" r:id="rId48"/>
    <p:sldId id="1167" r:id="rId49"/>
    <p:sldId id="1165" r:id="rId50"/>
    <p:sldId id="1166" r:id="rId51"/>
    <p:sldId id="1164" r:id="rId52"/>
    <p:sldId id="1236" r:id="rId53"/>
    <p:sldId id="1168" r:id="rId54"/>
    <p:sldId id="1169" r:id="rId55"/>
    <p:sldId id="1170" r:id="rId56"/>
    <p:sldId id="1171" r:id="rId57"/>
    <p:sldId id="1172" r:id="rId58"/>
    <p:sldId id="1238" r:id="rId59"/>
    <p:sldId id="1173" r:id="rId60"/>
    <p:sldId id="1174" r:id="rId61"/>
    <p:sldId id="1175" r:id="rId62"/>
    <p:sldId id="1232" r:id="rId63"/>
    <p:sldId id="1176" r:id="rId64"/>
    <p:sldId id="1233" r:id="rId65"/>
    <p:sldId id="1237" r:id="rId66"/>
    <p:sldId id="1177" r:id="rId67"/>
    <p:sldId id="1178" r:id="rId68"/>
    <p:sldId id="1179" r:id="rId69"/>
    <p:sldId id="1184" r:id="rId70"/>
    <p:sldId id="1185" r:id="rId71"/>
    <p:sldId id="1192" r:id="rId72"/>
    <p:sldId id="1194" r:id="rId73"/>
    <p:sldId id="1195" r:id="rId74"/>
    <p:sldId id="1196" r:id="rId75"/>
    <p:sldId id="1199" r:id="rId76"/>
    <p:sldId id="1198" r:id="rId77"/>
    <p:sldId id="1187" r:id="rId78"/>
    <p:sldId id="1240" r:id="rId79"/>
    <p:sldId id="1201" r:id="rId80"/>
    <p:sldId id="1186" r:id="rId81"/>
    <p:sldId id="1202" r:id="rId82"/>
    <p:sldId id="1212" r:id="rId83"/>
    <p:sldId id="1204" r:id="rId84"/>
    <p:sldId id="1205" r:id="rId85"/>
    <p:sldId id="1188" r:id="rId86"/>
    <p:sldId id="1189" r:id="rId87"/>
    <p:sldId id="1190" r:id="rId88"/>
    <p:sldId id="1206" r:id="rId89"/>
    <p:sldId id="1207" r:id="rId90"/>
    <p:sldId id="1208" r:id="rId91"/>
    <p:sldId id="1209" r:id="rId92"/>
    <p:sldId id="1210" r:id="rId93"/>
    <p:sldId id="1211" r:id="rId94"/>
    <p:sldId id="1191" r:id="rId95"/>
    <p:sldId id="606" r:id="rId96"/>
    <p:sldId id="1220" r:id="rId97"/>
    <p:sldId id="1221" r:id="rId98"/>
    <p:sldId id="1222" r:id="rId99"/>
    <p:sldId id="954" r:id="rId100"/>
    <p:sldId id="1106" r:id="rId101"/>
    <p:sldId id="519" r:id="rId10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海英" initials="a" lastIdx="1" clrIdx="0">
    <p:extLst>
      <p:ext uri="{19B8F6BF-5375-455C-9EA6-DF929625EA0E}">
        <p15:presenceInfo xmlns:p15="http://schemas.microsoft.com/office/powerpoint/2012/main" userId="张海英" providerId="None"/>
      </p:ext>
    </p:extLst>
  </p:cmAuthor>
  <p:cmAuthor id="2" name="haiying2019" initials="h" lastIdx="1" clrIdx="1">
    <p:extLst>
      <p:ext uri="{19B8F6BF-5375-455C-9EA6-DF929625EA0E}">
        <p15:presenceInfo xmlns:p15="http://schemas.microsoft.com/office/powerpoint/2012/main" userId="3a4da61f4497bcf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380" autoAdjust="0"/>
  </p:normalViewPr>
  <p:slideViewPr>
    <p:cSldViewPr>
      <p:cViewPr varScale="1">
        <p:scale>
          <a:sx n="83" d="100"/>
          <a:sy n="83" d="100"/>
        </p:scale>
        <p:origin x="1378"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3-07T14:49:09.058" idx="1">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3-03-21T10:45:08.523"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52DBD42-2C63-481F-813D-CAE2454CDE3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618952D2-03C2-4B96-9630-2331BC34FD5A}"/>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7116216-E016-4B76-AEEC-3FFB15D14D27}" type="datetimeFigureOut">
              <a:rPr lang="zh-CN" altLang="en-US"/>
              <a:pPr>
                <a:defRPr/>
              </a:pPr>
              <a:t>2023-3-30</a:t>
            </a:fld>
            <a:endParaRPr lang="zh-CN" altLang="en-US"/>
          </a:p>
        </p:txBody>
      </p:sp>
      <p:sp>
        <p:nvSpPr>
          <p:cNvPr id="4" name="幻灯片图像占位符 3">
            <a:extLst>
              <a:ext uri="{FF2B5EF4-FFF2-40B4-BE49-F238E27FC236}">
                <a16:creationId xmlns:a16="http://schemas.microsoft.com/office/drawing/2014/main" id="{A3AD8C60-1A6F-4C5C-8C44-228686A1FE2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69C83C59-9895-4ECD-B5F3-A66E506D6D57}"/>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9A6A8E6F-5058-4DCE-9789-3D66AEB17B1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3F80F092-B945-406D-8067-D2C31A2AD3A1}"/>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2C47AE3C-1DE6-4E0A-AD26-BD7437C7171C}" type="slidenum">
              <a:rPr lang="zh-CN" altLang="en-US"/>
              <a:pPr>
                <a:defRPr/>
              </a:pPr>
              <a:t>‹#›</a:t>
            </a:fld>
            <a:endParaRPr lang="zh-CN" altLang="en-US"/>
          </a:p>
        </p:txBody>
      </p:sp>
    </p:spTree>
    <p:extLst>
      <p:ext uri="{BB962C8B-B14F-4D97-AF65-F5344CB8AC3E}">
        <p14:creationId xmlns:p14="http://schemas.microsoft.com/office/powerpoint/2010/main" val="23351349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3E6E0F4-1EA0-4D17-A3AC-374020F02C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C6519C1-9376-46A5-8946-CFE1D43B7833}" type="slidenum">
              <a:rPr lang="en-US" altLang="zh-CN" smtClean="0">
                <a:latin typeface="Arial" panose="020B0604020202020204" pitchFamily="34" charset="0"/>
              </a:rPr>
              <a:pPr fontAlgn="base">
                <a:spcBef>
                  <a:spcPct val="0"/>
                </a:spcBef>
                <a:spcAft>
                  <a:spcPct val="0"/>
                </a:spcAft>
              </a:pPr>
              <a:t>2</a:t>
            </a:fld>
            <a:endParaRPr lang="en-US" altLang="zh-CN">
              <a:latin typeface="Arial" panose="020B0604020202020204" pitchFamily="34" charset="0"/>
            </a:endParaRPr>
          </a:p>
        </p:txBody>
      </p:sp>
      <p:sp>
        <p:nvSpPr>
          <p:cNvPr id="28675" name="Rectangle 2">
            <a:extLst>
              <a:ext uri="{FF2B5EF4-FFF2-40B4-BE49-F238E27FC236}">
                <a16:creationId xmlns:a16="http://schemas.microsoft.com/office/drawing/2014/main" id="{CAA62F16-6539-4201-BCBB-0812287151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a:extLst>
              <a:ext uri="{FF2B5EF4-FFF2-40B4-BE49-F238E27FC236}">
                <a16:creationId xmlns:a16="http://schemas.microsoft.com/office/drawing/2014/main" id="{22E2CFF6-E793-444B-B46B-D03B896AB4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不细讲！</a:t>
            </a:r>
            <a:endParaRPr lang="zh-CN" altLang="zh-CN"/>
          </a:p>
        </p:txBody>
      </p:sp>
    </p:spTree>
    <p:extLst>
      <p:ext uri="{BB962C8B-B14F-4D97-AF65-F5344CB8AC3E}">
        <p14:creationId xmlns:p14="http://schemas.microsoft.com/office/powerpoint/2010/main" val="1825898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D67D9785-5C7C-4F10-8696-7F05E1589780}"/>
              </a:ext>
            </a:extLst>
          </p:cNvPr>
          <p:cNvSpPr>
            <a:spLocks noGrp="1"/>
          </p:cNvSpPr>
          <p:nvPr>
            <p:ph type="dt" sz="half" idx="10"/>
          </p:nvPr>
        </p:nvSpPr>
        <p:spPr/>
        <p:txBody>
          <a:bodyPr/>
          <a:lstStyle>
            <a:lvl1pPr>
              <a:defRPr/>
            </a:lvl1pPr>
          </a:lstStyle>
          <a:p>
            <a:pPr>
              <a:defRPr/>
            </a:pPr>
            <a:fld id="{1348122B-93DA-46DE-9610-EFF7EE7DD5FC}" type="datetimeFigureOut">
              <a:rPr lang="zh-CN" altLang="en-US"/>
              <a:pPr>
                <a:defRPr/>
              </a:pPr>
              <a:t>2023-3-30</a:t>
            </a:fld>
            <a:endParaRPr lang="zh-CN" altLang="en-US"/>
          </a:p>
        </p:txBody>
      </p:sp>
      <p:sp>
        <p:nvSpPr>
          <p:cNvPr id="5" name="页脚占位符 4">
            <a:extLst>
              <a:ext uri="{FF2B5EF4-FFF2-40B4-BE49-F238E27FC236}">
                <a16:creationId xmlns:a16="http://schemas.microsoft.com/office/drawing/2014/main" id="{8EE52011-B46A-4944-8C51-1943B41486F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F431FAC-2703-4162-A301-9F501FEE25F2}"/>
              </a:ext>
            </a:extLst>
          </p:cNvPr>
          <p:cNvSpPr>
            <a:spLocks noGrp="1"/>
          </p:cNvSpPr>
          <p:nvPr>
            <p:ph type="sldNum" sz="quarter" idx="12"/>
          </p:nvPr>
        </p:nvSpPr>
        <p:spPr/>
        <p:txBody>
          <a:bodyPr/>
          <a:lstStyle>
            <a:lvl1pPr>
              <a:defRPr/>
            </a:lvl1pPr>
          </a:lstStyle>
          <a:p>
            <a:pPr>
              <a:defRPr/>
            </a:pPr>
            <a:fld id="{F917E44C-73CA-48B5-AE6A-DDCB330A82DE}" type="slidenum">
              <a:rPr lang="zh-CN" altLang="en-US"/>
              <a:pPr>
                <a:defRPr/>
              </a:pPr>
              <a:t>‹#›</a:t>
            </a:fld>
            <a:endParaRPr lang="zh-CN" altLang="en-US"/>
          </a:p>
        </p:txBody>
      </p:sp>
    </p:spTree>
    <p:extLst>
      <p:ext uri="{BB962C8B-B14F-4D97-AF65-F5344CB8AC3E}">
        <p14:creationId xmlns:p14="http://schemas.microsoft.com/office/powerpoint/2010/main" val="156291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8500693-A621-4E02-9E78-476E2E8201A3}"/>
              </a:ext>
            </a:extLst>
          </p:cNvPr>
          <p:cNvSpPr>
            <a:spLocks noGrp="1"/>
          </p:cNvSpPr>
          <p:nvPr>
            <p:ph type="dt" sz="half" idx="10"/>
          </p:nvPr>
        </p:nvSpPr>
        <p:spPr/>
        <p:txBody>
          <a:bodyPr/>
          <a:lstStyle>
            <a:lvl1pPr>
              <a:defRPr/>
            </a:lvl1pPr>
          </a:lstStyle>
          <a:p>
            <a:pPr>
              <a:defRPr/>
            </a:pPr>
            <a:fld id="{B1BFBFFA-C194-4431-88C9-D5FCBBE240B3}" type="datetimeFigureOut">
              <a:rPr lang="zh-CN" altLang="en-US"/>
              <a:pPr>
                <a:defRPr/>
              </a:pPr>
              <a:t>2023-3-30</a:t>
            </a:fld>
            <a:endParaRPr lang="zh-CN" altLang="en-US"/>
          </a:p>
        </p:txBody>
      </p:sp>
      <p:sp>
        <p:nvSpPr>
          <p:cNvPr id="5" name="页脚占位符 4">
            <a:extLst>
              <a:ext uri="{FF2B5EF4-FFF2-40B4-BE49-F238E27FC236}">
                <a16:creationId xmlns:a16="http://schemas.microsoft.com/office/drawing/2014/main" id="{7685B89E-DACC-471B-B5FD-C7AD056A468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86A3DFA-9FD4-4B69-ADD0-1F6F9A3D3B20}"/>
              </a:ext>
            </a:extLst>
          </p:cNvPr>
          <p:cNvSpPr>
            <a:spLocks noGrp="1"/>
          </p:cNvSpPr>
          <p:nvPr>
            <p:ph type="sldNum" sz="quarter" idx="12"/>
          </p:nvPr>
        </p:nvSpPr>
        <p:spPr/>
        <p:txBody>
          <a:bodyPr/>
          <a:lstStyle>
            <a:lvl1pPr>
              <a:defRPr/>
            </a:lvl1pPr>
          </a:lstStyle>
          <a:p>
            <a:pPr>
              <a:defRPr/>
            </a:pPr>
            <a:fld id="{71DC924C-B605-44AB-89D0-F7DF7B995E97}" type="slidenum">
              <a:rPr lang="zh-CN" altLang="en-US"/>
              <a:pPr>
                <a:defRPr/>
              </a:pPr>
              <a:t>‹#›</a:t>
            </a:fld>
            <a:endParaRPr lang="zh-CN" altLang="en-US"/>
          </a:p>
        </p:txBody>
      </p:sp>
    </p:spTree>
    <p:extLst>
      <p:ext uri="{BB962C8B-B14F-4D97-AF65-F5344CB8AC3E}">
        <p14:creationId xmlns:p14="http://schemas.microsoft.com/office/powerpoint/2010/main" val="2534584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BCDD970-B98B-437B-A1C8-A240FD137406}"/>
              </a:ext>
            </a:extLst>
          </p:cNvPr>
          <p:cNvSpPr>
            <a:spLocks noGrp="1"/>
          </p:cNvSpPr>
          <p:nvPr>
            <p:ph type="dt" sz="half" idx="10"/>
          </p:nvPr>
        </p:nvSpPr>
        <p:spPr/>
        <p:txBody>
          <a:bodyPr/>
          <a:lstStyle>
            <a:lvl1pPr>
              <a:defRPr/>
            </a:lvl1pPr>
          </a:lstStyle>
          <a:p>
            <a:pPr>
              <a:defRPr/>
            </a:pPr>
            <a:fld id="{57BBFE46-1C2F-4F1F-BBDA-C7B419CCDEC8}" type="datetimeFigureOut">
              <a:rPr lang="zh-CN" altLang="en-US"/>
              <a:pPr>
                <a:defRPr/>
              </a:pPr>
              <a:t>2023-3-30</a:t>
            </a:fld>
            <a:endParaRPr lang="zh-CN" altLang="en-US"/>
          </a:p>
        </p:txBody>
      </p:sp>
      <p:sp>
        <p:nvSpPr>
          <p:cNvPr id="5" name="页脚占位符 4">
            <a:extLst>
              <a:ext uri="{FF2B5EF4-FFF2-40B4-BE49-F238E27FC236}">
                <a16:creationId xmlns:a16="http://schemas.microsoft.com/office/drawing/2014/main" id="{0F6E74AF-2C67-48F8-9733-91721B62B36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00FB892-8A7A-4DCF-AF4A-401C9C627502}"/>
              </a:ext>
            </a:extLst>
          </p:cNvPr>
          <p:cNvSpPr>
            <a:spLocks noGrp="1"/>
          </p:cNvSpPr>
          <p:nvPr>
            <p:ph type="sldNum" sz="quarter" idx="12"/>
          </p:nvPr>
        </p:nvSpPr>
        <p:spPr/>
        <p:txBody>
          <a:bodyPr/>
          <a:lstStyle>
            <a:lvl1pPr>
              <a:defRPr/>
            </a:lvl1pPr>
          </a:lstStyle>
          <a:p>
            <a:pPr>
              <a:defRPr/>
            </a:pPr>
            <a:fld id="{50580542-B643-46BD-B6CE-8DDCC0FDCCEF}" type="slidenum">
              <a:rPr lang="zh-CN" altLang="en-US"/>
              <a:pPr>
                <a:defRPr/>
              </a:pPr>
              <a:t>‹#›</a:t>
            </a:fld>
            <a:endParaRPr lang="zh-CN" altLang="en-US"/>
          </a:p>
        </p:txBody>
      </p:sp>
    </p:spTree>
    <p:extLst>
      <p:ext uri="{BB962C8B-B14F-4D97-AF65-F5344CB8AC3E}">
        <p14:creationId xmlns:p14="http://schemas.microsoft.com/office/powerpoint/2010/main" val="228149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62904AB-5841-4947-A79C-7E35D361408A}"/>
              </a:ext>
            </a:extLst>
          </p:cNvPr>
          <p:cNvSpPr>
            <a:spLocks noGrp="1"/>
          </p:cNvSpPr>
          <p:nvPr>
            <p:ph type="dt" sz="half" idx="10"/>
          </p:nvPr>
        </p:nvSpPr>
        <p:spPr/>
        <p:txBody>
          <a:bodyPr/>
          <a:lstStyle>
            <a:lvl1pPr>
              <a:defRPr/>
            </a:lvl1pPr>
          </a:lstStyle>
          <a:p>
            <a:pPr>
              <a:defRPr/>
            </a:pPr>
            <a:fld id="{FD96A4B3-12BB-490F-8891-B94234E77CF4}" type="datetimeFigureOut">
              <a:rPr lang="zh-CN" altLang="en-US"/>
              <a:pPr>
                <a:defRPr/>
              </a:pPr>
              <a:t>2023-3-30</a:t>
            </a:fld>
            <a:endParaRPr lang="zh-CN" altLang="en-US"/>
          </a:p>
        </p:txBody>
      </p:sp>
      <p:sp>
        <p:nvSpPr>
          <p:cNvPr id="5" name="页脚占位符 4">
            <a:extLst>
              <a:ext uri="{FF2B5EF4-FFF2-40B4-BE49-F238E27FC236}">
                <a16:creationId xmlns:a16="http://schemas.microsoft.com/office/drawing/2014/main" id="{034FBA67-120B-405B-8426-51A0383DA44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AD0F94-1AB1-4BD7-9306-AECB8B779E7D}"/>
              </a:ext>
            </a:extLst>
          </p:cNvPr>
          <p:cNvSpPr>
            <a:spLocks noGrp="1"/>
          </p:cNvSpPr>
          <p:nvPr>
            <p:ph type="sldNum" sz="quarter" idx="12"/>
          </p:nvPr>
        </p:nvSpPr>
        <p:spPr/>
        <p:txBody>
          <a:bodyPr/>
          <a:lstStyle>
            <a:lvl1pPr>
              <a:defRPr/>
            </a:lvl1pPr>
          </a:lstStyle>
          <a:p>
            <a:pPr>
              <a:defRPr/>
            </a:pPr>
            <a:fld id="{7F20F85F-C65F-4FAE-BA2E-C3210F53E030}" type="slidenum">
              <a:rPr lang="zh-CN" altLang="en-US"/>
              <a:pPr>
                <a:defRPr/>
              </a:pPr>
              <a:t>‹#›</a:t>
            </a:fld>
            <a:endParaRPr lang="zh-CN" altLang="en-US"/>
          </a:p>
        </p:txBody>
      </p:sp>
    </p:spTree>
    <p:extLst>
      <p:ext uri="{BB962C8B-B14F-4D97-AF65-F5344CB8AC3E}">
        <p14:creationId xmlns:p14="http://schemas.microsoft.com/office/powerpoint/2010/main" val="3592808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2594F3D-1D1C-4095-8EB8-2D6C429BC1B9}"/>
              </a:ext>
            </a:extLst>
          </p:cNvPr>
          <p:cNvSpPr>
            <a:spLocks noGrp="1"/>
          </p:cNvSpPr>
          <p:nvPr>
            <p:ph type="dt" sz="half" idx="10"/>
          </p:nvPr>
        </p:nvSpPr>
        <p:spPr/>
        <p:txBody>
          <a:bodyPr/>
          <a:lstStyle>
            <a:lvl1pPr>
              <a:defRPr/>
            </a:lvl1pPr>
          </a:lstStyle>
          <a:p>
            <a:pPr>
              <a:defRPr/>
            </a:pPr>
            <a:fld id="{36C9D99B-A1C0-474F-96E4-4C1120D30DC9}" type="datetimeFigureOut">
              <a:rPr lang="zh-CN" altLang="en-US"/>
              <a:pPr>
                <a:defRPr/>
              </a:pPr>
              <a:t>2023-3-30</a:t>
            </a:fld>
            <a:endParaRPr lang="zh-CN" altLang="en-US"/>
          </a:p>
        </p:txBody>
      </p:sp>
      <p:sp>
        <p:nvSpPr>
          <p:cNvPr id="5" name="页脚占位符 4">
            <a:extLst>
              <a:ext uri="{FF2B5EF4-FFF2-40B4-BE49-F238E27FC236}">
                <a16:creationId xmlns:a16="http://schemas.microsoft.com/office/drawing/2014/main" id="{120AC6EE-A21E-441B-84A0-3692BD2D0BD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8FD9A28-A97D-4BA5-9160-56B82B6D81B9}"/>
              </a:ext>
            </a:extLst>
          </p:cNvPr>
          <p:cNvSpPr>
            <a:spLocks noGrp="1"/>
          </p:cNvSpPr>
          <p:nvPr>
            <p:ph type="sldNum" sz="quarter" idx="12"/>
          </p:nvPr>
        </p:nvSpPr>
        <p:spPr/>
        <p:txBody>
          <a:bodyPr/>
          <a:lstStyle>
            <a:lvl1pPr>
              <a:defRPr/>
            </a:lvl1pPr>
          </a:lstStyle>
          <a:p>
            <a:pPr>
              <a:defRPr/>
            </a:pPr>
            <a:fld id="{374CC8E1-49DA-4C51-B9D4-F7C3DC4A3DD6}" type="slidenum">
              <a:rPr lang="zh-CN" altLang="en-US"/>
              <a:pPr>
                <a:defRPr/>
              </a:pPr>
              <a:t>‹#›</a:t>
            </a:fld>
            <a:endParaRPr lang="zh-CN" altLang="en-US"/>
          </a:p>
        </p:txBody>
      </p:sp>
    </p:spTree>
    <p:extLst>
      <p:ext uri="{BB962C8B-B14F-4D97-AF65-F5344CB8AC3E}">
        <p14:creationId xmlns:p14="http://schemas.microsoft.com/office/powerpoint/2010/main" val="2323178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7E5A64BC-89AB-4087-809B-42E87D110304}"/>
              </a:ext>
            </a:extLst>
          </p:cNvPr>
          <p:cNvSpPr>
            <a:spLocks noGrp="1"/>
          </p:cNvSpPr>
          <p:nvPr>
            <p:ph type="dt" sz="half" idx="10"/>
          </p:nvPr>
        </p:nvSpPr>
        <p:spPr/>
        <p:txBody>
          <a:bodyPr/>
          <a:lstStyle>
            <a:lvl1pPr>
              <a:defRPr/>
            </a:lvl1pPr>
          </a:lstStyle>
          <a:p>
            <a:pPr>
              <a:defRPr/>
            </a:pPr>
            <a:fld id="{E188EC72-6A9C-4741-8D08-1245CB3638E3}" type="datetimeFigureOut">
              <a:rPr lang="zh-CN" altLang="en-US"/>
              <a:pPr>
                <a:defRPr/>
              </a:pPr>
              <a:t>2023-3-30</a:t>
            </a:fld>
            <a:endParaRPr lang="zh-CN" altLang="en-US"/>
          </a:p>
        </p:txBody>
      </p:sp>
      <p:sp>
        <p:nvSpPr>
          <p:cNvPr id="6" name="页脚占位符 4">
            <a:extLst>
              <a:ext uri="{FF2B5EF4-FFF2-40B4-BE49-F238E27FC236}">
                <a16:creationId xmlns:a16="http://schemas.microsoft.com/office/drawing/2014/main" id="{091B858D-E1E3-4E33-B2DA-DD316AD46FF6}"/>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1387B345-6BD2-4E5F-8FD2-2A6F06EA7F0A}"/>
              </a:ext>
            </a:extLst>
          </p:cNvPr>
          <p:cNvSpPr>
            <a:spLocks noGrp="1"/>
          </p:cNvSpPr>
          <p:nvPr>
            <p:ph type="sldNum" sz="quarter" idx="12"/>
          </p:nvPr>
        </p:nvSpPr>
        <p:spPr/>
        <p:txBody>
          <a:bodyPr/>
          <a:lstStyle>
            <a:lvl1pPr>
              <a:defRPr/>
            </a:lvl1pPr>
          </a:lstStyle>
          <a:p>
            <a:pPr>
              <a:defRPr/>
            </a:pPr>
            <a:fld id="{ED4A0695-1EB0-4F43-913E-96909EAC1A81}" type="slidenum">
              <a:rPr lang="zh-CN" altLang="en-US"/>
              <a:pPr>
                <a:defRPr/>
              </a:pPr>
              <a:t>‹#›</a:t>
            </a:fld>
            <a:endParaRPr lang="zh-CN" altLang="en-US"/>
          </a:p>
        </p:txBody>
      </p:sp>
    </p:spTree>
    <p:extLst>
      <p:ext uri="{BB962C8B-B14F-4D97-AF65-F5344CB8AC3E}">
        <p14:creationId xmlns:p14="http://schemas.microsoft.com/office/powerpoint/2010/main" val="2454929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3E49FF18-9105-4833-9BE5-812192C06991}"/>
              </a:ext>
            </a:extLst>
          </p:cNvPr>
          <p:cNvSpPr>
            <a:spLocks noGrp="1"/>
          </p:cNvSpPr>
          <p:nvPr>
            <p:ph type="dt" sz="half" idx="10"/>
          </p:nvPr>
        </p:nvSpPr>
        <p:spPr/>
        <p:txBody>
          <a:bodyPr/>
          <a:lstStyle>
            <a:lvl1pPr>
              <a:defRPr/>
            </a:lvl1pPr>
          </a:lstStyle>
          <a:p>
            <a:pPr>
              <a:defRPr/>
            </a:pPr>
            <a:fld id="{F2B9C12D-BE55-4B5C-9A38-D818C97C70EE}" type="datetimeFigureOut">
              <a:rPr lang="zh-CN" altLang="en-US"/>
              <a:pPr>
                <a:defRPr/>
              </a:pPr>
              <a:t>2023-3-30</a:t>
            </a:fld>
            <a:endParaRPr lang="zh-CN" altLang="en-US"/>
          </a:p>
        </p:txBody>
      </p:sp>
      <p:sp>
        <p:nvSpPr>
          <p:cNvPr id="8" name="页脚占位符 4">
            <a:extLst>
              <a:ext uri="{FF2B5EF4-FFF2-40B4-BE49-F238E27FC236}">
                <a16:creationId xmlns:a16="http://schemas.microsoft.com/office/drawing/2014/main" id="{D475A787-2948-4D4B-B851-DD2729B6F6E0}"/>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B04E18FD-A1F0-40E5-AF8D-BEA517EF7922}"/>
              </a:ext>
            </a:extLst>
          </p:cNvPr>
          <p:cNvSpPr>
            <a:spLocks noGrp="1"/>
          </p:cNvSpPr>
          <p:nvPr>
            <p:ph type="sldNum" sz="quarter" idx="12"/>
          </p:nvPr>
        </p:nvSpPr>
        <p:spPr/>
        <p:txBody>
          <a:bodyPr/>
          <a:lstStyle>
            <a:lvl1pPr>
              <a:defRPr/>
            </a:lvl1pPr>
          </a:lstStyle>
          <a:p>
            <a:pPr>
              <a:defRPr/>
            </a:pPr>
            <a:fld id="{945C04A9-3724-45A9-A06E-398ADA06653C}" type="slidenum">
              <a:rPr lang="zh-CN" altLang="en-US"/>
              <a:pPr>
                <a:defRPr/>
              </a:pPr>
              <a:t>‹#›</a:t>
            </a:fld>
            <a:endParaRPr lang="zh-CN" altLang="en-US"/>
          </a:p>
        </p:txBody>
      </p:sp>
    </p:spTree>
    <p:extLst>
      <p:ext uri="{BB962C8B-B14F-4D97-AF65-F5344CB8AC3E}">
        <p14:creationId xmlns:p14="http://schemas.microsoft.com/office/powerpoint/2010/main" val="3970636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DCB68C34-71DE-43C5-9C60-0E8D3B3035ED}"/>
              </a:ext>
            </a:extLst>
          </p:cNvPr>
          <p:cNvSpPr>
            <a:spLocks noGrp="1"/>
          </p:cNvSpPr>
          <p:nvPr>
            <p:ph type="dt" sz="half" idx="10"/>
          </p:nvPr>
        </p:nvSpPr>
        <p:spPr/>
        <p:txBody>
          <a:bodyPr/>
          <a:lstStyle>
            <a:lvl1pPr>
              <a:defRPr/>
            </a:lvl1pPr>
          </a:lstStyle>
          <a:p>
            <a:pPr>
              <a:defRPr/>
            </a:pPr>
            <a:fld id="{ED6D5D32-0D73-4DCA-91CC-9B64AEB79E4B}" type="datetimeFigureOut">
              <a:rPr lang="zh-CN" altLang="en-US"/>
              <a:pPr>
                <a:defRPr/>
              </a:pPr>
              <a:t>2023-3-30</a:t>
            </a:fld>
            <a:endParaRPr lang="zh-CN" altLang="en-US"/>
          </a:p>
        </p:txBody>
      </p:sp>
      <p:sp>
        <p:nvSpPr>
          <p:cNvPr id="4" name="页脚占位符 4">
            <a:extLst>
              <a:ext uri="{FF2B5EF4-FFF2-40B4-BE49-F238E27FC236}">
                <a16:creationId xmlns:a16="http://schemas.microsoft.com/office/drawing/2014/main" id="{199978B7-6A31-4E65-8D9E-C31AB14F3CE8}"/>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89E72CF-EF1D-4C25-8A53-605738731E63}"/>
              </a:ext>
            </a:extLst>
          </p:cNvPr>
          <p:cNvSpPr>
            <a:spLocks noGrp="1"/>
          </p:cNvSpPr>
          <p:nvPr>
            <p:ph type="sldNum" sz="quarter" idx="12"/>
          </p:nvPr>
        </p:nvSpPr>
        <p:spPr/>
        <p:txBody>
          <a:bodyPr/>
          <a:lstStyle>
            <a:lvl1pPr>
              <a:defRPr/>
            </a:lvl1pPr>
          </a:lstStyle>
          <a:p>
            <a:pPr>
              <a:defRPr/>
            </a:pPr>
            <a:fld id="{7BD45FA4-6130-4543-B237-595F1B0C86E7}" type="slidenum">
              <a:rPr lang="zh-CN" altLang="en-US"/>
              <a:pPr>
                <a:defRPr/>
              </a:pPr>
              <a:t>‹#›</a:t>
            </a:fld>
            <a:endParaRPr lang="zh-CN" altLang="en-US"/>
          </a:p>
        </p:txBody>
      </p:sp>
    </p:spTree>
    <p:extLst>
      <p:ext uri="{BB962C8B-B14F-4D97-AF65-F5344CB8AC3E}">
        <p14:creationId xmlns:p14="http://schemas.microsoft.com/office/powerpoint/2010/main" val="3687472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753B55F2-ECC5-4415-8856-F1BB357CFE37}"/>
              </a:ext>
            </a:extLst>
          </p:cNvPr>
          <p:cNvSpPr>
            <a:spLocks noGrp="1"/>
          </p:cNvSpPr>
          <p:nvPr>
            <p:ph type="dt" sz="half" idx="10"/>
          </p:nvPr>
        </p:nvSpPr>
        <p:spPr/>
        <p:txBody>
          <a:bodyPr/>
          <a:lstStyle>
            <a:lvl1pPr>
              <a:defRPr/>
            </a:lvl1pPr>
          </a:lstStyle>
          <a:p>
            <a:pPr>
              <a:defRPr/>
            </a:pPr>
            <a:fld id="{8D9A4DCA-AA70-4692-BB81-2D97E8E107F3}" type="datetimeFigureOut">
              <a:rPr lang="zh-CN" altLang="en-US"/>
              <a:pPr>
                <a:defRPr/>
              </a:pPr>
              <a:t>2023-3-30</a:t>
            </a:fld>
            <a:endParaRPr lang="zh-CN" altLang="en-US"/>
          </a:p>
        </p:txBody>
      </p:sp>
      <p:sp>
        <p:nvSpPr>
          <p:cNvPr id="3" name="页脚占位符 4">
            <a:extLst>
              <a:ext uri="{FF2B5EF4-FFF2-40B4-BE49-F238E27FC236}">
                <a16:creationId xmlns:a16="http://schemas.microsoft.com/office/drawing/2014/main" id="{5A6E98F5-3F92-452A-AD85-1C36C9B452A0}"/>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5E3825F0-07F7-4BD2-8344-51CF7DD803B7}"/>
              </a:ext>
            </a:extLst>
          </p:cNvPr>
          <p:cNvSpPr>
            <a:spLocks noGrp="1"/>
          </p:cNvSpPr>
          <p:nvPr>
            <p:ph type="sldNum" sz="quarter" idx="12"/>
          </p:nvPr>
        </p:nvSpPr>
        <p:spPr/>
        <p:txBody>
          <a:bodyPr/>
          <a:lstStyle>
            <a:lvl1pPr>
              <a:defRPr/>
            </a:lvl1pPr>
          </a:lstStyle>
          <a:p>
            <a:pPr>
              <a:defRPr/>
            </a:pPr>
            <a:fld id="{CA8B14EA-4D3E-4D21-8452-AAE2EC8D9C1E}" type="slidenum">
              <a:rPr lang="zh-CN" altLang="en-US"/>
              <a:pPr>
                <a:defRPr/>
              </a:pPr>
              <a:t>‹#›</a:t>
            </a:fld>
            <a:endParaRPr lang="zh-CN" altLang="en-US"/>
          </a:p>
        </p:txBody>
      </p:sp>
    </p:spTree>
    <p:extLst>
      <p:ext uri="{BB962C8B-B14F-4D97-AF65-F5344CB8AC3E}">
        <p14:creationId xmlns:p14="http://schemas.microsoft.com/office/powerpoint/2010/main" val="329106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8F3A628-D5D8-4F65-B2F9-F04D30C914A8}"/>
              </a:ext>
            </a:extLst>
          </p:cNvPr>
          <p:cNvSpPr>
            <a:spLocks noGrp="1"/>
          </p:cNvSpPr>
          <p:nvPr>
            <p:ph type="dt" sz="half" idx="10"/>
          </p:nvPr>
        </p:nvSpPr>
        <p:spPr/>
        <p:txBody>
          <a:bodyPr/>
          <a:lstStyle>
            <a:lvl1pPr>
              <a:defRPr/>
            </a:lvl1pPr>
          </a:lstStyle>
          <a:p>
            <a:pPr>
              <a:defRPr/>
            </a:pPr>
            <a:fld id="{DC7140A8-829B-494E-A7D4-A1F6B09A2556}" type="datetimeFigureOut">
              <a:rPr lang="zh-CN" altLang="en-US"/>
              <a:pPr>
                <a:defRPr/>
              </a:pPr>
              <a:t>2023-3-30</a:t>
            </a:fld>
            <a:endParaRPr lang="zh-CN" altLang="en-US"/>
          </a:p>
        </p:txBody>
      </p:sp>
      <p:sp>
        <p:nvSpPr>
          <p:cNvPr id="6" name="页脚占位符 4">
            <a:extLst>
              <a:ext uri="{FF2B5EF4-FFF2-40B4-BE49-F238E27FC236}">
                <a16:creationId xmlns:a16="http://schemas.microsoft.com/office/drawing/2014/main" id="{A5814225-16DD-4D91-ACE2-C41258D38BA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CDE03EB-25C6-478C-A3E2-1F68EF6B312D}"/>
              </a:ext>
            </a:extLst>
          </p:cNvPr>
          <p:cNvSpPr>
            <a:spLocks noGrp="1"/>
          </p:cNvSpPr>
          <p:nvPr>
            <p:ph type="sldNum" sz="quarter" idx="12"/>
          </p:nvPr>
        </p:nvSpPr>
        <p:spPr/>
        <p:txBody>
          <a:bodyPr/>
          <a:lstStyle>
            <a:lvl1pPr>
              <a:defRPr/>
            </a:lvl1pPr>
          </a:lstStyle>
          <a:p>
            <a:pPr>
              <a:defRPr/>
            </a:pPr>
            <a:fld id="{7E6DA5B8-61B4-4F08-A79D-25537C491184}" type="slidenum">
              <a:rPr lang="zh-CN" altLang="en-US"/>
              <a:pPr>
                <a:defRPr/>
              </a:pPr>
              <a:t>‹#›</a:t>
            </a:fld>
            <a:endParaRPr lang="zh-CN" altLang="en-US"/>
          </a:p>
        </p:txBody>
      </p:sp>
    </p:spTree>
    <p:extLst>
      <p:ext uri="{BB962C8B-B14F-4D97-AF65-F5344CB8AC3E}">
        <p14:creationId xmlns:p14="http://schemas.microsoft.com/office/powerpoint/2010/main" val="2270540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F2AA31C-11AB-4A7E-A7EF-66D0555739D4}"/>
              </a:ext>
            </a:extLst>
          </p:cNvPr>
          <p:cNvSpPr>
            <a:spLocks noGrp="1"/>
          </p:cNvSpPr>
          <p:nvPr>
            <p:ph type="dt" sz="half" idx="10"/>
          </p:nvPr>
        </p:nvSpPr>
        <p:spPr/>
        <p:txBody>
          <a:bodyPr/>
          <a:lstStyle>
            <a:lvl1pPr>
              <a:defRPr/>
            </a:lvl1pPr>
          </a:lstStyle>
          <a:p>
            <a:pPr>
              <a:defRPr/>
            </a:pPr>
            <a:fld id="{69840377-E043-48D2-8B8F-C00CC3880533}" type="datetimeFigureOut">
              <a:rPr lang="zh-CN" altLang="en-US"/>
              <a:pPr>
                <a:defRPr/>
              </a:pPr>
              <a:t>2023-3-30</a:t>
            </a:fld>
            <a:endParaRPr lang="zh-CN" altLang="en-US"/>
          </a:p>
        </p:txBody>
      </p:sp>
      <p:sp>
        <p:nvSpPr>
          <p:cNvPr id="6" name="页脚占位符 4">
            <a:extLst>
              <a:ext uri="{FF2B5EF4-FFF2-40B4-BE49-F238E27FC236}">
                <a16:creationId xmlns:a16="http://schemas.microsoft.com/office/drawing/2014/main" id="{83A22B02-FF94-4E23-8EC2-0677CC0D786B}"/>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48CC61F0-6E2C-44A0-A860-73B23C23D912}"/>
              </a:ext>
            </a:extLst>
          </p:cNvPr>
          <p:cNvSpPr>
            <a:spLocks noGrp="1"/>
          </p:cNvSpPr>
          <p:nvPr>
            <p:ph type="sldNum" sz="quarter" idx="12"/>
          </p:nvPr>
        </p:nvSpPr>
        <p:spPr/>
        <p:txBody>
          <a:bodyPr/>
          <a:lstStyle>
            <a:lvl1pPr>
              <a:defRPr/>
            </a:lvl1pPr>
          </a:lstStyle>
          <a:p>
            <a:pPr>
              <a:defRPr/>
            </a:pPr>
            <a:fld id="{643A315E-8F34-42D5-9C91-3D8A7D5B4DF4}" type="slidenum">
              <a:rPr lang="zh-CN" altLang="en-US"/>
              <a:pPr>
                <a:defRPr/>
              </a:pPr>
              <a:t>‹#›</a:t>
            </a:fld>
            <a:endParaRPr lang="zh-CN" altLang="en-US"/>
          </a:p>
        </p:txBody>
      </p:sp>
    </p:spTree>
    <p:extLst>
      <p:ext uri="{BB962C8B-B14F-4D97-AF65-F5344CB8AC3E}">
        <p14:creationId xmlns:p14="http://schemas.microsoft.com/office/powerpoint/2010/main" val="3865124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5B93B2B8-EC58-4A25-939F-19A8F2B1EFE0}"/>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548A247D-4DFB-4E99-9C54-4A1F119FC966}"/>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EB2D97B-20CC-4390-A624-F82CC12228FD}"/>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0583D615-11C0-439E-BFAB-ACEFAD82FDBE}" type="datetimeFigureOut">
              <a:rPr lang="zh-CN" altLang="en-US"/>
              <a:pPr>
                <a:defRPr/>
              </a:pPr>
              <a:t>2023-3-30</a:t>
            </a:fld>
            <a:endParaRPr lang="zh-CN" altLang="en-US"/>
          </a:p>
        </p:txBody>
      </p:sp>
      <p:sp>
        <p:nvSpPr>
          <p:cNvPr id="5" name="页脚占位符 4">
            <a:extLst>
              <a:ext uri="{FF2B5EF4-FFF2-40B4-BE49-F238E27FC236}">
                <a16:creationId xmlns:a16="http://schemas.microsoft.com/office/drawing/2014/main" id="{27D119DE-A8B4-42F9-A1F9-B72738CE4B0C}"/>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A900D18B-88B4-4CFE-8E9C-00AA8653A57C}"/>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08788B66-C6FA-417C-9679-4985C0C12B3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zhuanlan.zhihu.com/p/412862518"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a16="http://schemas.microsoft.com/office/drawing/2014/main" id="{295215EF-3CBC-4710-B012-4A2768D0A78A}"/>
              </a:ext>
            </a:extLst>
          </p:cNvPr>
          <p:cNvSpPr>
            <a:spLocks noGrp="1" noChangeArrowheads="1"/>
          </p:cNvSpPr>
          <p:nvPr>
            <p:ph type="ctrTitle"/>
          </p:nvPr>
        </p:nvSpPr>
        <p:spPr>
          <a:xfrm>
            <a:off x="0" y="1268760"/>
            <a:ext cx="9144000" cy="1470025"/>
          </a:xfrm>
        </p:spPr>
        <p:txBody>
          <a:bodyPr/>
          <a:lstStyle/>
          <a:p>
            <a:pPr eaLnBrk="1" hangingPunct="1"/>
            <a:r>
              <a:rPr lang="en-US" altLang="zh-CN" sz="7200" b="1" dirty="0">
                <a:solidFill>
                  <a:srgbClr val="0070C0"/>
                </a:solidFill>
              </a:rPr>
              <a:t>《</a:t>
            </a:r>
            <a:r>
              <a:rPr lang="zh-CN" altLang="en-US" sz="7200" b="1" dirty="0">
                <a:solidFill>
                  <a:srgbClr val="0070C0"/>
                </a:solidFill>
              </a:rPr>
              <a:t>计算机组成原理</a:t>
            </a:r>
            <a:r>
              <a:rPr lang="en-US" altLang="zh-CN" sz="7200" b="1" dirty="0">
                <a:solidFill>
                  <a:srgbClr val="0070C0"/>
                </a:solidFill>
              </a:rPr>
              <a:t>》</a:t>
            </a:r>
            <a:br>
              <a:rPr lang="en-US" altLang="zh-CN" sz="6000" b="1" dirty="0"/>
            </a:br>
            <a:r>
              <a:rPr lang="zh-CN" altLang="en-US" sz="4000" b="1" dirty="0">
                <a:solidFill>
                  <a:srgbClr val="0070C0"/>
                </a:solidFill>
              </a:rPr>
              <a:t>（第三讲）</a:t>
            </a:r>
            <a:endParaRPr lang="zh-CN" altLang="en-US" sz="6000" b="1" dirty="0">
              <a:solidFill>
                <a:srgbClr val="0070C0"/>
              </a:solidFill>
            </a:endParaRPr>
          </a:p>
        </p:txBody>
      </p:sp>
      <p:sp>
        <p:nvSpPr>
          <p:cNvPr id="4099" name="副标题 2">
            <a:extLst>
              <a:ext uri="{FF2B5EF4-FFF2-40B4-BE49-F238E27FC236}">
                <a16:creationId xmlns:a16="http://schemas.microsoft.com/office/drawing/2014/main" id="{2DA7DAB7-E8C0-4043-8A20-FF892A4D1E0E}"/>
              </a:ext>
            </a:extLst>
          </p:cNvPr>
          <p:cNvSpPr>
            <a:spLocks noGrp="1" noChangeArrowheads="1"/>
          </p:cNvSpPr>
          <p:nvPr>
            <p:ph type="subTitle" idx="1"/>
          </p:nvPr>
        </p:nvSpPr>
        <p:spPr>
          <a:xfrm>
            <a:off x="0" y="4748213"/>
            <a:ext cx="9144000" cy="1752600"/>
          </a:xfrm>
        </p:spPr>
        <p:txBody>
          <a:bodyPr/>
          <a:lstStyle/>
          <a:p>
            <a:pPr eaLnBrk="1" hangingPunct="1"/>
            <a:r>
              <a:rPr lang="zh-CN" altLang="en-US" sz="2800" b="1" dirty="0">
                <a:solidFill>
                  <a:srgbClr val="002060"/>
                </a:solidFill>
              </a:rPr>
              <a:t>厦门大学信息学院软件工程系  张海英</a:t>
            </a:r>
            <a:endParaRPr lang="en-US" altLang="zh-CN" sz="2800" b="1" dirty="0">
              <a:solidFill>
                <a:srgbClr val="002060"/>
              </a:solidFill>
            </a:endParaRPr>
          </a:p>
          <a:p>
            <a:pPr eaLnBrk="1" hangingPunct="1"/>
            <a:r>
              <a:rPr lang="en-US" altLang="zh-CN" sz="2800" b="1" dirty="0">
                <a:solidFill>
                  <a:srgbClr val="002060"/>
                </a:solidFill>
              </a:rPr>
              <a:t>2023</a:t>
            </a:r>
            <a:r>
              <a:rPr lang="zh-CN" altLang="en-US" sz="2800" b="1" dirty="0">
                <a:solidFill>
                  <a:srgbClr val="002060"/>
                </a:solidFill>
              </a:rPr>
              <a:t>年</a:t>
            </a:r>
            <a:r>
              <a:rPr lang="en-US" altLang="zh-CN" sz="2800" b="1" dirty="0">
                <a:solidFill>
                  <a:srgbClr val="002060"/>
                </a:solidFill>
              </a:rPr>
              <a:t>3</a:t>
            </a:r>
            <a:r>
              <a:rPr lang="zh-CN" altLang="en-US" sz="2800" b="1" dirty="0">
                <a:solidFill>
                  <a:srgbClr val="002060"/>
                </a:solidFill>
              </a:rPr>
              <a:t>月</a:t>
            </a:r>
            <a:r>
              <a:rPr lang="en-US" altLang="zh-CN" sz="2800" b="1" dirty="0">
                <a:solidFill>
                  <a:srgbClr val="002060"/>
                </a:solidFill>
              </a:rPr>
              <a:t>16</a:t>
            </a:r>
            <a:r>
              <a:rPr lang="zh-CN" altLang="en-US" sz="2800" b="1" dirty="0">
                <a:solidFill>
                  <a:srgbClr val="002060"/>
                </a:solidFill>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0FD805-48A4-46CA-A0AB-EF3F4613523B}"/>
              </a:ext>
            </a:extLst>
          </p:cNvPr>
          <p:cNvSpPr>
            <a:spLocks noGrp="1"/>
          </p:cNvSpPr>
          <p:nvPr>
            <p:ph idx="1"/>
          </p:nvPr>
        </p:nvSpPr>
        <p:spPr>
          <a:xfrm>
            <a:off x="457200" y="332656"/>
            <a:ext cx="8229600" cy="4525963"/>
          </a:xfrm>
        </p:spPr>
        <p:txBody>
          <a:bodyPr/>
          <a:lstStyle/>
          <a:p>
            <a:r>
              <a:rPr lang="zh-CN" altLang="en-US" sz="2000" b="1" dirty="0"/>
              <a:t>左移：可能会产生溢出</a:t>
            </a:r>
            <a:endParaRPr lang="en-US" altLang="zh-CN" sz="2000" b="1" dirty="0"/>
          </a:p>
          <a:p>
            <a:pPr lvl="1"/>
            <a:r>
              <a:rPr lang="en-US" altLang="zh-CN" sz="1600" b="1" dirty="0"/>
              <a:t>char x = 1111 1101 = -3   </a:t>
            </a:r>
            <a:r>
              <a:rPr lang="zh-CN" altLang="en-US" sz="1600" b="1" dirty="0"/>
              <a:t>逻辑左移   </a:t>
            </a:r>
            <a:r>
              <a:rPr lang="en-US" altLang="zh-CN" sz="1600" b="1" dirty="0"/>
              <a:t>x = 1111 1010 = -6       </a:t>
            </a:r>
            <a:r>
              <a:rPr lang="zh-CN" altLang="en-US" sz="1600" b="1" dirty="0"/>
              <a:t>不溢出</a:t>
            </a:r>
            <a:endParaRPr lang="en-US" altLang="zh-CN" sz="1600" b="1" dirty="0"/>
          </a:p>
          <a:p>
            <a:pPr lvl="1"/>
            <a:endParaRPr lang="en-US" altLang="zh-CN" sz="1600" b="1" dirty="0"/>
          </a:p>
          <a:p>
            <a:pPr lvl="1"/>
            <a:r>
              <a:rPr lang="en-US" altLang="zh-CN" sz="1600" b="1" dirty="0"/>
              <a:t>unsigned char x = 1111 1101 = 253    </a:t>
            </a:r>
            <a:r>
              <a:rPr lang="zh-CN" altLang="en-US" sz="1600" b="1" dirty="0"/>
              <a:t>逻辑左移   </a:t>
            </a:r>
            <a:r>
              <a:rPr lang="en-US" altLang="zh-CN" sz="1600" b="1" dirty="0"/>
              <a:t>x = 11111010 = 250    </a:t>
            </a:r>
            <a:r>
              <a:rPr lang="zh-CN" altLang="en-US" sz="1600" b="1" dirty="0"/>
              <a:t>结果不对（正确结果应该是</a:t>
            </a:r>
            <a:r>
              <a:rPr lang="en-US" altLang="zh-CN" sz="1600" b="1" dirty="0"/>
              <a:t>253x2=506</a:t>
            </a:r>
            <a:r>
              <a:rPr lang="zh-CN" altLang="en-US" sz="1600" b="1" dirty="0"/>
              <a:t>），溢出</a:t>
            </a:r>
            <a:endParaRPr lang="en-US" altLang="zh-CN" sz="1600" b="1" dirty="0"/>
          </a:p>
          <a:p>
            <a:endParaRPr lang="en-US" altLang="zh-CN" sz="2000" b="1" dirty="0"/>
          </a:p>
          <a:p>
            <a:endParaRPr lang="en-US" altLang="zh-CN" sz="2000" b="1" dirty="0"/>
          </a:p>
          <a:p>
            <a:r>
              <a:rPr lang="zh-CN" altLang="en-US" sz="2000" b="1" dirty="0"/>
              <a:t>右移：可能会产生误差</a:t>
            </a:r>
            <a:endParaRPr lang="en-US" altLang="zh-CN" sz="2000" b="1" dirty="0"/>
          </a:p>
          <a:p>
            <a:pPr lvl="1"/>
            <a:r>
              <a:rPr lang="en-US" altLang="zh-CN" sz="1600" b="1" dirty="0"/>
              <a:t>char x = 1111 1101 = -3       </a:t>
            </a:r>
            <a:r>
              <a:rPr lang="zh-CN" altLang="en-US" sz="1600" b="1" dirty="0"/>
              <a:t>算术右移   </a:t>
            </a:r>
            <a:r>
              <a:rPr lang="en-US" altLang="zh-CN" sz="1600" b="1" dirty="0"/>
              <a:t>x = 1111 1110 =</a:t>
            </a:r>
            <a:r>
              <a:rPr lang="en-US" altLang="zh-CN" sz="1600" b="1" dirty="0">
                <a:solidFill>
                  <a:srgbClr val="FF0000"/>
                </a:solidFill>
              </a:rPr>
              <a:t> -2   </a:t>
            </a:r>
            <a:r>
              <a:rPr lang="en-US" altLang="zh-CN" sz="1600" b="1" dirty="0"/>
              <a:t>        </a:t>
            </a:r>
            <a:r>
              <a:rPr lang="zh-CN" altLang="en-US" sz="1600" b="1" dirty="0"/>
              <a:t>有误差（正确结果应该是</a:t>
            </a:r>
            <a:r>
              <a:rPr lang="en-US" altLang="zh-CN" sz="1600" b="1" dirty="0"/>
              <a:t>-1.5</a:t>
            </a:r>
            <a:r>
              <a:rPr lang="zh-CN" altLang="en-US" sz="1600" b="1" dirty="0"/>
              <a:t>）</a:t>
            </a:r>
            <a:endParaRPr lang="en-US" altLang="zh-CN" sz="1600" b="1" dirty="0"/>
          </a:p>
          <a:p>
            <a:pPr lvl="1"/>
            <a:endParaRPr lang="en-US" altLang="zh-CN" sz="1600" b="1" dirty="0"/>
          </a:p>
          <a:p>
            <a:pPr lvl="1"/>
            <a:r>
              <a:rPr lang="en-US" altLang="zh-CN" sz="1600" b="1" dirty="0"/>
              <a:t>unsigned char x = 1111 1101 = 253   </a:t>
            </a:r>
            <a:r>
              <a:rPr lang="zh-CN" altLang="en-US" sz="1600" b="1" dirty="0"/>
              <a:t>逻辑右移   </a:t>
            </a:r>
            <a:r>
              <a:rPr lang="en-US" altLang="zh-CN" sz="1600" b="1" dirty="0"/>
              <a:t>x = 0111 1110 = 126  </a:t>
            </a:r>
            <a:r>
              <a:rPr lang="zh-CN" altLang="en-US" sz="1600" b="1" dirty="0"/>
              <a:t>有误差（正确结果应该是</a:t>
            </a:r>
            <a:r>
              <a:rPr lang="en-US" altLang="zh-CN" sz="1600" b="1" dirty="0"/>
              <a:t>126.5</a:t>
            </a:r>
            <a:r>
              <a:rPr lang="zh-CN" altLang="en-US" sz="1600" b="1" dirty="0"/>
              <a:t>）</a:t>
            </a:r>
            <a:endParaRPr lang="en-US" altLang="zh-CN" sz="1600" b="1" dirty="0"/>
          </a:p>
          <a:p>
            <a:pPr lvl="1"/>
            <a:endParaRPr lang="en-US" altLang="zh-CN" sz="1600" b="1" dirty="0"/>
          </a:p>
          <a:p>
            <a:pPr lvl="1"/>
            <a:endParaRPr lang="en-US" altLang="zh-CN" sz="1600" b="1" dirty="0"/>
          </a:p>
          <a:p>
            <a:pPr lvl="1"/>
            <a:endParaRPr lang="en-US" altLang="zh-CN" sz="1600" b="1" dirty="0"/>
          </a:p>
          <a:p>
            <a:r>
              <a:rPr lang="zh-CN" altLang="en-US" sz="2000" b="1" dirty="0"/>
              <a:t>图</a:t>
            </a:r>
            <a:r>
              <a:rPr lang="en-US" altLang="zh-CN" sz="2000" b="1" dirty="0"/>
              <a:t>3.1</a:t>
            </a:r>
            <a:r>
              <a:rPr lang="zh-CN" altLang="en-US" sz="2000" b="1" dirty="0"/>
              <a:t>（见教材）：</a:t>
            </a:r>
            <a:r>
              <a:rPr lang="zh-CN" altLang="en-US" sz="2000" b="1" dirty="0">
                <a:solidFill>
                  <a:srgbClr val="FF0000"/>
                </a:solidFill>
              </a:rPr>
              <a:t>桶型移位器</a:t>
            </a:r>
            <a:r>
              <a:rPr lang="zh-CN" altLang="en-US" sz="2000" b="1" dirty="0"/>
              <a:t>，实现</a:t>
            </a:r>
            <a:r>
              <a:rPr lang="en-US" altLang="zh-CN" sz="2000" b="1" dirty="0"/>
              <a:t>x&lt;&lt;y</a:t>
            </a:r>
            <a:r>
              <a:rPr lang="zh-CN" altLang="en-US" sz="2000" b="1" dirty="0"/>
              <a:t>（左移），</a:t>
            </a:r>
            <a:r>
              <a:rPr lang="en-US" altLang="zh-CN" sz="2000" b="1" dirty="0"/>
              <a:t>x</a:t>
            </a:r>
            <a:r>
              <a:rPr lang="zh-CN" altLang="en-US" sz="2000" b="1" dirty="0"/>
              <a:t>为</a:t>
            </a:r>
            <a:r>
              <a:rPr lang="en-US" altLang="zh-CN" sz="2000" b="1" dirty="0"/>
              <a:t>32</a:t>
            </a:r>
            <a:r>
              <a:rPr lang="zh-CN" altLang="en-US" sz="2000" b="1" dirty="0"/>
              <a:t>位变量，</a:t>
            </a:r>
            <a:r>
              <a:rPr lang="en-US" altLang="zh-CN" sz="2000" b="1" dirty="0"/>
              <a:t>y</a:t>
            </a:r>
            <a:r>
              <a:rPr lang="zh-CN" altLang="en-US" sz="2000" b="1" dirty="0"/>
              <a:t>为</a:t>
            </a:r>
            <a:r>
              <a:rPr lang="en-US" altLang="zh-CN" sz="2000" b="1" dirty="0"/>
              <a:t>5</a:t>
            </a:r>
            <a:r>
              <a:rPr lang="zh-CN" altLang="en-US" sz="2000" b="1" dirty="0"/>
              <a:t>位变量（</a:t>
            </a:r>
            <a:r>
              <a:rPr lang="en-US" altLang="zh-CN" sz="2000" b="1" dirty="0"/>
              <a:t>y=0</a:t>
            </a:r>
            <a:r>
              <a:rPr lang="zh-CN" altLang="en-US" sz="2000" b="1" dirty="0">
                <a:latin typeface="等线" panose="02010600030101010101" pitchFamily="2" charset="-122"/>
                <a:ea typeface="等线" panose="02010600030101010101" pitchFamily="2" charset="-122"/>
              </a:rPr>
              <a:t>～</a:t>
            </a:r>
            <a:r>
              <a:rPr lang="en-US" altLang="zh-CN" sz="2000" b="1" dirty="0">
                <a:latin typeface="等线" panose="02010600030101010101" pitchFamily="2" charset="-122"/>
                <a:ea typeface="等线" panose="02010600030101010101" pitchFamily="2" charset="-122"/>
              </a:rPr>
              <a:t>31</a:t>
            </a:r>
            <a:r>
              <a:rPr lang="zh-CN" altLang="en-US" sz="2000" b="1" dirty="0"/>
              <a:t>）</a:t>
            </a:r>
            <a:r>
              <a:rPr lang="en-US" altLang="zh-CN" sz="2000" b="1" dirty="0"/>
              <a:t>     </a:t>
            </a:r>
          </a:p>
          <a:p>
            <a:pPr lvl="1"/>
            <a:endParaRPr lang="en-US" altLang="zh-CN" sz="1600" b="1" dirty="0"/>
          </a:p>
          <a:p>
            <a:pPr lvl="1"/>
            <a:endParaRPr lang="zh-CN" altLang="en-US" sz="1600" b="1" dirty="0"/>
          </a:p>
        </p:txBody>
      </p:sp>
      <p:sp>
        <p:nvSpPr>
          <p:cNvPr id="4" name="文本框 3">
            <a:extLst>
              <a:ext uri="{FF2B5EF4-FFF2-40B4-BE49-F238E27FC236}">
                <a16:creationId xmlns:a16="http://schemas.microsoft.com/office/drawing/2014/main" id="{8CA66CAA-A9F7-4461-B3B3-06AA0D581B62}"/>
              </a:ext>
            </a:extLst>
          </p:cNvPr>
          <p:cNvSpPr txBox="1"/>
          <p:nvPr/>
        </p:nvSpPr>
        <p:spPr>
          <a:xfrm>
            <a:off x="4355976" y="2492896"/>
            <a:ext cx="1800200" cy="338554"/>
          </a:xfrm>
          <a:prstGeom prst="rect">
            <a:avLst/>
          </a:prstGeom>
          <a:solidFill>
            <a:srgbClr val="FFFF00"/>
          </a:solidFill>
        </p:spPr>
        <p:txBody>
          <a:bodyPr wrap="square" rtlCol="0">
            <a:spAutoFit/>
          </a:bodyPr>
          <a:lstStyle/>
          <a:p>
            <a:pPr algn="ctr"/>
            <a:r>
              <a:rPr lang="zh-CN" altLang="en-US" sz="1600" b="1" dirty="0"/>
              <a:t>书上表</a:t>
            </a:r>
            <a:r>
              <a:rPr lang="en-US" altLang="zh-CN" sz="1600" b="1" dirty="0"/>
              <a:t>3.1</a:t>
            </a:r>
            <a:r>
              <a:rPr lang="zh-CN" altLang="en-US" sz="1600" b="1" dirty="0"/>
              <a:t>有错误</a:t>
            </a:r>
          </a:p>
        </p:txBody>
      </p:sp>
    </p:spTree>
    <p:extLst>
      <p:ext uri="{BB962C8B-B14F-4D97-AF65-F5344CB8AC3E}">
        <p14:creationId xmlns:p14="http://schemas.microsoft.com/office/powerpoint/2010/main" val="36565738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B1D2DD5F-843A-4E6B-858E-7C35BEAFBA5C}"/>
              </a:ext>
            </a:extLst>
          </p:cNvPr>
          <p:cNvSpPr>
            <a:spLocks noGrp="1" noChangeArrowheads="1"/>
          </p:cNvSpPr>
          <p:nvPr>
            <p:ph type="title"/>
          </p:nvPr>
        </p:nvSpPr>
        <p:spPr/>
        <p:txBody>
          <a:bodyPr/>
          <a:lstStyle/>
          <a:p>
            <a:r>
              <a:rPr lang="zh-CN" altLang="en-US" b="1" dirty="0">
                <a:solidFill>
                  <a:srgbClr val="002060"/>
                </a:solidFill>
                <a:latin typeface="黑体" panose="02010609060101010101" pitchFamily="49" charset="-122"/>
                <a:ea typeface="黑体" panose="02010609060101010101" pitchFamily="49" charset="-122"/>
              </a:rPr>
              <a:t>实践训练（实验</a:t>
            </a:r>
            <a:r>
              <a:rPr lang="en-US" altLang="zh-CN" b="1" dirty="0">
                <a:solidFill>
                  <a:srgbClr val="002060"/>
                </a:solidFill>
                <a:latin typeface="黑体" panose="02010609060101010101" pitchFamily="49" charset="-122"/>
                <a:ea typeface="黑体" panose="02010609060101010101" pitchFamily="49" charset="-122"/>
              </a:rPr>
              <a:t>2</a:t>
            </a:r>
            <a:r>
              <a:rPr lang="zh-CN" altLang="en-US" b="1">
                <a:solidFill>
                  <a:srgbClr val="002060"/>
                </a:solidFill>
                <a:latin typeface="黑体" panose="02010609060101010101" pitchFamily="49" charset="-122"/>
                <a:ea typeface="黑体" panose="02010609060101010101" pitchFamily="49" charset="-122"/>
              </a:rPr>
              <a:t>）</a:t>
            </a:r>
            <a:endParaRPr lang="zh-CN" altLang="en-US" b="1" dirty="0">
              <a:solidFill>
                <a:srgbClr val="002060"/>
              </a:solidFill>
              <a:latin typeface="黑体" panose="02010609060101010101" pitchFamily="49" charset="-122"/>
              <a:ea typeface="黑体" panose="02010609060101010101" pitchFamily="49" charset="-122"/>
            </a:endParaRPr>
          </a:p>
        </p:txBody>
      </p:sp>
      <p:sp>
        <p:nvSpPr>
          <p:cNvPr id="3" name="内容占位符 2">
            <a:extLst>
              <a:ext uri="{FF2B5EF4-FFF2-40B4-BE49-F238E27FC236}">
                <a16:creationId xmlns:a16="http://schemas.microsoft.com/office/drawing/2014/main" id="{32D2ADA7-487E-47EE-B37D-A2AF88667635}"/>
              </a:ext>
            </a:extLst>
          </p:cNvPr>
          <p:cNvSpPr>
            <a:spLocks noGrp="1"/>
          </p:cNvSpPr>
          <p:nvPr>
            <p:ph idx="1"/>
          </p:nvPr>
        </p:nvSpPr>
        <p:spPr/>
        <p:txBody>
          <a:bodyPr>
            <a:normAutofit/>
          </a:bodyPr>
          <a:lstStyle/>
          <a:p>
            <a:pPr>
              <a:defRPr/>
            </a:pPr>
            <a:r>
              <a:rPr lang="zh-CN" altLang="en-US" sz="2000" b="1" dirty="0"/>
              <a:t>在</a:t>
            </a:r>
            <a:r>
              <a:rPr lang="en-US" altLang="zh-CN" sz="2000" b="1" dirty="0"/>
              <a:t>Logisim</a:t>
            </a:r>
            <a:r>
              <a:rPr lang="zh-CN" altLang="en-US" sz="2000" b="1" dirty="0"/>
              <a:t>中构建</a:t>
            </a:r>
            <a:r>
              <a:rPr lang="en-US" altLang="zh-CN" sz="2000" b="1" dirty="0"/>
              <a:t>8</a:t>
            </a:r>
            <a:r>
              <a:rPr lang="zh-CN" altLang="en-US" sz="2000" b="1" dirty="0"/>
              <a:t>位可控加减法电路、</a:t>
            </a:r>
            <a:r>
              <a:rPr lang="en-US" altLang="zh-CN" sz="2000" b="1" dirty="0"/>
              <a:t>4</a:t>
            </a:r>
            <a:r>
              <a:rPr lang="zh-CN" altLang="en-US" sz="2000" b="1" dirty="0"/>
              <a:t>位先行进位电路、</a:t>
            </a:r>
            <a:r>
              <a:rPr lang="en-US" altLang="zh-CN" sz="2000" b="1" dirty="0"/>
              <a:t>4</a:t>
            </a:r>
            <a:r>
              <a:rPr lang="zh-CN" altLang="en-US" sz="2000" b="1" dirty="0"/>
              <a:t>位快速加法器、</a:t>
            </a:r>
            <a:r>
              <a:rPr lang="en-US" altLang="zh-CN" sz="2000" b="1" dirty="0"/>
              <a:t>16</a:t>
            </a:r>
            <a:r>
              <a:rPr lang="zh-CN" altLang="en-US" sz="2000" b="1" dirty="0"/>
              <a:t>位组内并行</a:t>
            </a:r>
            <a:r>
              <a:rPr lang="en-US" altLang="zh-CN" sz="2000" b="1" dirty="0"/>
              <a:t>/</a:t>
            </a:r>
            <a:r>
              <a:rPr lang="zh-CN" altLang="en-US" sz="2000" b="1" dirty="0"/>
              <a:t>组间并行加法器</a:t>
            </a:r>
            <a:endParaRPr lang="en-US" altLang="zh-CN" sz="2000" b="1" dirty="0"/>
          </a:p>
          <a:p>
            <a:pPr>
              <a:defRPr/>
            </a:pPr>
            <a:endParaRPr lang="en-US" altLang="zh-CN" sz="2000" b="1" dirty="0"/>
          </a:p>
          <a:p>
            <a:pPr>
              <a:defRPr/>
            </a:pPr>
            <a:r>
              <a:rPr lang="zh-CN" altLang="en-US" sz="2000" b="1" dirty="0"/>
              <a:t>在</a:t>
            </a:r>
            <a:r>
              <a:rPr lang="en-US" altLang="zh-CN" sz="2000" b="1" dirty="0"/>
              <a:t>Logisim</a:t>
            </a:r>
            <a:r>
              <a:rPr lang="zh-CN" altLang="en-US" sz="2000" b="1" dirty="0"/>
              <a:t>中设计</a:t>
            </a:r>
            <a:r>
              <a:rPr lang="en-US" altLang="zh-CN" sz="2000" b="1" dirty="0"/>
              <a:t>5</a:t>
            </a:r>
            <a:r>
              <a:rPr lang="zh-CN" altLang="en-US" sz="2000" b="1" dirty="0"/>
              <a:t>位无符号阵列乘法器，并利用该乘法器构造补码乘法器</a:t>
            </a:r>
            <a:endParaRPr lang="en-US" altLang="zh-CN" sz="2000" b="1" dirty="0"/>
          </a:p>
          <a:p>
            <a:pPr>
              <a:defRPr/>
            </a:pPr>
            <a:endParaRPr lang="en-US" altLang="zh-CN" sz="2000" b="1" dirty="0"/>
          </a:p>
          <a:p>
            <a:pPr>
              <a:defRPr/>
            </a:pPr>
            <a:r>
              <a:rPr lang="zh-CN" altLang="en-US" sz="2000" b="1" dirty="0"/>
              <a:t>在</a:t>
            </a:r>
            <a:r>
              <a:rPr lang="en-US" altLang="zh-CN" sz="2000" b="1" dirty="0"/>
              <a:t>Logisim</a:t>
            </a:r>
            <a:r>
              <a:rPr lang="zh-CN" altLang="en-US" sz="2000" b="1" dirty="0"/>
              <a:t>中设计</a:t>
            </a:r>
            <a:r>
              <a:rPr lang="en-US" altLang="zh-CN" sz="2000" b="1" dirty="0"/>
              <a:t>8</a:t>
            </a:r>
            <a:r>
              <a:rPr lang="zh-CN" altLang="en-US" sz="2000" b="1" dirty="0"/>
              <a:t>位原码一位乘法器和补码一位乘法器</a:t>
            </a:r>
            <a:endParaRPr lang="en-US" altLang="zh-CN" sz="2000" b="1" dirty="0"/>
          </a:p>
          <a:p>
            <a:pPr>
              <a:defRPr/>
            </a:pPr>
            <a:endParaRPr lang="en-US" altLang="zh-CN" sz="2000" b="1" dirty="0"/>
          </a:p>
          <a:p>
            <a:pPr>
              <a:defRPr/>
            </a:pPr>
            <a:r>
              <a:rPr lang="zh-CN" altLang="en-US" sz="2000" b="1" dirty="0"/>
              <a:t>在</a:t>
            </a:r>
            <a:r>
              <a:rPr lang="en-US" altLang="zh-CN" sz="2000" b="1" dirty="0"/>
              <a:t>Logisim</a:t>
            </a:r>
            <a:r>
              <a:rPr lang="zh-CN" altLang="en-US" sz="2000" b="1" dirty="0"/>
              <a:t>中设计能满足</a:t>
            </a:r>
            <a:r>
              <a:rPr lang="en-US" altLang="zh-CN" sz="2000" b="1" dirty="0"/>
              <a:t>MIPS</a:t>
            </a:r>
            <a:r>
              <a:rPr lang="zh-CN" altLang="en-US" sz="2000" b="1" dirty="0"/>
              <a:t>指令系统功能的</a:t>
            </a:r>
            <a:r>
              <a:rPr lang="en-US" altLang="zh-CN" sz="2000" b="1" dirty="0"/>
              <a:t>32</a:t>
            </a:r>
            <a:r>
              <a:rPr lang="zh-CN" altLang="en-US" sz="2000" b="1" dirty="0"/>
              <a:t>位多功能运算器</a:t>
            </a:r>
          </a:p>
        </p:txBody>
      </p:sp>
    </p:spTree>
    <p:extLst>
      <p:ext uri="{BB962C8B-B14F-4D97-AF65-F5344CB8AC3E}">
        <p14:creationId xmlns:p14="http://schemas.microsoft.com/office/powerpoint/2010/main" val="21538980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内容占位符 2">
            <a:extLst>
              <a:ext uri="{FF2B5EF4-FFF2-40B4-BE49-F238E27FC236}">
                <a16:creationId xmlns:a16="http://schemas.microsoft.com/office/drawing/2014/main" id="{6EC51430-0B4B-40D0-9DB9-1F2F6CB7A4D8}"/>
              </a:ext>
            </a:extLst>
          </p:cNvPr>
          <p:cNvSpPr>
            <a:spLocks noGrp="1" noChangeArrowheads="1"/>
          </p:cNvSpPr>
          <p:nvPr>
            <p:ph idx="1"/>
          </p:nvPr>
        </p:nvSpPr>
        <p:spPr>
          <a:xfrm>
            <a:off x="457200" y="2903538"/>
            <a:ext cx="8229600" cy="1454150"/>
          </a:xfrm>
        </p:spPr>
        <p:txBody>
          <a:bodyPr/>
          <a:lstStyle/>
          <a:p>
            <a:pPr algn="ctr" eaLnBrk="1" hangingPunct="1">
              <a:buFont typeface="Arial" panose="020B0604020202020204" pitchFamily="34" charset="0"/>
              <a:buNone/>
            </a:pPr>
            <a:r>
              <a:rPr lang="en-US" altLang="zh-CN" sz="7200" b="1">
                <a:solidFill>
                  <a:srgbClr val="7030A0"/>
                </a:solidFill>
              </a:rPr>
              <a:t>Thanks</a:t>
            </a:r>
            <a:endParaRPr lang="zh-CN" altLang="en-US" sz="7200" b="1">
              <a:solidFill>
                <a:srgbClr val="7030A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D1FCA6D5-AEF1-4D13-9BE9-93F619F4CAFF}"/>
              </a:ext>
            </a:extLst>
          </p:cNvPr>
          <p:cNvSpPr txBox="1"/>
          <p:nvPr/>
        </p:nvSpPr>
        <p:spPr>
          <a:xfrm>
            <a:off x="2407568" y="573263"/>
            <a:ext cx="4032448" cy="338554"/>
          </a:xfrm>
          <a:prstGeom prst="rect">
            <a:avLst/>
          </a:prstGeom>
          <a:solidFill>
            <a:srgbClr val="FFFF00"/>
          </a:solidFill>
        </p:spPr>
        <p:txBody>
          <a:bodyPr wrap="square" rtlCol="0">
            <a:spAutoFit/>
          </a:bodyPr>
          <a:lstStyle/>
          <a:p>
            <a:pPr algn="ctr"/>
            <a:r>
              <a:rPr lang="en-US" altLang="zh-CN" sz="1600" b="1" dirty="0"/>
              <a:t>Logisim</a:t>
            </a:r>
            <a:r>
              <a:rPr lang="zh-CN" altLang="en-US" sz="1600" b="1" dirty="0"/>
              <a:t>实现的桶型移位器（左移</a:t>
            </a:r>
            <a:r>
              <a:rPr lang="en-US" altLang="zh-CN" sz="1600" b="1" dirty="0"/>
              <a:t>0</a:t>
            </a:r>
            <a:r>
              <a:rPr lang="zh-CN" altLang="en-US" sz="1600" b="1" dirty="0">
                <a:latin typeface="等线" panose="02010600030101010101" pitchFamily="2" charset="-122"/>
                <a:ea typeface="等线" panose="02010600030101010101" pitchFamily="2" charset="-122"/>
              </a:rPr>
              <a:t>～</a:t>
            </a:r>
            <a:r>
              <a:rPr lang="en-US" altLang="zh-CN" sz="1600" b="1" dirty="0">
                <a:latin typeface="等线" panose="02010600030101010101" pitchFamily="2" charset="-122"/>
                <a:ea typeface="等线" panose="02010600030101010101" pitchFamily="2" charset="-122"/>
              </a:rPr>
              <a:t>31</a:t>
            </a:r>
            <a:r>
              <a:rPr lang="zh-CN" altLang="en-US" sz="1600" b="1" dirty="0"/>
              <a:t>位）</a:t>
            </a:r>
            <a:endParaRPr lang="zh-CN" altLang="en-US" sz="1200" b="1" dirty="0"/>
          </a:p>
        </p:txBody>
      </p:sp>
      <p:pic>
        <p:nvPicPr>
          <p:cNvPr id="3" name="图片 2">
            <a:extLst>
              <a:ext uri="{FF2B5EF4-FFF2-40B4-BE49-F238E27FC236}">
                <a16:creationId xmlns:a16="http://schemas.microsoft.com/office/drawing/2014/main" id="{385EDDB8-B818-7481-C47F-0742FD601E26}"/>
              </a:ext>
            </a:extLst>
          </p:cNvPr>
          <p:cNvPicPr>
            <a:picLocks noChangeAspect="1"/>
          </p:cNvPicPr>
          <p:nvPr/>
        </p:nvPicPr>
        <p:blipFill>
          <a:blip r:embed="rId2"/>
          <a:stretch>
            <a:fillRect/>
          </a:stretch>
        </p:blipFill>
        <p:spPr>
          <a:xfrm>
            <a:off x="0" y="1628800"/>
            <a:ext cx="9144000" cy="4100196"/>
          </a:xfrm>
          <a:prstGeom prst="rect">
            <a:avLst/>
          </a:prstGeom>
        </p:spPr>
      </p:pic>
      <p:sp>
        <p:nvSpPr>
          <p:cNvPr id="4" name="文本框 3">
            <a:extLst>
              <a:ext uri="{FF2B5EF4-FFF2-40B4-BE49-F238E27FC236}">
                <a16:creationId xmlns:a16="http://schemas.microsoft.com/office/drawing/2014/main" id="{8FB29D86-128A-4D37-6FE9-7527D60E6177}"/>
              </a:ext>
            </a:extLst>
          </p:cNvPr>
          <p:cNvSpPr txBox="1"/>
          <p:nvPr/>
        </p:nvSpPr>
        <p:spPr>
          <a:xfrm>
            <a:off x="2699792" y="1196752"/>
            <a:ext cx="3448000" cy="276999"/>
          </a:xfrm>
          <a:prstGeom prst="rect">
            <a:avLst/>
          </a:prstGeom>
          <a:solidFill>
            <a:srgbClr val="92D050"/>
          </a:solidFill>
        </p:spPr>
        <p:txBody>
          <a:bodyPr wrap="square" rtlCol="0">
            <a:spAutoFit/>
          </a:bodyPr>
          <a:lstStyle/>
          <a:p>
            <a:pPr algn="ctr"/>
            <a:r>
              <a:rPr lang="zh-CN" altLang="en-US" sz="1200" b="1" dirty="0"/>
              <a:t>设计文件“桶型移位器</a:t>
            </a:r>
            <a:r>
              <a:rPr lang="en-US" altLang="zh-CN" sz="1200" b="1" dirty="0"/>
              <a:t>.circ</a:t>
            </a:r>
            <a:r>
              <a:rPr lang="zh-CN" altLang="en-US" sz="1200" b="1" dirty="0"/>
              <a:t>”（请从</a:t>
            </a:r>
            <a:r>
              <a:rPr lang="en-US" altLang="zh-CN" sz="1200" b="1" dirty="0"/>
              <a:t>FTP</a:t>
            </a:r>
            <a:r>
              <a:rPr lang="zh-CN" altLang="en-US" sz="1200" b="1" dirty="0"/>
              <a:t>下载）</a:t>
            </a:r>
          </a:p>
        </p:txBody>
      </p:sp>
      <p:sp>
        <p:nvSpPr>
          <p:cNvPr id="5" name="文本框 4">
            <a:extLst>
              <a:ext uri="{FF2B5EF4-FFF2-40B4-BE49-F238E27FC236}">
                <a16:creationId xmlns:a16="http://schemas.microsoft.com/office/drawing/2014/main" id="{F065C509-DFC1-4A6C-835F-A46A0C3C94CF}"/>
              </a:ext>
            </a:extLst>
          </p:cNvPr>
          <p:cNvSpPr txBox="1"/>
          <p:nvPr/>
        </p:nvSpPr>
        <p:spPr>
          <a:xfrm>
            <a:off x="611560" y="3789040"/>
            <a:ext cx="3960440" cy="861774"/>
          </a:xfrm>
          <a:prstGeom prst="rect">
            <a:avLst/>
          </a:prstGeom>
          <a:noFill/>
        </p:spPr>
        <p:txBody>
          <a:bodyPr wrap="square" rtlCol="0">
            <a:spAutoFit/>
          </a:bodyPr>
          <a:lstStyle/>
          <a:p>
            <a:r>
              <a:rPr lang="en-US" altLang="zh-CN" sz="1400" dirty="0"/>
              <a:t>Splitter </a:t>
            </a:r>
            <a:r>
              <a:rPr lang="zh-CN" altLang="en-US" sz="1400" dirty="0"/>
              <a:t>分线器</a:t>
            </a:r>
            <a:endParaRPr lang="en-US" altLang="zh-CN" sz="1400" dirty="0"/>
          </a:p>
          <a:p>
            <a:r>
              <a:rPr lang="en-US" altLang="zh-CN" sz="1200" dirty="0"/>
              <a:t>00000</a:t>
            </a:r>
            <a:r>
              <a:rPr lang="zh-CN" altLang="en-US" sz="1200" dirty="0"/>
              <a:t>可有</a:t>
            </a:r>
            <a:r>
              <a:rPr lang="en-US" altLang="zh-CN" sz="1200" dirty="0"/>
              <a:t>32</a:t>
            </a:r>
            <a:r>
              <a:rPr lang="zh-CN" altLang="en-US" sz="1200" dirty="0"/>
              <a:t>种编码，对应</a:t>
            </a:r>
            <a:r>
              <a:rPr lang="en-US" altLang="zh-CN" sz="1200" dirty="0"/>
              <a:t>0-31</a:t>
            </a:r>
            <a:r>
              <a:rPr lang="zh-CN" altLang="en-US" sz="1200" dirty="0"/>
              <a:t>位的左移</a:t>
            </a:r>
            <a:endParaRPr lang="en-US" altLang="zh-CN" sz="1200" dirty="0"/>
          </a:p>
          <a:p>
            <a:r>
              <a:rPr lang="zh-CN" altLang="en-US" sz="1200" dirty="0"/>
              <a:t>对应位为</a:t>
            </a:r>
            <a:r>
              <a:rPr lang="en-US" altLang="zh-CN" sz="1200" dirty="0"/>
              <a:t>1</a:t>
            </a:r>
            <a:r>
              <a:rPr lang="zh-CN" altLang="en-US" sz="1200" dirty="0"/>
              <a:t>，使得</a:t>
            </a:r>
            <a:r>
              <a:rPr lang="en-US" altLang="zh-CN" sz="1200" dirty="0"/>
              <a:t>MUX</a:t>
            </a:r>
            <a:r>
              <a:rPr lang="zh-CN" altLang="en-US" sz="1200" dirty="0"/>
              <a:t>二择一选择器进行移位；</a:t>
            </a:r>
            <a:endParaRPr lang="en-US" altLang="zh-CN" sz="1200" dirty="0"/>
          </a:p>
          <a:p>
            <a:r>
              <a:rPr lang="zh-CN" altLang="en-US" sz="1200" dirty="0"/>
              <a:t>对应位为</a:t>
            </a:r>
            <a:r>
              <a:rPr lang="en-US" altLang="zh-CN" sz="1200" dirty="0"/>
              <a:t>0</a:t>
            </a:r>
            <a:r>
              <a:rPr lang="zh-CN" altLang="en-US" sz="1200" dirty="0"/>
              <a:t>，</a:t>
            </a:r>
            <a:r>
              <a:rPr lang="en-US" altLang="zh-CN" sz="1200" dirty="0"/>
              <a:t>MUX</a:t>
            </a:r>
            <a:r>
              <a:rPr lang="zh-CN" altLang="en-US" sz="1200" dirty="0"/>
              <a:t>直通，不进行移位；</a:t>
            </a:r>
          </a:p>
        </p:txBody>
      </p:sp>
      <p:cxnSp>
        <p:nvCxnSpPr>
          <p:cNvPr id="7" name="直接箭头连接符 6">
            <a:extLst>
              <a:ext uri="{FF2B5EF4-FFF2-40B4-BE49-F238E27FC236}">
                <a16:creationId xmlns:a16="http://schemas.microsoft.com/office/drawing/2014/main" id="{B937B579-2C66-4ED9-B5E9-0F0328C2226F}"/>
              </a:ext>
            </a:extLst>
          </p:cNvPr>
          <p:cNvCxnSpPr/>
          <p:nvPr/>
        </p:nvCxnSpPr>
        <p:spPr>
          <a:xfrm flipH="1">
            <a:off x="3563888" y="3933056"/>
            <a:ext cx="859904" cy="720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18719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404664"/>
            <a:ext cx="8229600" cy="6048375"/>
          </a:xfrm>
        </p:spPr>
        <p:txBody>
          <a:bodyPr rtlCol="0">
            <a:normAutofit/>
          </a:bodyPr>
          <a:lstStyle/>
          <a:p>
            <a:pPr eaLnBrk="1" fontAlgn="auto" hangingPunct="1">
              <a:spcAft>
                <a:spcPts val="0"/>
              </a:spcAft>
              <a:defRPr/>
            </a:pPr>
            <a:r>
              <a:rPr lang="en-US" altLang="zh-CN" b="1" dirty="0">
                <a:ea typeface="黑体" pitchFamily="49" charset="-122"/>
              </a:rPr>
              <a:t>3.1.4  C</a:t>
            </a:r>
            <a:r>
              <a:rPr lang="zh-CN" altLang="en-US" b="1" dirty="0">
                <a:ea typeface="黑体" pitchFamily="49" charset="-122"/>
              </a:rPr>
              <a:t>语言中的算术运算</a:t>
            </a:r>
            <a:endParaRPr lang="en-US" altLang="zh-CN" b="1" dirty="0">
              <a:ea typeface="黑体" pitchFamily="49" charset="-122"/>
            </a:endParaRPr>
          </a:p>
          <a:p>
            <a:pPr lvl="1" eaLnBrk="1" fontAlgn="auto" hangingPunct="1">
              <a:spcAft>
                <a:spcPts val="0"/>
              </a:spcAft>
              <a:defRPr/>
            </a:pPr>
            <a:endParaRPr lang="en-US" altLang="zh-CN" sz="1800" b="1" dirty="0"/>
          </a:p>
          <a:p>
            <a:pPr marL="914400" lvl="1" indent="-457200" eaLnBrk="1" hangingPunct="1">
              <a:buFont typeface="+mj-ea"/>
              <a:buAutoNum type="circleNumDbPlain"/>
            </a:pPr>
            <a:r>
              <a:rPr lang="en-US" altLang="zh-CN" sz="2000" b="1" dirty="0"/>
              <a:t>+</a:t>
            </a:r>
            <a:r>
              <a:rPr lang="zh-CN" altLang="en-US" sz="2000" b="1" dirty="0"/>
              <a:t>    加</a:t>
            </a:r>
            <a:endParaRPr lang="en-US" altLang="zh-CN" sz="2000" b="1" dirty="0"/>
          </a:p>
          <a:p>
            <a:pPr marL="914400" lvl="1" indent="-457200" eaLnBrk="1" hangingPunct="1">
              <a:buFont typeface="+mj-ea"/>
              <a:buAutoNum type="circleNumDbPlain"/>
            </a:pPr>
            <a:r>
              <a:rPr lang="en-US" altLang="zh-CN" sz="2000" b="1" dirty="0"/>
              <a:t>-</a:t>
            </a:r>
            <a:r>
              <a:rPr lang="zh-CN" altLang="en-US" sz="2000" b="1" dirty="0"/>
              <a:t>     减</a:t>
            </a:r>
            <a:endParaRPr lang="en-US" altLang="zh-CN" sz="2000" b="1" dirty="0"/>
          </a:p>
          <a:p>
            <a:pPr marL="914400" lvl="1" indent="-457200" eaLnBrk="1" hangingPunct="1">
              <a:buFont typeface="+mj-ea"/>
              <a:buAutoNum type="circleNumDbPlain"/>
            </a:pPr>
            <a:r>
              <a:rPr lang="zh-CN" altLang="en-US" sz="2000" b="1" dirty="0"/>
              <a:t>*    乘</a:t>
            </a:r>
            <a:endParaRPr lang="en-US" altLang="zh-CN" sz="2000" b="1" dirty="0"/>
          </a:p>
          <a:p>
            <a:pPr marL="914400" lvl="1" indent="-457200" eaLnBrk="1" hangingPunct="1">
              <a:buFont typeface="+mj-ea"/>
              <a:buAutoNum type="circleNumDbPlain"/>
            </a:pPr>
            <a:r>
              <a:rPr lang="en-US" altLang="zh-CN" sz="2000" b="1" dirty="0"/>
              <a:t>/</a:t>
            </a:r>
            <a:r>
              <a:rPr lang="zh-CN" altLang="en-US" sz="2000" b="1" dirty="0"/>
              <a:t>    除</a:t>
            </a:r>
            <a:endParaRPr lang="en-US" altLang="zh-CN" sz="2000" b="1" dirty="0"/>
          </a:p>
          <a:p>
            <a:pPr lvl="1" eaLnBrk="1" hangingPunct="1"/>
            <a:endParaRPr lang="en-US" altLang="zh-CN" sz="2000" b="1" dirty="0"/>
          </a:p>
          <a:p>
            <a:pPr lvl="1" eaLnBrk="1" hangingPunct="1"/>
            <a:r>
              <a:rPr lang="zh-CN" altLang="en-US" sz="2000" b="1" dirty="0"/>
              <a:t>汇编指令中有符号数和无符号数的加减运算是一样的：</a:t>
            </a:r>
            <a:endParaRPr lang="en-US" altLang="zh-CN" sz="2000" b="1" dirty="0"/>
          </a:p>
          <a:p>
            <a:pPr lvl="2" eaLnBrk="1" hangingPunct="1"/>
            <a:r>
              <a:rPr lang="en-US" altLang="zh-CN" sz="1600" b="1" dirty="0"/>
              <a:t>add</a:t>
            </a:r>
            <a:r>
              <a:rPr lang="zh-CN" altLang="en-US" sz="1600" b="1" dirty="0"/>
              <a:t>（加）、</a:t>
            </a:r>
            <a:r>
              <a:rPr lang="en-US" altLang="zh-CN" sz="1600" b="1" dirty="0"/>
              <a:t>sub</a:t>
            </a:r>
            <a:r>
              <a:rPr lang="zh-CN" altLang="en-US" sz="1600" b="1" dirty="0"/>
              <a:t>（减）</a:t>
            </a:r>
            <a:endParaRPr lang="en-US" altLang="zh-CN" sz="1600" b="1" dirty="0"/>
          </a:p>
          <a:p>
            <a:pPr lvl="1" eaLnBrk="1" hangingPunct="1"/>
            <a:endParaRPr lang="en-US" altLang="zh-CN" sz="2000" b="1" dirty="0"/>
          </a:p>
          <a:p>
            <a:pPr lvl="1" eaLnBrk="1" hangingPunct="1"/>
            <a:r>
              <a:rPr lang="zh-CN" altLang="en-US" sz="2000" b="1" dirty="0"/>
              <a:t>汇编指令中有符号数和无符号数的乘除运算是不一样的：</a:t>
            </a:r>
            <a:endParaRPr lang="en-US" altLang="zh-CN" sz="2000" b="1" dirty="0"/>
          </a:p>
          <a:p>
            <a:pPr lvl="2" eaLnBrk="1" hangingPunct="1"/>
            <a:r>
              <a:rPr lang="zh-CN" altLang="en-US" sz="1600" b="1" dirty="0"/>
              <a:t>有符号数：</a:t>
            </a:r>
            <a:r>
              <a:rPr lang="en-US" altLang="zh-CN" sz="1600" b="1" dirty="0" err="1"/>
              <a:t>mul</a:t>
            </a:r>
            <a:r>
              <a:rPr lang="zh-CN" altLang="en-US" sz="1600" b="1" dirty="0"/>
              <a:t>（乘）、</a:t>
            </a:r>
            <a:r>
              <a:rPr lang="en-US" altLang="zh-CN" sz="1600" b="1" dirty="0"/>
              <a:t>div</a:t>
            </a:r>
            <a:r>
              <a:rPr lang="zh-CN" altLang="en-US" sz="1600" b="1" dirty="0"/>
              <a:t>（除）</a:t>
            </a:r>
            <a:endParaRPr lang="en-US" altLang="zh-CN" sz="1600" b="1" dirty="0"/>
          </a:p>
          <a:p>
            <a:pPr lvl="2" eaLnBrk="1" hangingPunct="1"/>
            <a:r>
              <a:rPr lang="zh-CN" altLang="en-US" sz="1600" b="1" dirty="0"/>
              <a:t>无符号数：</a:t>
            </a:r>
            <a:r>
              <a:rPr lang="en-US" altLang="zh-CN" sz="1600" b="1" dirty="0" err="1"/>
              <a:t>imul</a:t>
            </a:r>
            <a:r>
              <a:rPr lang="zh-CN" altLang="en-US" sz="1600" b="1" dirty="0"/>
              <a:t>（乘）、</a:t>
            </a:r>
            <a:r>
              <a:rPr lang="en-US" altLang="zh-CN" sz="1600" b="1" dirty="0" err="1"/>
              <a:t>idiv</a:t>
            </a:r>
            <a:r>
              <a:rPr lang="zh-CN" altLang="en-US" sz="1600" b="1" dirty="0"/>
              <a:t>（除）</a:t>
            </a:r>
            <a:endParaRPr lang="en-US" altLang="zh-CN" sz="1600" b="1" dirty="0"/>
          </a:p>
          <a:p>
            <a:pPr lvl="1" eaLnBrk="1" hangingPunct="1"/>
            <a:endParaRPr lang="en-US" altLang="zh-CN" sz="1400" b="1" dirty="0"/>
          </a:p>
          <a:p>
            <a:pPr lvl="1" eaLnBrk="1" hangingPunct="1"/>
            <a:endParaRPr lang="en-US" altLang="zh-CN" sz="1400" b="1" dirty="0"/>
          </a:p>
        </p:txBody>
      </p:sp>
    </p:spTree>
    <p:extLst>
      <p:ext uri="{BB962C8B-B14F-4D97-AF65-F5344CB8AC3E}">
        <p14:creationId xmlns:p14="http://schemas.microsoft.com/office/powerpoint/2010/main" val="3151215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07E00BC-F897-4E11-BCF9-38D339C593CA}"/>
              </a:ext>
            </a:extLst>
          </p:cNvPr>
          <p:cNvSpPr>
            <a:spLocks noGrp="1"/>
          </p:cNvSpPr>
          <p:nvPr>
            <p:ph idx="1"/>
          </p:nvPr>
        </p:nvSpPr>
        <p:spPr>
          <a:xfrm>
            <a:off x="457200" y="476672"/>
            <a:ext cx="8229600" cy="4525963"/>
          </a:xfrm>
        </p:spPr>
        <p:txBody>
          <a:bodyPr/>
          <a:lstStyle/>
          <a:p>
            <a:pPr lvl="1"/>
            <a:r>
              <a:rPr lang="en-US" altLang="zh-CN" sz="2000" b="1" dirty="0"/>
              <a:t>C</a:t>
            </a:r>
            <a:r>
              <a:rPr lang="zh-CN" altLang="en-US" sz="2000" b="1" dirty="0"/>
              <a:t>语言中算术运算和汇编代码的对应关系：</a:t>
            </a:r>
            <a:endParaRPr lang="zh-CN" altLang="en-US" sz="1600" b="1" dirty="0"/>
          </a:p>
        </p:txBody>
      </p:sp>
      <p:grpSp>
        <p:nvGrpSpPr>
          <p:cNvPr id="6" name="组合 5">
            <a:extLst>
              <a:ext uri="{FF2B5EF4-FFF2-40B4-BE49-F238E27FC236}">
                <a16:creationId xmlns:a16="http://schemas.microsoft.com/office/drawing/2014/main" id="{B2C9E1FA-052C-469A-A68D-EF6C45CDCDF6}"/>
              </a:ext>
            </a:extLst>
          </p:cNvPr>
          <p:cNvGrpSpPr/>
          <p:nvPr/>
        </p:nvGrpSpPr>
        <p:grpSpPr>
          <a:xfrm>
            <a:off x="107504" y="1468745"/>
            <a:ext cx="8931888" cy="5200615"/>
            <a:chOff x="176616" y="1468745"/>
            <a:chExt cx="8931888" cy="5200615"/>
          </a:xfrm>
        </p:grpSpPr>
        <p:grpSp>
          <p:nvGrpSpPr>
            <p:cNvPr id="10" name="组合 9">
              <a:extLst>
                <a:ext uri="{FF2B5EF4-FFF2-40B4-BE49-F238E27FC236}">
                  <a16:creationId xmlns:a16="http://schemas.microsoft.com/office/drawing/2014/main" id="{FA3DF6F2-7C9C-401A-9B91-8084EE2606FD}"/>
                </a:ext>
              </a:extLst>
            </p:cNvPr>
            <p:cNvGrpSpPr/>
            <p:nvPr/>
          </p:nvGrpSpPr>
          <p:grpSpPr>
            <a:xfrm>
              <a:off x="176616" y="1468745"/>
              <a:ext cx="5115463" cy="5200615"/>
              <a:chOff x="176616" y="1468745"/>
              <a:chExt cx="5115463" cy="5200615"/>
            </a:xfrm>
          </p:grpSpPr>
          <p:grpSp>
            <p:nvGrpSpPr>
              <p:cNvPr id="8" name="组合 7">
                <a:extLst>
                  <a:ext uri="{FF2B5EF4-FFF2-40B4-BE49-F238E27FC236}">
                    <a16:creationId xmlns:a16="http://schemas.microsoft.com/office/drawing/2014/main" id="{D005D6B1-E588-476A-925B-D6BFB8606F7B}"/>
                  </a:ext>
                </a:extLst>
              </p:cNvPr>
              <p:cNvGrpSpPr/>
              <p:nvPr/>
            </p:nvGrpSpPr>
            <p:grpSpPr>
              <a:xfrm>
                <a:off x="176617" y="1547588"/>
                <a:ext cx="5089556" cy="4977756"/>
                <a:chOff x="176617" y="1547588"/>
                <a:chExt cx="5089556" cy="4977756"/>
              </a:xfrm>
            </p:grpSpPr>
            <p:pic>
              <p:nvPicPr>
                <p:cNvPr id="5" name="图片 4">
                  <a:extLst>
                    <a:ext uri="{FF2B5EF4-FFF2-40B4-BE49-F238E27FC236}">
                      <a16:creationId xmlns:a16="http://schemas.microsoft.com/office/drawing/2014/main" id="{07916C54-364D-43D4-B7CD-31D807CFF213}"/>
                    </a:ext>
                  </a:extLst>
                </p:cNvPr>
                <p:cNvPicPr>
                  <a:picLocks noChangeAspect="1"/>
                </p:cNvPicPr>
                <p:nvPr/>
              </p:nvPicPr>
              <p:blipFill>
                <a:blip r:embed="rId2"/>
                <a:stretch>
                  <a:fillRect/>
                </a:stretch>
              </p:blipFill>
              <p:spPr>
                <a:xfrm>
                  <a:off x="176617" y="1547588"/>
                  <a:ext cx="5089556" cy="4563210"/>
                </a:xfrm>
                <a:prstGeom prst="rect">
                  <a:avLst/>
                </a:prstGeom>
                <a:ln>
                  <a:noFill/>
                </a:ln>
              </p:spPr>
            </p:pic>
            <p:sp>
              <p:nvSpPr>
                <p:cNvPr id="7" name="文本框 6">
                  <a:extLst>
                    <a:ext uri="{FF2B5EF4-FFF2-40B4-BE49-F238E27FC236}">
                      <a16:creationId xmlns:a16="http://schemas.microsoft.com/office/drawing/2014/main" id="{089CEB1B-AD27-4E06-9248-C25FE05FE82B}"/>
                    </a:ext>
                  </a:extLst>
                </p:cNvPr>
                <p:cNvSpPr txBox="1"/>
                <p:nvPr/>
              </p:nvSpPr>
              <p:spPr>
                <a:xfrm>
                  <a:off x="205419" y="6156012"/>
                  <a:ext cx="4942645" cy="369332"/>
                </a:xfrm>
                <a:prstGeom prst="rect">
                  <a:avLst/>
                </a:prstGeom>
                <a:noFill/>
              </p:spPr>
              <p:txBody>
                <a:bodyPr wrap="square" rtlCol="0">
                  <a:spAutoFit/>
                </a:bodyPr>
                <a:lstStyle/>
                <a:p>
                  <a:r>
                    <a:rPr lang="en-US" altLang="zh-CN" dirty="0"/>
                    <a:t>0x40136f           mov         %</a:t>
                  </a:r>
                  <a:r>
                    <a:rPr lang="en-US" altLang="zh-CN" dirty="0" err="1"/>
                    <a:t>eax</a:t>
                  </a:r>
                  <a:r>
                    <a:rPr lang="en-US" altLang="zh-CN" dirty="0"/>
                    <a:t>, 0x14(%</a:t>
                  </a:r>
                  <a:r>
                    <a:rPr lang="en-US" altLang="zh-CN" dirty="0" err="1"/>
                    <a:t>esp</a:t>
                  </a:r>
                  <a:r>
                    <a:rPr lang="en-US" altLang="zh-CN" dirty="0"/>
                    <a:t>)</a:t>
                  </a:r>
                  <a:endParaRPr lang="zh-CN" altLang="en-US" dirty="0"/>
                </a:p>
              </p:txBody>
            </p:sp>
          </p:grpSp>
          <p:sp>
            <p:nvSpPr>
              <p:cNvPr id="9" name="矩形 8">
                <a:extLst>
                  <a:ext uri="{FF2B5EF4-FFF2-40B4-BE49-F238E27FC236}">
                    <a16:creationId xmlns:a16="http://schemas.microsoft.com/office/drawing/2014/main" id="{7C8F7DB5-6CE2-4EFD-B13F-77E0DD716E06}"/>
                  </a:ext>
                </a:extLst>
              </p:cNvPr>
              <p:cNvSpPr/>
              <p:nvPr/>
            </p:nvSpPr>
            <p:spPr>
              <a:xfrm>
                <a:off x="176616" y="1468745"/>
                <a:ext cx="5115463" cy="5200615"/>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A1862C86-FA20-4312-9DE7-CF484E3DD9BB}"/>
                </a:ext>
              </a:extLst>
            </p:cNvPr>
            <p:cNvGrpSpPr/>
            <p:nvPr/>
          </p:nvGrpSpPr>
          <p:grpSpPr>
            <a:xfrm>
              <a:off x="4687101" y="1998575"/>
              <a:ext cx="4421403" cy="2942593"/>
              <a:chOff x="4687101" y="1998575"/>
              <a:chExt cx="4421403" cy="2942593"/>
            </a:xfrm>
          </p:grpSpPr>
          <p:sp>
            <p:nvSpPr>
              <p:cNvPr id="32" name="文本框 31">
                <a:extLst>
                  <a:ext uri="{FF2B5EF4-FFF2-40B4-BE49-F238E27FC236}">
                    <a16:creationId xmlns:a16="http://schemas.microsoft.com/office/drawing/2014/main" id="{F587C426-56B8-4E42-AF38-626CCBEC177E}"/>
                  </a:ext>
                </a:extLst>
              </p:cNvPr>
              <p:cNvSpPr txBox="1"/>
              <p:nvPr/>
            </p:nvSpPr>
            <p:spPr>
              <a:xfrm>
                <a:off x="4716016" y="1998575"/>
                <a:ext cx="3485249" cy="307777"/>
              </a:xfrm>
              <a:prstGeom prst="rect">
                <a:avLst/>
              </a:prstGeom>
              <a:solidFill>
                <a:srgbClr val="FFFF00"/>
              </a:solidFill>
            </p:spPr>
            <p:txBody>
              <a:bodyPr wrap="none" rtlCol="0">
                <a:spAutoFit/>
              </a:bodyPr>
              <a:lstStyle/>
              <a:p>
                <a:r>
                  <a:rPr lang="zh-CN" altLang="en-US" sz="1400" b="1" dirty="0"/>
                  <a:t>；</a:t>
                </a:r>
                <a:r>
                  <a:rPr lang="en-US" altLang="zh-CN" sz="1400" b="1" dirty="0"/>
                  <a:t>255 -&gt; 0x1f</a:t>
                </a:r>
                <a:r>
                  <a:rPr lang="zh-CN" altLang="en-US" sz="1400" b="1" dirty="0"/>
                  <a:t>为地址的存储单元（</a:t>
                </a:r>
                <a:r>
                  <a:rPr lang="en-US" altLang="zh-CN" sz="1400" b="1" dirty="0" err="1"/>
                  <a:t>uj</a:t>
                </a:r>
                <a:r>
                  <a:rPr lang="en-US" altLang="zh-CN" sz="1400" b="1" dirty="0"/>
                  <a:t>=255</a:t>
                </a:r>
                <a:r>
                  <a:rPr lang="zh-CN" altLang="en-US" sz="1400" b="1" dirty="0"/>
                  <a:t>）</a:t>
                </a:r>
              </a:p>
            </p:txBody>
          </p:sp>
          <p:sp>
            <p:nvSpPr>
              <p:cNvPr id="33" name="文本框 32">
                <a:extLst>
                  <a:ext uri="{FF2B5EF4-FFF2-40B4-BE49-F238E27FC236}">
                    <a16:creationId xmlns:a16="http://schemas.microsoft.com/office/drawing/2014/main" id="{228881D7-1DDB-466E-9EC7-2926D0486419}"/>
                  </a:ext>
                </a:extLst>
              </p:cNvPr>
              <p:cNvSpPr txBox="1"/>
              <p:nvPr/>
            </p:nvSpPr>
            <p:spPr>
              <a:xfrm>
                <a:off x="4700879" y="2750551"/>
                <a:ext cx="3903569" cy="307777"/>
              </a:xfrm>
              <a:prstGeom prst="rect">
                <a:avLst/>
              </a:prstGeom>
              <a:solidFill>
                <a:srgbClr val="FFFF00"/>
              </a:solidFill>
            </p:spPr>
            <p:txBody>
              <a:bodyPr wrap="none" rtlCol="0">
                <a:spAutoFit/>
              </a:bodyPr>
              <a:lstStyle/>
              <a:p>
                <a:r>
                  <a:rPr lang="zh-CN" altLang="en-US" sz="1400" b="1" dirty="0"/>
                  <a:t>；</a:t>
                </a:r>
                <a:r>
                  <a:rPr lang="en-US" altLang="zh-CN" sz="1400" b="1" dirty="0"/>
                  <a:t>0x404140</a:t>
                </a:r>
                <a:r>
                  <a:rPr lang="zh-CN" altLang="en-US" sz="1400" b="1" dirty="0"/>
                  <a:t>存储单元的内容（</a:t>
                </a:r>
                <a:r>
                  <a:rPr lang="en-US" altLang="zh-CN" sz="1400" b="1" dirty="0"/>
                  <a:t>=1</a:t>
                </a:r>
                <a:r>
                  <a:rPr lang="zh-CN" altLang="en-US" sz="1400" b="1" dirty="0"/>
                  <a:t>）</a:t>
                </a:r>
                <a:r>
                  <a:rPr lang="en-US" altLang="zh-CN" sz="1400" b="1" dirty="0"/>
                  <a:t> -&gt; </a:t>
                </a:r>
                <a:r>
                  <a:rPr lang="en-US" altLang="zh-CN" sz="1400" b="1" dirty="0" err="1"/>
                  <a:t>eax</a:t>
                </a:r>
                <a:r>
                  <a:rPr lang="zh-CN" altLang="en-US" sz="1400" b="1" dirty="0"/>
                  <a:t>寄存器</a:t>
                </a:r>
              </a:p>
            </p:txBody>
          </p:sp>
          <p:sp>
            <p:nvSpPr>
              <p:cNvPr id="34" name="文本框 33">
                <a:extLst>
                  <a:ext uri="{FF2B5EF4-FFF2-40B4-BE49-F238E27FC236}">
                    <a16:creationId xmlns:a16="http://schemas.microsoft.com/office/drawing/2014/main" id="{A89D0440-589D-427B-B841-D8AE2C3DE45A}"/>
                  </a:ext>
                </a:extLst>
              </p:cNvPr>
              <p:cNvSpPr txBox="1"/>
              <p:nvPr/>
            </p:nvSpPr>
            <p:spPr>
              <a:xfrm>
                <a:off x="4716016" y="3166651"/>
                <a:ext cx="3268780" cy="307777"/>
              </a:xfrm>
              <a:prstGeom prst="rect">
                <a:avLst/>
              </a:prstGeom>
              <a:solidFill>
                <a:srgbClr val="FFFF00"/>
              </a:solidFill>
            </p:spPr>
            <p:txBody>
              <a:bodyPr wrap="none" rtlCol="0">
                <a:spAutoFit/>
              </a:bodyPr>
              <a:lstStyle/>
              <a:p>
                <a:r>
                  <a:rPr lang="zh-CN" altLang="en-US" sz="1400" b="1" dirty="0"/>
                  <a:t>；</a:t>
                </a:r>
                <a:r>
                  <a:rPr lang="en-US" altLang="zh-CN" sz="1400" b="1" dirty="0" err="1"/>
                  <a:t>eax</a:t>
                </a:r>
                <a:r>
                  <a:rPr lang="en-US" altLang="zh-CN" sz="1400" b="1" dirty="0"/>
                  <a:t> -&gt; 0x18</a:t>
                </a:r>
                <a:r>
                  <a:rPr lang="zh-CN" altLang="en-US" sz="1400" b="1" dirty="0"/>
                  <a:t>为地址的存储单元（</a:t>
                </a:r>
                <a:r>
                  <a:rPr lang="en-US" altLang="zh-CN" sz="1400" b="1" dirty="0"/>
                  <a:t>e=1</a:t>
                </a:r>
                <a:r>
                  <a:rPr lang="zh-CN" altLang="en-US" sz="1400" b="1" dirty="0"/>
                  <a:t>）</a:t>
                </a:r>
              </a:p>
            </p:txBody>
          </p:sp>
          <p:sp>
            <p:nvSpPr>
              <p:cNvPr id="35" name="文本框 34">
                <a:extLst>
                  <a:ext uri="{FF2B5EF4-FFF2-40B4-BE49-F238E27FC236}">
                    <a16:creationId xmlns:a16="http://schemas.microsoft.com/office/drawing/2014/main" id="{BA18E961-B605-4DDC-A1AB-3B15FCD3D1AA}"/>
                  </a:ext>
                </a:extLst>
              </p:cNvPr>
              <p:cNvSpPr txBox="1"/>
              <p:nvPr/>
            </p:nvSpPr>
            <p:spPr>
              <a:xfrm>
                <a:off x="4716016" y="3913311"/>
                <a:ext cx="4264309" cy="307777"/>
              </a:xfrm>
              <a:prstGeom prst="rect">
                <a:avLst/>
              </a:prstGeom>
              <a:solidFill>
                <a:srgbClr val="FFFF00"/>
              </a:solidFill>
            </p:spPr>
            <p:txBody>
              <a:bodyPr wrap="none" rtlCol="0">
                <a:spAutoFit/>
              </a:bodyPr>
              <a:lstStyle/>
              <a:p>
                <a:r>
                  <a:rPr lang="zh-CN" altLang="en-US" sz="1400" b="1" dirty="0"/>
                  <a:t>；</a:t>
                </a:r>
                <a:r>
                  <a:rPr lang="en-US" altLang="zh-CN" sz="1400" b="1" dirty="0"/>
                  <a:t>0x14</a:t>
                </a:r>
                <a:r>
                  <a:rPr lang="zh-CN" altLang="en-US" sz="1400" b="1" dirty="0"/>
                  <a:t>存储单元的内容（</a:t>
                </a:r>
                <a:r>
                  <a:rPr lang="en-US" altLang="zh-CN" sz="1400" b="1" dirty="0" err="1"/>
                  <a:t>i</a:t>
                </a:r>
                <a:r>
                  <a:rPr lang="zh-CN" altLang="en-US" sz="1400" b="1" dirty="0"/>
                  <a:t>）</a:t>
                </a:r>
                <a:r>
                  <a:rPr lang="en-US" altLang="zh-CN" sz="1400" b="1" dirty="0">
                    <a:solidFill>
                      <a:srgbClr val="FF0000"/>
                    </a:solidFill>
                  </a:rPr>
                  <a:t>+ </a:t>
                </a:r>
                <a:r>
                  <a:rPr lang="en-US" altLang="zh-CN" sz="1400" b="1" dirty="0"/>
                  <a:t>3 -&gt; 0x14</a:t>
                </a:r>
                <a:r>
                  <a:rPr lang="zh-CN" altLang="en-US" sz="1400" b="1" dirty="0"/>
                  <a:t>存储单元（</a:t>
                </a:r>
                <a:r>
                  <a:rPr lang="en-US" altLang="zh-CN" sz="1400" b="1" dirty="0" err="1"/>
                  <a:t>i</a:t>
                </a:r>
                <a:r>
                  <a:rPr lang="zh-CN" altLang="en-US" sz="1400" b="1" dirty="0"/>
                  <a:t>）</a:t>
                </a:r>
              </a:p>
            </p:txBody>
          </p:sp>
          <p:sp>
            <p:nvSpPr>
              <p:cNvPr id="36" name="文本框 35">
                <a:extLst>
                  <a:ext uri="{FF2B5EF4-FFF2-40B4-BE49-F238E27FC236}">
                    <a16:creationId xmlns:a16="http://schemas.microsoft.com/office/drawing/2014/main" id="{3A2E7F35-63E0-476C-832E-7A538B427996}"/>
                  </a:ext>
                </a:extLst>
              </p:cNvPr>
              <p:cNvSpPr txBox="1"/>
              <p:nvPr/>
            </p:nvSpPr>
            <p:spPr>
              <a:xfrm>
                <a:off x="4687101" y="4633391"/>
                <a:ext cx="4421403" cy="307777"/>
              </a:xfrm>
              <a:prstGeom prst="rect">
                <a:avLst/>
              </a:prstGeom>
              <a:solidFill>
                <a:srgbClr val="FFFF00"/>
              </a:solidFill>
            </p:spPr>
            <p:txBody>
              <a:bodyPr wrap="none" rtlCol="0">
                <a:spAutoFit/>
              </a:bodyPr>
              <a:lstStyle/>
              <a:p>
                <a:r>
                  <a:rPr lang="zh-CN" altLang="en-US" sz="1400" b="1" dirty="0"/>
                  <a:t>；</a:t>
                </a:r>
                <a:r>
                  <a:rPr lang="en-US" altLang="zh-CN" sz="1400" b="1" dirty="0"/>
                  <a:t>0x13</a:t>
                </a:r>
                <a:r>
                  <a:rPr lang="zh-CN" altLang="en-US" sz="1400" b="1" dirty="0"/>
                  <a:t>存储单元的内容（</a:t>
                </a:r>
                <a:r>
                  <a:rPr lang="en-US" altLang="zh-CN" sz="1400" b="1" dirty="0" err="1"/>
                  <a:t>ui</a:t>
                </a:r>
                <a:r>
                  <a:rPr lang="zh-CN" altLang="en-US" sz="1400" b="1" dirty="0"/>
                  <a:t>）</a:t>
                </a:r>
                <a:r>
                  <a:rPr lang="en-US" altLang="zh-CN" sz="1400" b="1" dirty="0">
                    <a:solidFill>
                      <a:srgbClr val="FF0000"/>
                    </a:solidFill>
                  </a:rPr>
                  <a:t>- </a:t>
                </a:r>
                <a:r>
                  <a:rPr lang="en-US" altLang="zh-CN" sz="1400" b="1" dirty="0"/>
                  <a:t>3 -&gt; 0x13</a:t>
                </a:r>
                <a:r>
                  <a:rPr lang="zh-CN" altLang="en-US" sz="1400" b="1" dirty="0"/>
                  <a:t>存储单元（</a:t>
                </a:r>
                <a:r>
                  <a:rPr lang="en-US" altLang="zh-CN" sz="1400" b="1" dirty="0" err="1"/>
                  <a:t>ui</a:t>
                </a:r>
                <a:r>
                  <a:rPr lang="zh-CN" altLang="en-US" sz="1400" b="1" dirty="0"/>
                  <a:t>）</a:t>
                </a:r>
              </a:p>
            </p:txBody>
          </p:sp>
        </p:grpSp>
        <p:grpSp>
          <p:nvGrpSpPr>
            <p:cNvPr id="4" name="组合 3">
              <a:extLst>
                <a:ext uri="{FF2B5EF4-FFF2-40B4-BE49-F238E27FC236}">
                  <a16:creationId xmlns:a16="http://schemas.microsoft.com/office/drawing/2014/main" id="{1DD1458C-DCA5-4073-AA04-AAD22454CD4A}"/>
                </a:ext>
              </a:extLst>
            </p:cNvPr>
            <p:cNvGrpSpPr/>
            <p:nvPr/>
          </p:nvGrpSpPr>
          <p:grpSpPr>
            <a:xfrm>
              <a:off x="4769654" y="5398899"/>
              <a:ext cx="3698160" cy="1126445"/>
              <a:chOff x="4769654" y="5398899"/>
              <a:chExt cx="3698160" cy="1126445"/>
            </a:xfrm>
          </p:grpSpPr>
          <p:sp>
            <p:nvSpPr>
              <p:cNvPr id="37" name="文本框 36">
                <a:extLst>
                  <a:ext uri="{FF2B5EF4-FFF2-40B4-BE49-F238E27FC236}">
                    <a16:creationId xmlns:a16="http://schemas.microsoft.com/office/drawing/2014/main" id="{F3420420-7730-4AC3-B052-5F9ED61EAEA7}"/>
                  </a:ext>
                </a:extLst>
              </p:cNvPr>
              <p:cNvSpPr txBox="1"/>
              <p:nvPr/>
            </p:nvSpPr>
            <p:spPr>
              <a:xfrm>
                <a:off x="4769654" y="5398899"/>
                <a:ext cx="3401829" cy="307777"/>
              </a:xfrm>
              <a:prstGeom prst="rect">
                <a:avLst/>
              </a:prstGeom>
              <a:solidFill>
                <a:srgbClr val="FFFF00"/>
              </a:solidFill>
            </p:spPr>
            <p:txBody>
              <a:bodyPr wrap="none" rtlCol="0">
                <a:spAutoFit/>
              </a:bodyPr>
              <a:lstStyle/>
              <a:p>
                <a:r>
                  <a:rPr lang="zh-CN" altLang="en-US" sz="1400" b="1" dirty="0"/>
                  <a:t>；</a:t>
                </a:r>
                <a:r>
                  <a:rPr lang="en-US" altLang="zh-CN" sz="1400" b="1" dirty="0"/>
                  <a:t>0x14</a:t>
                </a:r>
                <a:r>
                  <a:rPr lang="zh-CN" altLang="en-US" sz="1400" b="1" dirty="0"/>
                  <a:t>存储单元的内容（</a:t>
                </a:r>
                <a:r>
                  <a:rPr lang="en-US" altLang="zh-CN" sz="1400" b="1" dirty="0" err="1"/>
                  <a:t>i</a:t>
                </a:r>
                <a:r>
                  <a:rPr lang="zh-CN" altLang="en-US" sz="1400" b="1" dirty="0"/>
                  <a:t>）</a:t>
                </a:r>
                <a:r>
                  <a:rPr lang="en-US" altLang="zh-CN" sz="1400" b="1" dirty="0"/>
                  <a:t> -&gt; </a:t>
                </a:r>
                <a:r>
                  <a:rPr lang="en-US" altLang="zh-CN" sz="1400" b="1" dirty="0" err="1"/>
                  <a:t>eax</a:t>
                </a:r>
                <a:r>
                  <a:rPr lang="zh-CN" altLang="en-US" sz="1400" b="1" dirty="0"/>
                  <a:t>寄存器</a:t>
                </a:r>
              </a:p>
            </p:txBody>
          </p:sp>
          <p:sp>
            <p:nvSpPr>
              <p:cNvPr id="38" name="文本框 37">
                <a:extLst>
                  <a:ext uri="{FF2B5EF4-FFF2-40B4-BE49-F238E27FC236}">
                    <a16:creationId xmlns:a16="http://schemas.microsoft.com/office/drawing/2014/main" id="{7D4B365E-FB71-4D1C-97AE-D4C68D780722}"/>
                  </a:ext>
                </a:extLst>
              </p:cNvPr>
              <p:cNvSpPr txBox="1"/>
              <p:nvPr/>
            </p:nvSpPr>
            <p:spPr>
              <a:xfrm>
                <a:off x="4788024" y="5805264"/>
                <a:ext cx="3679790" cy="307777"/>
              </a:xfrm>
              <a:prstGeom prst="rect">
                <a:avLst/>
              </a:prstGeom>
              <a:solidFill>
                <a:srgbClr val="FFFF00"/>
              </a:solidFill>
            </p:spPr>
            <p:txBody>
              <a:bodyPr wrap="none" rtlCol="0">
                <a:spAutoFit/>
              </a:bodyPr>
              <a:lstStyle/>
              <a:p>
                <a:r>
                  <a:rPr lang="zh-CN" altLang="en-US" sz="1400" b="1" dirty="0"/>
                  <a:t>；</a:t>
                </a:r>
                <a:r>
                  <a:rPr lang="en-US" altLang="zh-CN" sz="1400" b="1" dirty="0"/>
                  <a:t>0xc</a:t>
                </a:r>
                <a:r>
                  <a:rPr lang="zh-CN" altLang="en-US" sz="1400" b="1" dirty="0"/>
                  <a:t>存储单元的内容（</a:t>
                </a:r>
                <a:r>
                  <a:rPr lang="en-US" altLang="zh-CN" sz="1400" b="1" dirty="0"/>
                  <a:t>j</a:t>
                </a:r>
                <a:r>
                  <a:rPr lang="zh-CN" altLang="en-US" sz="1400" b="1" dirty="0"/>
                  <a:t>）</a:t>
                </a:r>
                <a:r>
                  <a:rPr lang="zh-CN" altLang="en-US" sz="1400" b="1" dirty="0">
                    <a:solidFill>
                      <a:srgbClr val="FF0000"/>
                    </a:solidFill>
                  </a:rPr>
                  <a:t>* </a:t>
                </a:r>
                <a:r>
                  <a:rPr lang="en-US" altLang="zh-CN" sz="1400" b="1" dirty="0" err="1"/>
                  <a:t>eax</a:t>
                </a:r>
                <a:r>
                  <a:rPr lang="en-US" altLang="zh-CN" sz="1400" b="1" dirty="0"/>
                  <a:t> -&gt; </a:t>
                </a:r>
                <a:r>
                  <a:rPr lang="en-US" altLang="zh-CN" sz="1400" b="1" dirty="0" err="1"/>
                  <a:t>eax</a:t>
                </a:r>
                <a:r>
                  <a:rPr lang="zh-CN" altLang="en-US" sz="1400" b="1" dirty="0"/>
                  <a:t>寄存器</a:t>
                </a:r>
              </a:p>
            </p:txBody>
          </p:sp>
          <p:sp>
            <p:nvSpPr>
              <p:cNvPr id="39" name="文本框 38">
                <a:extLst>
                  <a:ext uri="{FF2B5EF4-FFF2-40B4-BE49-F238E27FC236}">
                    <a16:creationId xmlns:a16="http://schemas.microsoft.com/office/drawing/2014/main" id="{92FA9109-3068-442F-9436-08100D4F7D67}"/>
                  </a:ext>
                </a:extLst>
              </p:cNvPr>
              <p:cNvSpPr txBox="1"/>
              <p:nvPr/>
            </p:nvSpPr>
            <p:spPr>
              <a:xfrm>
                <a:off x="4805124" y="6217567"/>
                <a:ext cx="2863220" cy="307777"/>
              </a:xfrm>
              <a:prstGeom prst="rect">
                <a:avLst/>
              </a:prstGeom>
              <a:solidFill>
                <a:srgbClr val="FFFF00"/>
              </a:solidFill>
            </p:spPr>
            <p:txBody>
              <a:bodyPr wrap="none" rtlCol="0">
                <a:spAutoFit/>
              </a:bodyPr>
              <a:lstStyle/>
              <a:p>
                <a:r>
                  <a:rPr lang="zh-CN" altLang="en-US" sz="1400" b="1" dirty="0"/>
                  <a:t>；</a:t>
                </a:r>
                <a:r>
                  <a:rPr lang="en-US" altLang="zh-CN" sz="1400" b="1" dirty="0" err="1"/>
                  <a:t>eax</a:t>
                </a:r>
                <a:r>
                  <a:rPr lang="zh-CN" altLang="en-US" sz="1400" b="1" dirty="0"/>
                  <a:t>寄存器</a:t>
                </a:r>
                <a:r>
                  <a:rPr lang="en-US" altLang="zh-CN" sz="1400" b="1" dirty="0"/>
                  <a:t> -&gt; 0x14</a:t>
                </a:r>
                <a:r>
                  <a:rPr lang="zh-CN" altLang="en-US" sz="1400" b="1" dirty="0"/>
                  <a:t>存储单元（</a:t>
                </a:r>
                <a:r>
                  <a:rPr lang="en-US" altLang="zh-CN" sz="1400" b="1" dirty="0" err="1"/>
                  <a:t>i</a:t>
                </a:r>
                <a:r>
                  <a:rPr lang="zh-CN" altLang="en-US" sz="1400" b="1" dirty="0"/>
                  <a:t>）</a:t>
                </a:r>
              </a:p>
            </p:txBody>
          </p:sp>
        </p:grpSp>
      </p:grpSp>
      <p:sp>
        <p:nvSpPr>
          <p:cNvPr id="11" name="对话气泡: 圆角矩形 10">
            <a:extLst>
              <a:ext uri="{FF2B5EF4-FFF2-40B4-BE49-F238E27FC236}">
                <a16:creationId xmlns:a16="http://schemas.microsoft.com/office/drawing/2014/main" id="{A59A37FB-802F-4F0D-A1C8-66426E04D000}"/>
              </a:ext>
            </a:extLst>
          </p:cNvPr>
          <p:cNvSpPr/>
          <p:nvPr/>
        </p:nvSpPr>
        <p:spPr>
          <a:xfrm>
            <a:off x="3563888" y="890412"/>
            <a:ext cx="2088232" cy="479745"/>
          </a:xfrm>
          <a:prstGeom prst="wedgeRoundRectCallout">
            <a:avLst>
              <a:gd name="adj1" fmla="val -60606"/>
              <a:gd name="adj2" fmla="val 10213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dirty="0"/>
              <a:t>单字节无符号整数</a:t>
            </a:r>
          </a:p>
        </p:txBody>
      </p:sp>
      <p:sp>
        <p:nvSpPr>
          <p:cNvPr id="12" name="矩形 11">
            <a:extLst>
              <a:ext uri="{FF2B5EF4-FFF2-40B4-BE49-F238E27FC236}">
                <a16:creationId xmlns:a16="http://schemas.microsoft.com/office/drawing/2014/main" id="{880FAD15-492E-4ECC-8C34-ACEA3B3E7963}"/>
              </a:ext>
            </a:extLst>
          </p:cNvPr>
          <p:cNvSpPr/>
          <p:nvPr/>
        </p:nvSpPr>
        <p:spPr>
          <a:xfrm>
            <a:off x="2051720" y="1468745"/>
            <a:ext cx="1800200" cy="47974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4594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F6B35DAA-987D-4C54-BA2C-5266373E324D}"/>
              </a:ext>
            </a:extLst>
          </p:cNvPr>
          <p:cNvGrpSpPr/>
          <p:nvPr/>
        </p:nvGrpSpPr>
        <p:grpSpPr>
          <a:xfrm>
            <a:off x="86240" y="255332"/>
            <a:ext cx="8970409" cy="6531728"/>
            <a:chOff x="107504" y="255332"/>
            <a:chExt cx="8970409" cy="6531728"/>
          </a:xfrm>
        </p:grpSpPr>
        <p:grpSp>
          <p:nvGrpSpPr>
            <p:cNvPr id="5" name="组合 4">
              <a:extLst>
                <a:ext uri="{FF2B5EF4-FFF2-40B4-BE49-F238E27FC236}">
                  <a16:creationId xmlns:a16="http://schemas.microsoft.com/office/drawing/2014/main" id="{76E6540E-5EB3-4971-A887-CDCC340ECCD8}"/>
                </a:ext>
              </a:extLst>
            </p:cNvPr>
            <p:cNvGrpSpPr/>
            <p:nvPr/>
          </p:nvGrpSpPr>
          <p:grpSpPr>
            <a:xfrm>
              <a:off x="107504" y="255332"/>
              <a:ext cx="8763712" cy="6480720"/>
              <a:chOff x="107504" y="255332"/>
              <a:chExt cx="8763712" cy="6480720"/>
            </a:xfrm>
          </p:grpSpPr>
          <p:grpSp>
            <p:nvGrpSpPr>
              <p:cNvPr id="4" name="组合 3">
                <a:extLst>
                  <a:ext uri="{FF2B5EF4-FFF2-40B4-BE49-F238E27FC236}">
                    <a16:creationId xmlns:a16="http://schemas.microsoft.com/office/drawing/2014/main" id="{C0C442DA-5231-4F0A-9073-D8C3B344EBEB}"/>
                  </a:ext>
                </a:extLst>
              </p:cNvPr>
              <p:cNvGrpSpPr/>
              <p:nvPr/>
            </p:nvGrpSpPr>
            <p:grpSpPr>
              <a:xfrm>
                <a:off x="107504" y="255332"/>
                <a:ext cx="8763712" cy="6480720"/>
                <a:chOff x="107504" y="255332"/>
                <a:chExt cx="8763712" cy="6480720"/>
              </a:xfrm>
            </p:grpSpPr>
            <p:grpSp>
              <p:nvGrpSpPr>
                <p:cNvPr id="14" name="组合 13">
                  <a:extLst>
                    <a:ext uri="{FF2B5EF4-FFF2-40B4-BE49-F238E27FC236}">
                      <a16:creationId xmlns:a16="http://schemas.microsoft.com/office/drawing/2014/main" id="{E9DD6683-D07A-4ECE-B7AA-98804807D6F2}"/>
                    </a:ext>
                  </a:extLst>
                </p:cNvPr>
                <p:cNvGrpSpPr/>
                <p:nvPr/>
              </p:nvGrpSpPr>
              <p:grpSpPr>
                <a:xfrm>
                  <a:off x="107504" y="255332"/>
                  <a:ext cx="5232897" cy="6480720"/>
                  <a:chOff x="176617" y="255332"/>
                  <a:chExt cx="5232897" cy="6480720"/>
                </a:xfrm>
              </p:grpSpPr>
              <p:grpSp>
                <p:nvGrpSpPr>
                  <p:cNvPr id="12" name="组合 11">
                    <a:extLst>
                      <a:ext uri="{FF2B5EF4-FFF2-40B4-BE49-F238E27FC236}">
                        <a16:creationId xmlns:a16="http://schemas.microsoft.com/office/drawing/2014/main" id="{653A57F7-F97F-4183-9888-EDA7C8656CBB}"/>
                      </a:ext>
                    </a:extLst>
                  </p:cNvPr>
                  <p:cNvGrpSpPr/>
                  <p:nvPr/>
                </p:nvGrpSpPr>
                <p:grpSpPr>
                  <a:xfrm>
                    <a:off x="395536" y="283932"/>
                    <a:ext cx="5013978" cy="6271616"/>
                    <a:chOff x="395538" y="188640"/>
                    <a:chExt cx="5013978" cy="6271616"/>
                  </a:xfrm>
                </p:grpSpPr>
                <p:pic>
                  <p:nvPicPr>
                    <p:cNvPr id="8" name="图片 7">
                      <a:extLst>
                        <a:ext uri="{FF2B5EF4-FFF2-40B4-BE49-F238E27FC236}">
                          <a16:creationId xmlns:a16="http://schemas.microsoft.com/office/drawing/2014/main" id="{5D0E15D4-212B-4416-991C-E34151EBA2ED}"/>
                        </a:ext>
                      </a:extLst>
                    </p:cNvPr>
                    <p:cNvPicPr>
                      <a:picLocks noChangeAspect="1"/>
                    </p:cNvPicPr>
                    <p:nvPr/>
                  </p:nvPicPr>
                  <p:blipFill>
                    <a:blip r:embed="rId2"/>
                    <a:stretch>
                      <a:fillRect/>
                    </a:stretch>
                  </p:blipFill>
                  <p:spPr>
                    <a:xfrm>
                      <a:off x="395538" y="188640"/>
                      <a:ext cx="4464496" cy="4454350"/>
                    </a:xfrm>
                    <a:prstGeom prst="rect">
                      <a:avLst/>
                    </a:prstGeom>
                  </p:spPr>
                </p:pic>
                <p:pic>
                  <p:nvPicPr>
                    <p:cNvPr id="9" name="图片 8">
                      <a:extLst>
                        <a:ext uri="{FF2B5EF4-FFF2-40B4-BE49-F238E27FC236}">
                          <a16:creationId xmlns:a16="http://schemas.microsoft.com/office/drawing/2014/main" id="{C3350A95-4F32-4573-B29C-36CF7B9202A5}"/>
                        </a:ext>
                      </a:extLst>
                    </p:cNvPr>
                    <p:cNvPicPr>
                      <a:picLocks noChangeAspect="1"/>
                    </p:cNvPicPr>
                    <p:nvPr/>
                  </p:nvPicPr>
                  <p:blipFill>
                    <a:blip r:embed="rId3"/>
                    <a:stretch>
                      <a:fillRect/>
                    </a:stretch>
                  </p:blipFill>
                  <p:spPr>
                    <a:xfrm>
                      <a:off x="504755" y="5157192"/>
                      <a:ext cx="3851220" cy="1303064"/>
                    </a:xfrm>
                    <a:prstGeom prst="rect">
                      <a:avLst/>
                    </a:prstGeom>
                  </p:spPr>
                </p:pic>
                <p:sp>
                  <p:nvSpPr>
                    <p:cNvPr id="11" name="文本框 10">
                      <a:extLst>
                        <a:ext uri="{FF2B5EF4-FFF2-40B4-BE49-F238E27FC236}">
                          <a16:creationId xmlns:a16="http://schemas.microsoft.com/office/drawing/2014/main" id="{E8226BB7-11EC-4C3B-B7F1-22C483F2F8F3}"/>
                        </a:ext>
                      </a:extLst>
                    </p:cNvPr>
                    <p:cNvSpPr txBox="1"/>
                    <p:nvPr/>
                  </p:nvSpPr>
                  <p:spPr>
                    <a:xfrm>
                      <a:off x="466871" y="4725144"/>
                      <a:ext cx="4942645" cy="369332"/>
                    </a:xfrm>
                    <a:prstGeom prst="rect">
                      <a:avLst/>
                    </a:prstGeom>
                    <a:noFill/>
                  </p:spPr>
                  <p:txBody>
                    <a:bodyPr wrap="square" rtlCol="0">
                      <a:spAutoFit/>
                    </a:bodyPr>
                    <a:lstStyle/>
                    <a:p>
                      <a:r>
                        <a:rPr lang="en-US" altLang="zh-CN" dirty="0"/>
                        <a:t>0x401397           mov         %al, 0x13(%</a:t>
                      </a:r>
                      <a:r>
                        <a:rPr lang="en-US" altLang="zh-CN" dirty="0" err="1"/>
                        <a:t>esp</a:t>
                      </a:r>
                      <a:r>
                        <a:rPr lang="en-US" altLang="zh-CN" dirty="0"/>
                        <a:t>)</a:t>
                      </a:r>
                      <a:endParaRPr lang="zh-CN" altLang="en-US" dirty="0"/>
                    </a:p>
                  </p:txBody>
                </p:sp>
              </p:grpSp>
              <p:sp>
                <p:nvSpPr>
                  <p:cNvPr id="13" name="矩形 12">
                    <a:extLst>
                      <a:ext uri="{FF2B5EF4-FFF2-40B4-BE49-F238E27FC236}">
                        <a16:creationId xmlns:a16="http://schemas.microsoft.com/office/drawing/2014/main" id="{EEDB53A7-E975-4480-B9B5-DB4474EC9F7C}"/>
                      </a:ext>
                    </a:extLst>
                  </p:cNvPr>
                  <p:cNvSpPr/>
                  <p:nvPr/>
                </p:nvSpPr>
                <p:spPr>
                  <a:xfrm>
                    <a:off x="176617" y="255332"/>
                    <a:ext cx="4827432" cy="648072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8B0CCDA6-D110-4B6D-9C6F-7FCA126A515A}"/>
                    </a:ext>
                  </a:extLst>
                </p:cNvPr>
                <p:cNvGrpSpPr/>
                <p:nvPr/>
              </p:nvGrpSpPr>
              <p:grpSpPr>
                <a:xfrm>
                  <a:off x="4533297" y="620688"/>
                  <a:ext cx="4337919" cy="4550933"/>
                  <a:chOff x="4533297" y="620688"/>
                  <a:chExt cx="4337919" cy="4550933"/>
                </a:xfrm>
              </p:grpSpPr>
              <p:sp>
                <p:nvSpPr>
                  <p:cNvPr id="15" name="文本框 14">
                    <a:extLst>
                      <a:ext uri="{FF2B5EF4-FFF2-40B4-BE49-F238E27FC236}">
                        <a16:creationId xmlns:a16="http://schemas.microsoft.com/office/drawing/2014/main" id="{6D75F72B-9B77-4FAB-82C5-66155053F57A}"/>
                      </a:ext>
                    </a:extLst>
                  </p:cNvPr>
                  <p:cNvSpPr txBox="1"/>
                  <p:nvPr/>
                </p:nvSpPr>
                <p:spPr>
                  <a:xfrm>
                    <a:off x="4716016" y="620688"/>
                    <a:ext cx="3373039" cy="307777"/>
                  </a:xfrm>
                  <a:prstGeom prst="rect">
                    <a:avLst/>
                  </a:prstGeom>
                  <a:solidFill>
                    <a:srgbClr val="FFFF00"/>
                  </a:solidFill>
                </p:spPr>
                <p:txBody>
                  <a:bodyPr wrap="none" rtlCol="0">
                    <a:spAutoFit/>
                  </a:bodyPr>
                  <a:lstStyle/>
                  <a:p>
                    <a:r>
                      <a:rPr lang="zh-CN" altLang="en-US" sz="1400" b="1" dirty="0"/>
                      <a:t>；</a:t>
                    </a:r>
                    <a:r>
                      <a:rPr lang="en-US" altLang="zh-CN" sz="1400" b="1" dirty="0"/>
                      <a:t>0x13</a:t>
                    </a:r>
                    <a:r>
                      <a:rPr lang="zh-CN" altLang="en-US" sz="1400" b="1" dirty="0"/>
                      <a:t>存储单元的内容（</a:t>
                    </a:r>
                    <a:r>
                      <a:rPr lang="en-US" altLang="zh-CN" sz="1400" b="1" dirty="0" err="1"/>
                      <a:t>ui</a:t>
                    </a:r>
                    <a:r>
                      <a:rPr lang="zh-CN" altLang="en-US" sz="1400" b="1" dirty="0"/>
                      <a:t>）</a:t>
                    </a:r>
                    <a:r>
                      <a:rPr lang="en-US" altLang="zh-CN" sz="1400" b="1" dirty="0"/>
                      <a:t> -&gt; al</a:t>
                    </a:r>
                    <a:r>
                      <a:rPr lang="zh-CN" altLang="en-US" sz="1400" b="1" dirty="0"/>
                      <a:t>寄存器</a:t>
                    </a:r>
                  </a:p>
                </p:txBody>
              </p:sp>
              <p:sp>
                <p:nvSpPr>
                  <p:cNvPr id="16" name="文本框 15">
                    <a:extLst>
                      <a:ext uri="{FF2B5EF4-FFF2-40B4-BE49-F238E27FC236}">
                        <a16:creationId xmlns:a16="http://schemas.microsoft.com/office/drawing/2014/main" id="{036801B0-9DFB-43D7-A030-8C62601A9630}"/>
                      </a:ext>
                    </a:extLst>
                  </p:cNvPr>
                  <p:cNvSpPr txBox="1"/>
                  <p:nvPr/>
                </p:nvSpPr>
                <p:spPr>
                  <a:xfrm>
                    <a:off x="4719669" y="980728"/>
                    <a:ext cx="4100803" cy="307777"/>
                  </a:xfrm>
                  <a:prstGeom prst="rect">
                    <a:avLst/>
                  </a:prstGeom>
                  <a:solidFill>
                    <a:srgbClr val="FFFF00"/>
                  </a:solidFill>
                </p:spPr>
                <p:txBody>
                  <a:bodyPr wrap="none" rtlCol="0">
                    <a:spAutoFit/>
                  </a:bodyPr>
                  <a:lstStyle/>
                  <a:p>
                    <a:r>
                      <a:rPr lang="zh-CN" altLang="en-US" sz="1400" b="1" dirty="0"/>
                      <a:t>；</a:t>
                    </a:r>
                    <a:r>
                      <a:rPr lang="en-US" altLang="zh-CN" sz="1400" b="1" dirty="0"/>
                      <a:t>al</a:t>
                    </a:r>
                    <a:r>
                      <a:rPr lang="zh-CN" altLang="en-US" sz="1400" b="1" dirty="0"/>
                      <a:t>寄存器</a:t>
                    </a:r>
                    <a:r>
                      <a:rPr lang="zh-CN" altLang="en-US" sz="1400" b="1" dirty="0">
                        <a:solidFill>
                          <a:srgbClr val="FF0000"/>
                        </a:solidFill>
                      </a:rPr>
                      <a:t>*</a:t>
                    </a:r>
                    <a:r>
                      <a:rPr lang="en-US" altLang="zh-CN" sz="1400" b="1" dirty="0"/>
                      <a:t>0x1f</a:t>
                    </a:r>
                    <a:r>
                      <a:rPr lang="zh-CN" altLang="en-US" sz="1400" b="1" dirty="0"/>
                      <a:t>存储单元的内容（</a:t>
                    </a:r>
                    <a:r>
                      <a:rPr lang="en-US" altLang="zh-CN" sz="1400" b="1" dirty="0" err="1"/>
                      <a:t>uj</a:t>
                    </a:r>
                    <a:r>
                      <a:rPr lang="zh-CN" altLang="en-US" sz="1400" b="1" dirty="0"/>
                      <a:t>）</a:t>
                    </a:r>
                    <a:r>
                      <a:rPr lang="en-US" altLang="zh-CN" sz="1400" b="1" dirty="0"/>
                      <a:t> -&gt; al</a:t>
                    </a:r>
                    <a:r>
                      <a:rPr lang="zh-CN" altLang="en-US" sz="1400" b="1" dirty="0"/>
                      <a:t>寄存器</a:t>
                    </a:r>
                  </a:p>
                </p:txBody>
              </p:sp>
              <p:sp>
                <p:nvSpPr>
                  <p:cNvPr id="17" name="文本框 16">
                    <a:extLst>
                      <a:ext uri="{FF2B5EF4-FFF2-40B4-BE49-F238E27FC236}">
                        <a16:creationId xmlns:a16="http://schemas.microsoft.com/office/drawing/2014/main" id="{6F88BDA5-03CF-4EDF-A6C4-07E798DBF805}"/>
                      </a:ext>
                    </a:extLst>
                  </p:cNvPr>
                  <p:cNvSpPr txBox="1"/>
                  <p:nvPr/>
                </p:nvSpPr>
                <p:spPr>
                  <a:xfrm>
                    <a:off x="4700879" y="1340768"/>
                    <a:ext cx="2834430" cy="307777"/>
                  </a:xfrm>
                  <a:prstGeom prst="rect">
                    <a:avLst/>
                  </a:prstGeom>
                  <a:solidFill>
                    <a:srgbClr val="FFFF00"/>
                  </a:solidFill>
                </p:spPr>
                <p:txBody>
                  <a:bodyPr wrap="none" rtlCol="0">
                    <a:spAutoFit/>
                  </a:bodyPr>
                  <a:lstStyle/>
                  <a:p>
                    <a:r>
                      <a:rPr lang="zh-CN" altLang="en-US" sz="1400" b="1" dirty="0"/>
                      <a:t>；</a:t>
                    </a:r>
                    <a:r>
                      <a:rPr lang="en-US" altLang="zh-CN" sz="1400" b="1" dirty="0"/>
                      <a:t>al</a:t>
                    </a:r>
                    <a:r>
                      <a:rPr lang="zh-CN" altLang="en-US" sz="1400" b="1" dirty="0"/>
                      <a:t>寄存器</a:t>
                    </a:r>
                    <a:r>
                      <a:rPr lang="en-US" altLang="zh-CN" sz="1400" b="1" dirty="0"/>
                      <a:t> -&gt; 0x13</a:t>
                    </a:r>
                    <a:r>
                      <a:rPr lang="zh-CN" altLang="en-US" sz="1400" b="1" dirty="0"/>
                      <a:t>存储单元（</a:t>
                    </a:r>
                    <a:r>
                      <a:rPr lang="en-US" altLang="zh-CN" sz="1400" b="1" dirty="0" err="1"/>
                      <a:t>ui</a:t>
                    </a:r>
                    <a:r>
                      <a:rPr lang="zh-CN" altLang="en-US" sz="1400" b="1" dirty="0"/>
                      <a:t>）</a:t>
                    </a:r>
                  </a:p>
                </p:txBody>
              </p:sp>
              <p:sp>
                <p:nvSpPr>
                  <p:cNvPr id="18" name="文本框 17">
                    <a:extLst>
                      <a:ext uri="{FF2B5EF4-FFF2-40B4-BE49-F238E27FC236}">
                        <a16:creationId xmlns:a16="http://schemas.microsoft.com/office/drawing/2014/main" id="{B8054C89-4B9D-41AA-8324-EFFBDB40CBC3}"/>
                      </a:ext>
                    </a:extLst>
                  </p:cNvPr>
                  <p:cNvSpPr txBox="1"/>
                  <p:nvPr/>
                </p:nvSpPr>
                <p:spPr>
                  <a:xfrm>
                    <a:off x="4716016" y="1988840"/>
                    <a:ext cx="3401829" cy="307777"/>
                  </a:xfrm>
                  <a:prstGeom prst="rect">
                    <a:avLst/>
                  </a:prstGeom>
                  <a:solidFill>
                    <a:srgbClr val="FFFF00"/>
                  </a:solidFill>
                </p:spPr>
                <p:txBody>
                  <a:bodyPr wrap="none" rtlCol="0">
                    <a:spAutoFit/>
                  </a:bodyPr>
                  <a:lstStyle/>
                  <a:p>
                    <a:r>
                      <a:rPr lang="zh-CN" altLang="en-US" sz="1400" b="1" dirty="0"/>
                      <a:t>；</a:t>
                    </a:r>
                    <a:r>
                      <a:rPr lang="en-US" altLang="zh-CN" sz="1400" b="1" dirty="0"/>
                      <a:t>0x14</a:t>
                    </a:r>
                    <a:r>
                      <a:rPr lang="zh-CN" altLang="en-US" sz="1400" b="1" dirty="0"/>
                      <a:t>存储单元的内容（</a:t>
                    </a:r>
                    <a:r>
                      <a:rPr lang="en-US" altLang="zh-CN" sz="1400" b="1" dirty="0" err="1"/>
                      <a:t>i</a:t>
                    </a:r>
                    <a:r>
                      <a:rPr lang="zh-CN" altLang="en-US" sz="1400" b="1" dirty="0"/>
                      <a:t>）</a:t>
                    </a:r>
                    <a:r>
                      <a:rPr lang="en-US" altLang="zh-CN" sz="1400" b="1" dirty="0"/>
                      <a:t> -&gt; </a:t>
                    </a:r>
                    <a:r>
                      <a:rPr lang="en-US" altLang="zh-CN" sz="1400" b="1" dirty="0" err="1"/>
                      <a:t>eax</a:t>
                    </a:r>
                    <a:r>
                      <a:rPr lang="zh-CN" altLang="en-US" sz="1400" b="1" dirty="0"/>
                      <a:t>寄存器</a:t>
                    </a:r>
                  </a:p>
                </p:txBody>
              </p:sp>
              <p:sp>
                <p:nvSpPr>
                  <p:cNvPr id="19" name="文本框 18">
                    <a:extLst>
                      <a:ext uri="{FF2B5EF4-FFF2-40B4-BE49-F238E27FC236}">
                        <a16:creationId xmlns:a16="http://schemas.microsoft.com/office/drawing/2014/main" id="{68C1498A-4A0D-4DC5-9EB1-BB8163649E2C}"/>
                      </a:ext>
                    </a:extLst>
                  </p:cNvPr>
                  <p:cNvSpPr txBox="1"/>
                  <p:nvPr/>
                </p:nvSpPr>
                <p:spPr>
                  <a:xfrm>
                    <a:off x="4705717" y="2726903"/>
                    <a:ext cx="4165499" cy="307777"/>
                  </a:xfrm>
                  <a:prstGeom prst="rect">
                    <a:avLst/>
                  </a:prstGeom>
                  <a:solidFill>
                    <a:srgbClr val="FFFF00"/>
                  </a:solidFill>
                </p:spPr>
                <p:txBody>
                  <a:bodyPr wrap="none" rtlCol="0">
                    <a:spAutoFit/>
                  </a:bodyPr>
                  <a:lstStyle/>
                  <a:p>
                    <a:r>
                      <a:rPr lang="zh-CN" altLang="en-US" sz="1400" b="1" dirty="0"/>
                      <a:t>；</a:t>
                    </a:r>
                    <a:r>
                      <a:rPr lang="en-US" altLang="zh-CN" sz="1400" b="1" dirty="0" err="1"/>
                      <a:t>eax</a:t>
                    </a:r>
                    <a:r>
                      <a:rPr lang="zh-CN" altLang="en-US" sz="1400" b="1" dirty="0"/>
                      <a:t>寄存器</a:t>
                    </a:r>
                    <a:r>
                      <a:rPr lang="en-US" altLang="zh-CN" sz="1400" b="1" dirty="0">
                        <a:solidFill>
                          <a:srgbClr val="FF0000"/>
                        </a:solidFill>
                      </a:rPr>
                      <a:t>/</a:t>
                    </a:r>
                    <a:r>
                      <a:rPr lang="en-US" altLang="zh-CN" sz="1400" b="1" dirty="0"/>
                      <a:t>0xc</a:t>
                    </a:r>
                    <a:r>
                      <a:rPr lang="zh-CN" altLang="en-US" sz="1400" b="1" dirty="0"/>
                      <a:t>存储单元的内容（</a:t>
                    </a:r>
                    <a:r>
                      <a:rPr lang="en-US" altLang="zh-CN" sz="1400" b="1" dirty="0"/>
                      <a:t>j</a:t>
                    </a:r>
                    <a:r>
                      <a:rPr lang="zh-CN" altLang="en-US" sz="1400" b="1" dirty="0"/>
                      <a:t>）</a:t>
                    </a:r>
                    <a:r>
                      <a:rPr lang="en-US" altLang="zh-CN" sz="1400" b="1" dirty="0"/>
                      <a:t> -&gt; </a:t>
                    </a:r>
                    <a:r>
                      <a:rPr lang="en-US" altLang="zh-CN" sz="1400" b="1" dirty="0" err="1"/>
                      <a:t>eax</a:t>
                    </a:r>
                    <a:r>
                      <a:rPr lang="zh-CN" altLang="en-US" sz="1400" b="1" dirty="0"/>
                      <a:t>寄存器</a:t>
                    </a:r>
                  </a:p>
                </p:txBody>
              </p:sp>
              <p:sp>
                <p:nvSpPr>
                  <p:cNvPr id="20" name="文本框 19">
                    <a:extLst>
                      <a:ext uri="{FF2B5EF4-FFF2-40B4-BE49-F238E27FC236}">
                        <a16:creationId xmlns:a16="http://schemas.microsoft.com/office/drawing/2014/main" id="{068077E7-9571-46AC-ACF9-F01106A3C100}"/>
                      </a:ext>
                    </a:extLst>
                  </p:cNvPr>
                  <p:cNvSpPr txBox="1"/>
                  <p:nvPr/>
                </p:nvSpPr>
                <p:spPr>
                  <a:xfrm>
                    <a:off x="4708944" y="3068960"/>
                    <a:ext cx="2959400" cy="307777"/>
                  </a:xfrm>
                  <a:prstGeom prst="rect">
                    <a:avLst/>
                  </a:prstGeom>
                  <a:solidFill>
                    <a:srgbClr val="FFFF00"/>
                  </a:solidFill>
                </p:spPr>
                <p:txBody>
                  <a:bodyPr wrap="none" rtlCol="0">
                    <a:spAutoFit/>
                  </a:bodyPr>
                  <a:lstStyle/>
                  <a:p>
                    <a:r>
                      <a:rPr lang="zh-CN" altLang="en-US" sz="1400" b="1" dirty="0"/>
                      <a:t>；</a:t>
                    </a:r>
                    <a:r>
                      <a:rPr lang="en-US" altLang="zh-CN" sz="1400" b="1" dirty="0" err="1"/>
                      <a:t>eax</a:t>
                    </a:r>
                    <a:r>
                      <a:rPr lang="zh-CN" altLang="en-US" sz="1400" b="1" dirty="0"/>
                      <a:t>寄存器</a:t>
                    </a:r>
                    <a:r>
                      <a:rPr lang="en-US" altLang="zh-CN" sz="1400" b="1" dirty="0"/>
                      <a:t> -&gt; 0x14</a:t>
                    </a:r>
                    <a:r>
                      <a:rPr lang="zh-CN" altLang="en-US" sz="1400" b="1" dirty="0"/>
                      <a:t>存储单元（</a:t>
                    </a:r>
                    <a:r>
                      <a:rPr lang="en-US" altLang="zh-CN" sz="1400" b="1" dirty="0" err="1"/>
                      <a:t>i</a:t>
                    </a:r>
                    <a:r>
                      <a:rPr lang="zh-CN" altLang="en-US" sz="1400" b="1" dirty="0"/>
                      <a:t>）</a:t>
                    </a:r>
                  </a:p>
                </p:txBody>
              </p:sp>
              <p:sp>
                <p:nvSpPr>
                  <p:cNvPr id="21" name="文本框 20">
                    <a:extLst>
                      <a:ext uri="{FF2B5EF4-FFF2-40B4-BE49-F238E27FC236}">
                        <a16:creationId xmlns:a16="http://schemas.microsoft.com/office/drawing/2014/main" id="{831226EE-2719-4684-BED2-A037E825DE02}"/>
                      </a:ext>
                    </a:extLst>
                  </p:cNvPr>
                  <p:cNvSpPr txBox="1"/>
                  <p:nvPr/>
                </p:nvSpPr>
                <p:spPr>
                  <a:xfrm>
                    <a:off x="4644008" y="3697287"/>
                    <a:ext cx="3373039" cy="307777"/>
                  </a:xfrm>
                  <a:prstGeom prst="rect">
                    <a:avLst/>
                  </a:prstGeom>
                  <a:solidFill>
                    <a:srgbClr val="FFFF00"/>
                  </a:solidFill>
                </p:spPr>
                <p:txBody>
                  <a:bodyPr wrap="none" rtlCol="0">
                    <a:spAutoFit/>
                  </a:bodyPr>
                  <a:lstStyle/>
                  <a:p>
                    <a:r>
                      <a:rPr lang="zh-CN" altLang="en-US" sz="1400" b="1" dirty="0"/>
                      <a:t>；</a:t>
                    </a:r>
                    <a:r>
                      <a:rPr lang="en-US" altLang="zh-CN" sz="1400" b="1" dirty="0"/>
                      <a:t>0x13</a:t>
                    </a:r>
                    <a:r>
                      <a:rPr lang="zh-CN" altLang="en-US" sz="1400" b="1" dirty="0"/>
                      <a:t>存储单元的内容（</a:t>
                    </a:r>
                    <a:r>
                      <a:rPr lang="en-US" altLang="zh-CN" sz="1400" b="1" dirty="0" err="1"/>
                      <a:t>ui</a:t>
                    </a:r>
                    <a:r>
                      <a:rPr lang="zh-CN" altLang="en-US" sz="1400" b="1" dirty="0"/>
                      <a:t>）</a:t>
                    </a:r>
                    <a:r>
                      <a:rPr lang="en-US" altLang="zh-CN" sz="1400" b="1" dirty="0"/>
                      <a:t> -&gt; al</a:t>
                    </a:r>
                    <a:r>
                      <a:rPr lang="zh-CN" altLang="en-US" sz="1400" b="1" dirty="0"/>
                      <a:t>寄存器</a:t>
                    </a:r>
                  </a:p>
                </p:txBody>
              </p:sp>
              <p:sp>
                <p:nvSpPr>
                  <p:cNvPr id="22" name="文本框 21">
                    <a:extLst>
                      <a:ext uri="{FF2B5EF4-FFF2-40B4-BE49-F238E27FC236}">
                        <a16:creationId xmlns:a16="http://schemas.microsoft.com/office/drawing/2014/main" id="{3BE1CA2D-8FC8-43CB-A66A-291961BC427B}"/>
                      </a:ext>
                    </a:extLst>
                  </p:cNvPr>
                  <p:cNvSpPr txBox="1"/>
                  <p:nvPr/>
                </p:nvSpPr>
                <p:spPr>
                  <a:xfrm>
                    <a:off x="4593264" y="4033664"/>
                    <a:ext cx="3291824" cy="523220"/>
                  </a:xfrm>
                  <a:prstGeom prst="rect">
                    <a:avLst/>
                  </a:prstGeom>
                  <a:solidFill>
                    <a:srgbClr val="FFFF00"/>
                  </a:solidFill>
                </p:spPr>
                <p:txBody>
                  <a:bodyPr wrap="square" rtlCol="0">
                    <a:spAutoFit/>
                  </a:bodyPr>
                  <a:lstStyle/>
                  <a:p>
                    <a:r>
                      <a:rPr lang="zh-CN" altLang="en-US" sz="1400" b="1" dirty="0"/>
                      <a:t>；</a:t>
                    </a:r>
                    <a:r>
                      <a:rPr lang="en-US" altLang="zh-CN" sz="1400" b="1" dirty="0" err="1"/>
                      <a:t>movzbl</a:t>
                    </a:r>
                    <a:r>
                      <a:rPr lang="en-US" altLang="zh-CN" sz="1400" b="1" dirty="0"/>
                      <a:t> :</a:t>
                    </a:r>
                    <a:r>
                      <a:rPr lang="zh-CN" altLang="en-US" sz="1400" b="1" dirty="0"/>
                      <a:t>作</a:t>
                    </a:r>
                    <a:r>
                      <a:rPr lang="en-US" altLang="zh-CN" sz="1400" b="1" dirty="0"/>
                      <a:t>0</a:t>
                    </a:r>
                    <a:r>
                      <a:rPr lang="zh-CN" altLang="en-US" sz="1400" b="1" dirty="0"/>
                      <a:t>扩展的</a:t>
                    </a:r>
                    <a:r>
                      <a:rPr lang="en-US" altLang="zh-CN" sz="1400" b="1" dirty="0"/>
                      <a:t>1</a:t>
                    </a:r>
                    <a:r>
                      <a:rPr lang="zh-CN" altLang="en-US" sz="1400" b="1" dirty="0"/>
                      <a:t>字节复制到</a:t>
                    </a:r>
                    <a:r>
                      <a:rPr lang="en-US" altLang="zh-CN" sz="1400" b="1" dirty="0"/>
                      <a:t>4</a:t>
                    </a:r>
                    <a:r>
                      <a:rPr lang="zh-CN" altLang="en-US" sz="1400" b="1" dirty="0"/>
                      <a:t>字节</a:t>
                    </a:r>
                    <a:endParaRPr lang="en-US" altLang="zh-CN" sz="1400" b="1" dirty="0"/>
                  </a:p>
                  <a:p>
                    <a:r>
                      <a:rPr lang="en-US" altLang="zh-CN" sz="1400" b="1" dirty="0"/>
                      <a:t>al</a:t>
                    </a:r>
                    <a:r>
                      <a:rPr lang="zh-CN" altLang="en-US" sz="1400" b="1" dirty="0"/>
                      <a:t>寄存器</a:t>
                    </a:r>
                    <a:r>
                      <a:rPr lang="en-US" altLang="zh-CN" sz="1400" b="1" dirty="0"/>
                      <a:t> -&gt; </a:t>
                    </a:r>
                    <a:r>
                      <a:rPr lang="en-US" altLang="zh-CN" sz="1400" b="1" dirty="0" err="1"/>
                      <a:t>eax</a:t>
                    </a:r>
                    <a:r>
                      <a:rPr lang="zh-CN" altLang="en-US" sz="1400" b="1" dirty="0"/>
                      <a:t>寄存器   </a:t>
                    </a:r>
                  </a:p>
                </p:txBody>
              </p:sp>
              <p:sp>
                <p:nvSpPr>
                  <p:cNvPr id="23" name="文本框 22">
                    <a:extLst>
                      <a:ext uri="{FF2B5EF4-FFF2-40B4-BE49-F238E27FC236}">
                        <a16:creationId xmlns:a16="http://schemas.microsoft.com/office/drawing/2014/main" id="{93641426-33B5-47C0-8F55-D6B9018FAE0A}"/>
                      </a:ext>
                    </a:extLst>
                  </p:cNvPr>
                  <p:cNvSpPr txBox="1"/>
                  <p:nvPr/>
                </p:nvSpPr>
                <p:spPr>
                  <a:xfrm>
                    <a:off x="4533297" y="4509360"/>
                    <a:ext cx="4337919" cy="307777"/>
                  </a:xfrm>
                  <a:prstGeom prst="rect">
                    <a:avLst/>
                  </a:prstGeom>
                  <a:solidFill>
                    <a:srgbClr val="FFFF00"/>
                  </a:solidFill>
                </p:spPr>
                <p:txBody>
                  <a:bodyPr wrap="none" rtlCol="0">
                    <a:spAutoFit/>
                  </a:bodyPr>
                  <a:lstStyle/>
                  <a:p>
                    <a:r>
                      <a:rPr lang="zh-CN" altLang="en-US" sz="1400" b="1" dirty="0"/>
                      <a:t>；</a:t>
                    </a:r>
                    <a:r>
                      <a:rPr lang="en-US" altLang="zh-CN" sz="1400" b="1" dirty="0" err="1"/>
                      <a:t>eax</a:t>
                    </a:r>
                    <a:r>
                      <a:rPr lang="zh-CN" altLang="en-US" sz="1400" b="1" dirty="0"/>
                      <a:t>寄存器</a:t>
                    </a:r>
                    <a:r>
                      <a:rPr lang="en-US" altLang="zh-CN" sz="1400" b="1" dirty="0">
                        <a:solidFill>
                          <a:srgbClr val="FF0000"/>
                        </a:solidFill>
                      </a:rPr>
                      <a:t>/</a:t>
                    </a:r>
                    <a:r>
                      <a:rPr lang="en-US" altLang="zh-CN" sz="1400" b="1" dirty="0"/>
                      <a:t>0x1f</a:t>
                    </a:r>
                    <a:r>
                      <a:rPr lang="zh-CN" altLang="en-US" sz="1400" b="1" dirty="0"/>
                      <a:t>存储单元的内容（</a:t>
                    </a:r>
                    <a:r>
                      <a:rPr lang="en-US" altLang="zh-CN" sz="1400" b="1" dirty="0" err="1"/>
                      <a:t>uj</a:t>
                    </a:r>
                    <a:r>
                      <a:rPr lang="zh-CN" altLang="en-US" sz="1400" b="1" dirty="0"/>
                      <a:t>）</a:t>
                    </a:r>
                    <a:r>
                      <a:rPr lang="en-US" altLang="zh-CN" sz="1400" b="1" dirty="0"/>
                      <a:t> -&gt; </a:t>
                    </a:r>
                    <a:r>
                      <a:rPr lang="en-US" altLang="zh-CN" sz="1400" b="1" dirty="0" err="1"/>
                      <a:t>eax</a:t>
                    </a:r>
                    <a:r>
                      <a:rPr lang="zh-CN" altLang="en-US" sz="1400" b="1" dirty="0"/>
                      <a:t>寄存器</a:t>
                    </a:r>
                  </a:p>
                </p:txBody>
              </p:sp>
              <p:sp>
                <p:nvSpPr>
                  <p:cNvPr id="24" name="文本框 23">
                    <a:extLst>
                      <a:ext uri="{FF2B5EF4-FFF2-40B4-BE49-F238E27FC236}">
                        <a16:creationId xmlns:a16="http://schemas.microsoft.com/office/drawing/2014/main" id="{8A8D76FE-3D5E-4178-B1CB-C1B15EF9FFC4}"/>
                      </a:ext>
                    </a:extLst>
                  </p:cNvPr>
                  <p:cNvSpPr txBox="1"/>
                  <p:nvPr/>
                </p:nvSpPr>
                <p:spPr>
                  <a:xfrm>
                    <a:off x="4644008" y="4863844"/>
                    <a:ext cx="2834430" cy="307777"/>
                  </a:xfrm>
                  <a:prstGeom prst="rect">
                    <a:avLst/>
                  </a:prstGeom>
                  <a:solidFill>
                    <a:srgbClr val="FFFF00"/>
                  </a:solidFill>
                </p:spPr>
                <p:txBody>
                  <a:bodyPr wrap="none" rtlCol="0">
                    <a:spAutoFit/>
                  </a:bodyPr>
                  <a:lstStyle/>
                  <a:p>
                    <a:r>
                      <a:rPr lang="zh-CN" altLang="en-US" sz="1400" b="1" dirty="0"/>
                      <a:t>；</a:t>
                    </a:r>
                    <a:r>
                      <a:rPr lang="en-US" altLang="zh-CN" sz="1400" b="1" dirty="0"/>
                      <a:t>al</a:t>
                    </a:r>
                    <a:r>
                      <a:rPr lang="zh-CN" altLang="en-US" sz="1400" b="1" dirty="0"/>
                      <a:t>寄存器</a:t>
                    </a:r>
                    <a:r>
                      <a:rPr lang="en-US" altLang="zh-CN" sz="1400" b="1" dirty="0"/>
                      <a:t> -&gt; 0x13</a:t>
                    </a:r>
                    <a:r>
                      <a:rPr lang="zh-CN" altLang="en-US" sz="1400" b="1" dirty="0"/>
                      <a:t>存储单元（</a:t>
                    </a:r>
                    <a:r>
                      <a:rPr lang="en-US" altLang="zh-CN" sz="1400" b="1" dirty="0" err="1"/>
                      <a:t>ui</a:t>
                    </a:r>
                    <a:r>
                      <a:rPr lang="zh-CN" altLang="en-US" sz="1400" b="1" dirty="0"/>
                      <a:t>）</a:t>
                    </a:r>
                  </a:p>
                </p:txBody>
              </p:sp>
            </p:grpSp>
            <p:grpSp>
              <p:nvGrpSpPr>
                <p:cNvPr id="3" name="组合 2">
                  <a:extLst>
                    <a:ext uri="{FF2B5EF4-FFF2-40B4-BE49-F238E27FC236}">
                      <a16:creationId xmlns:a16="http://schemas.microsoft.com/office/drawing/2014/main" id="{3F2563A9-942E-459D-AE8F-8FAD83AA61BC}"/>
                    </a:ext>
                  </a:extLst>
                </p:cNvPr>
                <p:cNvGrpSpPr/>
                <p:nvPr/>
              </p:nvGrpSpPr>
              <p:grpSpPr>
                <a:xfrm>
                  <a:off x="4427984" y="5569495"/>
                  <a:ext cx="3942243" cy="1047602"/>
                  <a:chOff x="4427984" y="5569495"/>
                  <a:chExt cx="3942243" cy="1047602"/>
                </a:xfrm>
              </p:grpSpPr>
              <p:sp>
                <p:nvSpPr>
                  <p:cNvPr id="25" name="文本框 24">
                    <a:extLst>
                      <a:ext uri="{FF2B5EF4-FFF2-40B4-BE49-F238E27FC236}">
                        <a16:creationId xmlns:a16="http://schemas.microsoft.com/office/drawing/2014/main" id="{A266241E-EDC7-4D2A-9A2D-CBE0BB337DBB}"/>
                      </a:ext>
                    </a:extLst>
                  </p:cNvPr>
                  <p:cNvSpPr txBox="1"/>
                  <p:nvPr/>
                </p:nvSpPr>
                <p:spPr>
                  <a:xfrm>
                    <a:off x="4427984" y="5569495"/>
                    <a:ext cx="3547766" cy="307777"/>
                  </a:xfrm>
                  <a:prstGeom prst="rect">
                    <a:avLst/>
                  </a:prstGeom>
                  <a:solidFill>
                    <a:srgbClr val="FFFF00"/>
                  </a:solidFill>
                </p:spPr>
                <p:txBody>
                  <a:bodyPr wrap="none" rtlCol="0">
                    <a:spAutoFit/>
                  </a:bodyPr>
                  <a:lstStyle/>
                  <a:p>
                    <a:r>
                      <a:rPr lang="zh-CN" altLang="en-US" sz="1400" b="1" dirty="0"/>
                      <a:t>；</a:t>
                    </a:r>
                    <a:r>
                      <a:rPr lang="en-US" altLang="zh-CN" sz="1400" b="1" dirty="0"/>
                      <a:t>0x18</a:t>
                    </a:r>
                    <a:r>
                      <a:rPr lang="zh-CN" altLang="en-US" sz="1400" b="1" dirty="0"/>
                      <a:t>存储单元的内容（</a:t>
                    </a:r>
                    <a:r>
                      <a:rPr lang="en-US" altLang="zh-CN" sz="1400" b="1" dirty="0"/>
                      <a:t>e</a:t>
                    </a:r>
                    <a:r>
                      <a:rPr lang="zh-CN" altLang="en-US" sz="1400" b="1" dirty="0"/>
                      <a:t>）</a:t>
                    </a:r>
                    <a:r>
                      <a:rPr lang="en-US" altLang="zh-CN" sz="1400" b="1" dirty="0"/>
                      <a:t> -&gt; </a:t>
                    </a:r>
                    <a:r>
                      <a:rPr lang="zh-CN" altLang="en-US" sz="1400" b="1" dirty="0"/>
                      <a:t>浮点寄存器</a:t>
                    </a:r>
                  </a:p>
                </p:txBody>
              </p:sp>
              <p:sp>
                <p:nvSpPr>
                  <p:cNvPr id="26" name="文本框 25">
                    <a:extLst>
                      <a:ext uri="{FF2B5EF4-FFF2-40B4-BE49-F238E27FC236}">
                        <a16:creationId xmlns:a16="http://schemas.microsoft.com/office/drawing/2014/main" id="{5E48FDC7-8EA4-4A38-BEEB-944AD1138757}"/>
                      </a:ext>
                    </a:extLst>
                  </p:cNvPr>
                  <p:cNvSpPr txBox="1"/>
                  <p:nvPr/>
                </p:nvSpPr>
                <p:spPr>
                  <a:xfrm>
                    <a:off x="4447358" y="5943964"/>
                    <a:ext cx="3922869" cy="307777"/>
                  </a:xfrm>
                  <a:prstGeom prst="rect">
                    <a:avLst/>
                  </a:prstGeom>
                  <a:solidFill>
                    <a:srgbClr val="FFFF00"/>
                  </a:solidFill>
                  <a:ln>
                    <a:noFill/>
                  </a:ln>
                </p:spPr>
                <p:txBody>
                  <a:bodyPr wrap="none" rtlCol="0">
                    <a:spAutoFit/>
                  </a:bodyPr>
                  <a:lstStyle/>
                  <a:p>
                    <a:r>
                      <a:rPr lang="zh-CN" altLang="en-US" sz="1400" b="1" dirty="0"/>
                      <a:t>；浮点寄存器</a:t>
                    </a:r>
                    <a:r>
                      <a:rPr lang="en-US" altLang="zh-CN" sz="1400" b="1" dirty="0">
                        <a:solidFill>
                          <a:srgbClr val="FF0000"/>
                        </a:solidFill>
                      </a:rPr>
                      <a:t>+0x20</a:t>
                    </a:r>
                    <a:r>
                      <a:rPr lang="zh-CN" altLang="en-US" sz="1400" b="1" dirty="0"/>
                      <a:t>存储单元（</a:t>
                    </a:r>
                    <a:r>
                      <a:rPr lang="en-US" altLang="zh-CN" sz="1400" b="1" dirty="0"/>
                      <a:t>f</a:t>
                    </a:r>
                    <a:r>
                      <a:rPr lang="zh-CN" altLang="en-US" sz="1400" b="1" dirty="0"/>
                      <a:t>）</a:t>
                    </a:r>
                    <a:r>
                      <a:rPr lang="en-US" altLang="zh-CN" sz="1400" b="1" dirty="0"/>
                      <a:t>-&gt; </a:t>
                    </a:r>
                    <a:r>
                      <a:rPr lang="zh-CN" altLang="en-US" sz="1400" b="1" dirty="0"/>
                      <a:t>浮点寄存器</a:t>
                    </a:r>
                  </a:p>
                </p:txBody>
              </p:sp>
              <p:sp>
                <p:nvSpPr>
                  <p:cNvPr id="27" name="文本框 26">
                    <a:extLst>
                      <a:ext uri="{FF2B5EF4-FFF2-40B4-BE49-F238E27FC236}">
                        <a16:creationId xmlns:a16="http://schemas.microsoft.com/office/drawing/2014/main" id="{2368165E-D277-49F6-9E52-22E61E8EF6CC}"/>
                      </a:ext>
                    </a:extLst>
                  </p:cNvPr>
                  <p:cNvSpPr txBox="1"/>
                  <p:nvPr/>
                </p:nvSpPr>
                <p:spPr>
                  <a:xfrm>
                    <a:off x="4447358" y="6309320"/>
                    <a:ext cx="3009157" cy="307777"/>
                  </a:xfrm>
                  <a:prstGeom prst="rect">
                    <a:avLst/>
                  </a:prstGeom>
                  <a:solidFill>
                    <a:srgbClr val="FFFF00"/>
                  </a:solidFill>
                </p:spPr>
                <p:txBody>
                  <a:bodyPr wrap="none" rtlCol="0">
                    <a:spAutoFit/>
                  </a:bodyPr>
                  <a:lstStyle/>
                  <a:p>
                    <a:r>
                      <a:rPr lang="zh-CN" altLang="en-US" sz="1400" b="1" dirty="0"/>
                      <a:t>；浮点寄存器</a:t>
                    </a:r>
                    <a:r>
                      <a:rPr lang="en-US" altLang="zh-CN" sz="1400" b="1" dirty="0"/>
                      <a:t> -&gt; 0x18</a:t>
                    </a:r>
                    <a:r>
                      <a:rPr lang="zh-CN" altLang="en-US" sz="1400" b="1" dirty="0"/>
                      <a:t>存储单元（</a:t>
                    </a:r>
                    <a:r>
                      <a:rPr lang="en-US" altLang="zh-CN" sz="1400" b="1" dirty="0"/>
                      <a:t>e</a:t>
                    </a:r>
                    <a:r>
                      <a:rPr lang="zh-CN" altLang="en-US" sz="1400" b="1" dirty="0"/>
                      <a:t>）</a:t>
                    </a:r>
                  </a:p>
                </p:txBody>
              </p:sp>
            </p:grpSp>
          </p:grpSp>
          <p:sp>
            <p:nvSpPr>
              <p:cNvPr id="28" name="矩形 27">
                <a:extLst>
                  <a:ext uri="{FF2B5EF4-FFF2-40B4-BE49-F238E27FC236}">
                    <a16:creationId xmlns:a16="http://schemas.microsoft.com/office/drawing/2014/main" id="{80E4303A-53FE-419E-9011-D5B3FA8547DB}"/>
                  </a:ext>
                </a:extLst>
              </p:cNvPr>
              <p:cNvSpPr/>
              <p:nvPr/>
            </p:nvSpPr>
            <p:spPr>
              <a:xfrm>
                <a:off x="2910544" y="5949651"/>
                <a:ext cx="653344" cy="226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9" name="文本框 28">
                <a:extLst>
                  <a:ext uri="{FF2B5EF4-FFF2-40B4-BE49-F238E27FC236}">
                    <a16:creationId xmlns:a16="http://schemas.microsoft.com/office/drawing/2014/main" id="{5A145D89-89FF-40C8-BA0E-501A16082204}"/>
                  </a:ext>
                </a:extLst>
              </p:cNvPr>
              <p:cNvSpPr txBox="1"/>
              <p:nvPr/>
            </p:nvSpPr>
            <p:spPr>
              <a:xfrm>
                <a:off x="8460432" y="5437673"/>
                <a:ext cx="227416" cy="1015663"/>
              </a:xfrm>
              <a:prstGeom prst="rect">
                <a:avLst/>
              </a:prstGeom>
              <a:solidFill>
                <a:srgbClr val="92D050"/>
              </a:solidFill>
            </p:spPr>
            <p:txBody>
              <a:bodyPr wrap="square" rtlCol="0">
                <a:spAutoFit/>
              </a:bodyPr>
              <a:lstStyle/>
              <a:p>
                <a:pPr algn="ctr"/>
                <a:r>
                  <a:rPr lang="zh-CN" altLang="en-US" sz="1000" b="1" dirty="0"/>
                  <a:t>书上这里有错</a:t>
                </a:r>
              </a:p>
            </p:txBody>
          </p:sp>
        </p:grpSp>
        <p:sp>
          <p:nvSpPr>
            <p:cNvPr id="6" name="文本框 5">
              <a:extLst>
                <a:ext uri="{FF2B5EF4-FFF2-40B4-BE49-F238E27FC236}">
                  <a16:creationId xmlns:a16="http://schemas.microsoft.com/office/drawing/2014/main" id="{EBD88813-91F4-4D33-9453-377CDA280E11}"/>
                </a:ext>
              </a:extLst>
            </p:cNvPr>
            <p:cNvSpPr txBox="1"/>
            <p:nvPr/>
          </p:nvSpPr>
          <p:spPr>
            <a:xfrm>
              <a:off x="8739359" y="5013176"/>
              <a:ext cx="338554" cy="1773884"/>
            </a:xfrm>
            <a:prstGeom prst="rect">
              <a:avLst/>
            </a:prstGeom>
            <a:solidFill>
              <a:srgbClr val="92D050"/>
            </a:solidFill>
          </p:spPr>
          <p:txBody>
            <a:bodyPr vert="eaVert" wrap="none" rtlCol="0">
              <a:spAutoFit/>
            </a:bodyPr>
            <a:lstStyle/>
            <a:p>
              <a:pPr algn="ctr"/>
              <a:r>
                <a:rPr lang="zh-CN" altLang="en-US" sz="1000" b="1" dirty="0"/>
                <a:t>因为</a:t>
              </a:r>
              <a:r>
                <a:rPr lang="en-US" altLang="zh-CN" sz="1000" b="1" dirty="0"/>
                <a:t>0x14</a:t>
              </a:r>
              <a:r>
                <a:rPr lang="zh-CN" altLang="en-US" sz="1000" b="1" dirty="0"/>
                <a:t>存储单元中存放的是</a:t>
              </a:r>
              <a:r>
                <a:rPr lang="en-US" altLang="zh-CN" sz="1000" b="1" dirty="0" err="1"/>
                <a:t>i</a:t>
              </a:r>
              <a:endParaRPr lang="zh-CN" altLang="en-US" sz="1000" b="1" dirty="0"/>
            </a:p>
          </p:txBody>
        </p:sp>
      </p:grpSp>
      <p:sp>
        <p:nvSpPr>
          <p:cNvPr id="10" name="文本框 9">
            <a:extLst>
              <a:ext uri="{FF2B5EF4-FFF2-40B4-BE49-F238E27FC236}">
                <a16:creationId xmlns:a16="http://schemas.microsoft.com/office/drawing/2014/main" id="{F687F4C5-5F7C-4165-A39D-60FA9A534BAE}"/>
              </a:ext>
            </a:extLst>
          </p:cNvPr>
          <p:cNvSpPr txBox="1"/>
          <p:nvPr/>
        </p:nvSpPr>
        <p:spPr>
          <a:xfrm>
            <a:off x="2771800" y="5882588"/>
            <a:ext cx="1368152" cy="369332"/>
          </a:xfrm>
          <a:prstGeom prst="rect">
            <a:avLst/>
          </a:prstGeom>
          <a:solidFill>
            <a:schemeClr val="bg1"/>
          </a:solidFill>
        </p:spPr>
        <p:txBody>
          <a:bodyPr wrap="square" rtlCol="0">
            <a:spAutoFit/>
          </a:bodyPr>
          <a:lstStyle/>
          <a:p>
            <a:r>
              <a:rPr lang="en-US" altLang="zh-CN" dirty="0">
                <a:solidFill>
                  <a:srgbClr val="FF0000"/>
                </a:solidFill>
              </a:rPr>
              <a:t>0x20 </a:t>
            </a:r>
            <a:r>
              <a:rPr lang="en-US" altLang="zh-CN" dirty="0"/>
              <a:t>(%</a:t>
            </a:r>
            <a:r>
              <a:rPr lang="en-US" altLang="zh-CN" dirty="0" err="1"/>
              <a:t>esp</a:t>
            </a:r>
            <a:r>
              <a:rPr lang="en-US" altLang="zh-CN" dirty="0"/>
              <a:t>)</a:t>
            </a:r>
            <a:endParaRPr lang="zh-CN" altLang="en-US" dirty="0"/>
          </a:p>
        </p:txBody>
      </p:sp>
      <p:sp>
        <p:nvSpPr>
          <p:cNvPr id="30" name="文本框 29"/>
          <p:cNvSpPr txBox="1"/>
          <p:nvPr/>
        </p:nvSpPr>
        <p:spPr>
          <a:xfrm>
            <a:off x="2537407" y="2359333"/>
            <a:ext cx="225377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dirty="0"/>
              <a:t>Covert long to double</a:t>
            </a:r>
            <a:endParaRPr lang="zh-CN" altLang="en-US" dirty="0"/>
          </a:p>
        </p:txBody>
      </p:sp>
      <p:sp>
        <p:nvSpPr>
          <p:cNvPr id="31" name="对话气泡: 圆角矩形 30">
            <a:extLst>
              <a:ext uri="{FF2B5EF4-FFF2-40B4-BE49-F238E27FC236}">
                <a16:creationId xmlns:a16="http://schemas.microsoft.com/office/drawing/2014/main" id="{7ABD5CAF-EE72-48FE-A081-C58E93FEEA55}"/>
              </a:ext>
            </a:extLst>
          </p:cNvPr>
          <p:cNvSpPr/>
          <p:nvPr/>
        </p:nvSpPr>
        <p:spPr>
          <a:xfrm>
            <a:off x="5048466" y="106172"/>
            <a:ext cx="2115822" cy="419223"/>
          </a:xfrm>
          <a:prstGeom prst="wedgeRoundRectCallout">
            <a:avLst>
              <a:gd name="adj1" fmla="val -97237"/>
              <a:gd name="adj2" fmla="val 3496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乘法运算结果长度翻倍 </a:t>
            </a:r>
            <a:r>
              <a:rPr lang="en-US" altLang="zh-CN" sz="1400" dirty="0"/>
              <a:t>8it-&gt;16bit</a:t>
            </a:r>
            <a:endParaRPr lang="zh-CN" altLang="en-US" sz="1400" dirty="0"/>
          </a:p>
        </p:txBody>
      </p:sp>
      <p:sp>
        <p:nvSpPr>
          <p:cNvPr id="32" name="文本框 31">
            <a:extLst>
              <a:ext uri="{FF2B5EF4-FFF2-40B4-BE49-F238E27FC236}">
                <a16:creationId xmlns:a16="http://schemas.microsoft.com/office/drawing/2014/main" id="{696597FA-FDEC-4E63-97C5-366C04650D90}"/>
              </a:ext>
            </a:extLst>
          </p:cNvPr>
          <p:cNvSpPr txBox="1"/>
          <p:nvPr/>
        </p:nvSpPr>
        <p:spPr>
          <a:xfrm>
            <a:off x="4679615" y="1717768"/>
            <a:ext cx="1572803" cy="307777"/>
          </a:xfrm>
          <a:prstGeom prst="rect">
            <a:avLst/>
          </a:prstGeom>
          <a:solidFill>
            <a:srgbClr val="FFFF00"/>
          </a:solidFill>
        </p:spPr>
        <p:txBody>
          <a:bodyPr wrap="none" rtlCol="0">
            <a:spAutoFit/>
          </a:bodyPr>
          <a:lstStyle/>
          <a:p>
            <a:r>
              <a:rPr lang="zh-CN" altLang="en-US" sz="1400" b="1" dirty="0"/>
              <a:t>；</a:t>
            </a:r>
            <a:r>
              <a:rPr lang="en-US" altLang="zh-CN" sz="1400" b="1" dirty="0"/>
              <a:t>int </a:t>
            </a:r>
            <a:r>
              <a:rPr lang="en-US" altLang="zh-CN" sz="1400" b="1" dirty="0" err="1"/>
              <a:t>i,j</a:t>
            </a:r>
            <a:r>
              <a:rPr lang="en-US" altLang="zh-CN" sz="1400" b="1" dirty="0"/>
              <a:t>  </a:t>
            </a:r>
            <a:r>
              <a:rPr lang="zh-CN" altLang="en-US" sz="1400" b="1" dirty="0"/>
              <a:t>均为</a:t>
            </a:r>
            <a:r>
              <a:rPr lang="en-US" altLang="zh-CN" sz="1400" b="1" dirty="0"/>
              <a:t>32bit</a:t>
            </a:r>
            <a:endParaRPr lang="zh-CN" altLang="en-US" sz="1400" b="1" dirty="0"/>
          </a:p>
        </p:txBody>
      </p:sp>
      <p:sp>
        <p:nvSpPr>
          <p:cNvPr id="33" name="文本框 32">
            <a:extLst>
              <a:ext uri="{FF2B5EF4-FFF2-40B4-BE49-F238E27FC236}">
                <a16:creationId xmlns:a16="http://schemas.microsoft.com/office/drawing/2014/main" id="{EAAB9C22-0A38-4F54-976A-A1341208D9BE}"/>
              </a:ext>
            </a:extLst>
          </p:cNvPr>
          <p:cNvSpPr txBox="1"/>
          <p:nvPr/>
        </p:nvSpPr>
        <p:spPr>
          <a:xfrm>
            <a:off x="4769655" y="2351258"/>
            <a:ext cx="2605200" cy="307777"/>
          </a:xfrm>
          <a:prstGeom prst="rect">
            <a:avLst/>
          </a:prstGeom>
          <a:solidFill>
            <a:srgbClr val="FFFF00"/>
          </a:solidFill>
        </p:spPr>
        <p:txBody>
          <a:bodyPr wrap="none" rtlCol="0">
            <a:spAutoFit/>
          </a:bodyPr>
          <a:lstStyle/>
          <a:p>
            <a:r>
              <a:rPr lang="zh-CN" altLang="en-US" sz="1400" b="1" dirty="0"/>
              <a:t>；</a:t>
            </a:r>
            <a:r>
              <a:rPr lang="en-US" altLang="zh-CN" sz="1400" b="1" dirty="0"/>
              <a:t> </a:t>
            </a:r>
            <a:r>
              <a:rPr lang="zh-CN" altLang="en-US" sz="1400" b="1" dirty="0"/>
              <a:t>长整型</a:t>
            </a:r>
            <a:r>
              <a:rPr lang="en-US" altLang="zh-CN" sz="1400" b="1" dirty="0"/>
              <a:t>-&gt;</a:t>
            </a:r>
            <a:r>
              <a:rPr lang="zh-CN" altLang="en-US" sz="1400" b="1" dirty="0"/>
              <a:t>双精度 </a:t>
            </a:r>
            <a:r>
              <a:rPr lang="en-US" altLang="zh-CN" sz="1400" b="1" dirty="0"/>
              <a:t>32bit-&gt;64bit</a:t>
            </a:r>
            <a:endParaRPr lang="zh-CN" altLang="en-US" sz="1400" b="1" dirty="0"/>
          </a:p>
        </p:txBody>
      </p:sp>
      <p:sp>
        <p:nvSpPr>
          <p:cNvPr id="34" name="Rectangle 1">
            <a:extLst>
              <a:ext uri="{FF2B5EF4-FFF2-40B4-BE49-F238E27FC236}">
                <a16:creationId xmlns:a16="http://schemas.microsoft.com/office/drawing/2014/main" id="{A6B2D20A-E6CB-494C-A40C-63EDC1146E6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4283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1000" b="0" i="0" u="none" strike="noStrike" cap="none" normalizeH="0" baseline="0">
                <a:ln>
                  <a:noFill/>
                </a:ln>
                <a:solidFill>
                  <a:srgbClr val="66D9EF"/>
                </a:solidFill>
                <a:effectLst/>
                <a:latin typeface="Courier New" panose="02070309020205020404" pitchFamily="49" charset="0"/>
                <a:cs typeface="Courier New" panose="02070309020205020404" pitchFamily="49" charset="0"/>
              </a:rPr>
              <a:t>movzbl </a:t>
            </a:r>
            <a:r>
              <a:rPr kumimoji="0" lang="zh-CN" altLang="zh-CN" sz="1000" b="0" i="0" u="none" strike="noStrike" cap="none" normalizeH="0" baseline="0">
                <a:ln>
                  <a:noFill/>
                </a:ln>
                <a:solidFill>
                  <a:srgbClr val="93A1A1"/>
                </a:solidFill>
                <a:effectLst/>
                <a:latin typeface="Courier New" panose="02070309020205020404" pitchFamily="49" charset="0"/>
                <a:cs typeface="Courier New" panose="02070309020205020404" pitchFamily="49" charset="0"/>
              </a:rPr>
              <a:t>#作0扩展的1字节复制到4字节</a:t>
            </a:r>
            <a:endParaRPr kumimoji="0" lang="zh-CN" altLang="zh-CN" sz="1200" b="0" i="0" u="none" strike="noStrike" cap="none" normalizeH="0" baseline="0">
              <a:ln>
                <a:noFill/>
              </a:ln>
              <a:solidFill>
                <a:srgbClr val="566573"/>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6658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3.2  </a:t>
            </a:r>
            <a:r>
              <a:rPr lang="zh-CN" altLang="en-US" b="1" dirty="0">
                <a:solidFill>
                  <a:srgbClr val="002060"/>
                </a:solidFill>
                <a:latin typeface="+mn-lt"/>
                <a:ea typeface="黑体" pitchFamily="49" charset="-122"/>
              </a:rPr>
              <a:t>定点加减法运算</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628800"/>
            <a:ext cx="8229600" cy="4525963"/>
          </a:xfrm>
        </p:spPr>
        <p:txBody>
          <a:bodyPr/>
          <a:lstStyle/>
          <a:p>
            <a:pPr eaLnBrk="1" hangingPunct="1"/>
            <a:r>
              <a:rPr lang="en-US" altLang="zh-CN" b="1" dirty="0">
                <a:ea typeface="黑体" panose="02010609060101010101" pitchFamily="49" charset="-122"/>
              </a:rPr>
              <a:t>3.2.1  </a:t>
            </a:r>
            <a:r>
              <a:rPr lang="zh-CN" altLang="en-US" b="1" dirty="0">
                <a:ea typeface="黑体" panose="02010609060101010101" pitchFamily="49" charset="-122"/>
              </a:rPr>
              <a:t>补码加减法运算方法</a:t>
            </a:r>
            <a:endParaRPr lang="en-US" altLang="zh-CN" b="1" dirty="0"/>
          </a:p>
          <a:p>
            <a:pPr lvl="1" eaLnBrk="1" hangingPunct="1"/>
            <a:endParaRPr lang="en-US" altLang="zh-CN" sz="2000" b="1" dirty="0"/>
          </a:p>
          <a:p>
            <a:pPr lvl="1" eaLnBrk="1" hangingPunct="1"/>
            <a:r>
              <a:rPr lang="en-US" altLang="zh-CN" sz="2000" b="1" dirty="0"/>
              <a:t>1</a:t>
            </a:r>
            <a:r>
              <a:rPr lang="zh-CN" altLang="en-US" sz="2000" b="1" dirty="0"/>
              <a:t>、补码加法</a:t>
            </a:r>
            <a:endParaRPr lang="en-US" altLang="zh-CN" sz="2000" b="1" dirty="0"/>
          </a:p>
          <a:p>
            <a:pPr lvl="1" eaLnBrk="1" hangingPunct="1"/>
            <a:endParaRPr lang="en-US" altLang="zh-CN" sz="2000" b="1" dirty="0"/>
          </a:p>
          <a:p>
            <a:pPr lvl="2" eaLnBrk="1" hangingPunct="1"/>
            <a:r>
              <a:rPr lang="en-US" altLang="zh-CN" sz="1600" b="1" dirty="0"/>
              <a:t>[</a:t>
            </a:r>
            <a:r>
              <a:rPr lang="en-US" altLang="zh-CN" sz="1600" b="1" dirty="0" err="1"/>
              <a:t>x+y</a:t>
            </a:r>
            <a:r>
              <a:rPr lang="en-US" altLang="zh-CN" sz="1600" b="1" dirty="0"/>
              <a:t>]</a:t>
            </a:r>
            <a:r>
              <a:rPr lang="zh-CN" altLang="en-US" sz="1600" b="1" baseline="-25000" dirty="0"/>
              <a:t>补</a:t>
            </a:r>
            <a:r>
              <a:rPr lang="en-US" altLang="zh-CN" sz="1600" b="1" dirty="0"/>
              <a:t>= [x]</a:t>
            </a:r>
            <a:r>
              <a:rPr lang="zh-CN" altLang="en-US" sz="1600" b="1" baseline="-25000" dirty="0"/>
              <a:t>补</a:t>
            </a:r>
            <a:r>
              <a:rPr lang="en-US" altLang="zh-CN" sz="1600" b="1" dirty="0"/>
              <a:t>+[y]</a:t>
            </a:r>
            <a:r>
              <a:rPr lang="zh-CN" altLang="en-US" sz="1600" b="1" baseline="-25000" dirty="0"/>
              <a:t>补</a:t>
            </a:r>
            <a:r>
              <a:rPr lang="en-US" altLang="zh-CN" sz="1600" b="1" dirty="0"/>
              <a:t>  (mod M)</a:t>
            </a:r>
          </a:p>
          <a:p>
            <a:pPr lvl="2" eaLnBrk="1" hangingPunct="1"/>
            <a:endParaRPr lang="en-US" altLang="zh-CN" sz="1600" b="1" dirty="0"/>
          </a:p>
          <a:p>
            <a:pPr lvl="2" eaLnBrk="1" hangingPunct="1"/>
            <a:r>
              <a:rPr lang="zh-CN" altLang="en-US" sz="1600" b="1" dirty="0"/>
              <a:t>例</a:t>
            </a:r>
            <a:r>
              <a:rPr lang="en-US" altLang="zh-CN" sz="1600" b="1" dirty="0"/>
              <a:t>3.1</a:t>
            </a:r>
            <a:r>
              <a:rPr lang="zh-CN" altLang="en-US" sz="1600" b="1" dirty="0"/>
              <a:t>：</a:t>
            </a:r>
            <a:r>
              <a:rPr lang="en-US" altLang="zh-CN" sz="1600" b="1" dirty="0"/>
              <a:t>x=0.1010</a:t>
            </a:r>
            <a:r>
              <a:rPr lang="zh-CN" altLang="en-US" sz="1600" b="1" dirty="0"/>
              <a:t>，</a:t>
            </a:r>
            <a:r>
              <a:rPr lang="en-US" altLang="zh-CN" sz="1600" b="1" dirty="0"/>
              <a:t>y=0.0101</a:t>
            </a:r>
            <a:r>
              <a:rPr lang="zh-CN" altLang="en-US" sz="1600" b="1" dirty="0"/>
              <a:t>，求</a:t>
            </a:r>
            <a:r>
              <a:rPr lang="en-US" altLang="zh-CN" sz="1600" b="1" dirty="0"/>
              <a:t>[</a:t>
            </a:r>
            <a:r>
              <a:rPr lang="en-US" altLang="zh-CN" sz="1600" b="1" dirty="0" err="1"/>
              <a:t>x+y</a:t>
            </a:r>
            <a:r>
              <a:rPr lang="en-US" altLang="zh-CN" sz="1600" b="1" dirty="0"/>
              <a:t>]</a:t>
            </a:r>
            <a:r>
              <a:rPr lang="zh-CN" altLang="en-US" sz="1600" b="1" baseline="-25000" dirty="0"/>
              <a:t>补</a:t>
            </a:r>
            <a:r>
              <a:rPr lang="en-US" altLang="zh-CN" sz="1600" b="1" dirty="0"/>
              <a:t> </a:t>
            </a:r>
          </a:p>
          <a:p>
            <a:pPr lvl="2" eaLnBrk="1" hangingPunct="1"/>
            <a:r>
              <a:rPr lang="zh-CN" altLang="en-US" sz="1600" b="1" dirty="0"/>
              <a:t>解：</a:t>
            </a:r>
            <a:r>
              <a:rPr lang="en-US" altLang="zh-CN" sz="1600" b="1" dirty="0"/>
              <a:t> [x]</a:t>
            </a:r>
            <a:r>
              <a:rPr lang="zh-CN" altLang="en-US" sz="1600" b="1" baseline="-25000" dirty="0"/>
              <a:t>补</a:t>
            </a:r>
            <a:r>
              <a:rPr lang="en-US" altLang="zh-CN" sz="1600" b="1" dirty="0"/>
              <a:t>=0.1010</a:t>
            </a:r>
            <a:r>
              <a:rPr lang="zh-CN" altLang="en-US" sz="1600" b="1" dirty="0"/>
              <a:t>，</a:t>
            </a:r>
            <a:r>
              <a:rPr lang="en-US" altLang="zh-CN" sz="1600" b="1" dirty="0"/>
              <a:t>[y]</a:t>
            </a:r>
            <a:r>
              <a:rPr lang="zh-CN" altLang="en-US" sz="1600" b="1" baseline="-25000" dirty="0"/>
              <a:t>补</a:t>
            </a:r>
            <a:r>
              <a:rPr lang="en-US" altLang="zh-CN" sz="1600" b="1" dirty="0"/>
              <a:t>=0.0101</a:t>
            </a:r>
            <a:r>
              <a:rPr lang="zh-CN" altLang="en-US" sz="1600" b="1" dirty="0"/>
              <a:t>；</a:t>
            </a:r>
            <a:r>
              <a:rPr lang="en-US" altLang="zh-CN" sz="1600" b="1" dirty="0"/>
              <a:t>[</a:t>
            </a:r>
            <a:r>
              <a:rPr lang="en-US" altLang="zh-CN" sz="1600" b="1" dirty="0" err="1"/>
              <a:t>x+y</a:t>
            </a:r>
            <a:r>
              <a:rPr lang="en-US" altLang="zh-CN" sz="1600" b="1" dirty="0"/>
              <a:t>]</a:t>
            </a:r>
            <a:r>
              <a:rPr lang="zh-CN" altLang="en-US" sz="1600" b="1" baseline="-25000" dirty="0"/>
              <a:t>补</a:t>
            </a:r>
            <a:r>
              <a:rPr lang="en-US" altLang="zh-CN" sz="1600" b="1" dirty="0"/>
              <a:t>= [x]</a:t>
            </a:r>
            <a:r>
              <a:rPr lang="zh-CN" altLang="en-US" sz="1600" b="1" baseline="-25000" dirty="0"/>
              <a:t>补</a:t>
            </a:r>
            <a:r>
              <a:rPr lang="en-US" altLang="zh-CN" sz="1600" b="1" dirty="0"/>
              <a:t>+[y]</a:t>
            </a:r>
            <a:r>
              <a:rPr lang="zh-CN" altLang="en-US" sz="1600" b="1" baseline="-25000" dirty="0"/>
              <a:t>补</a:t>
            </a:r>
            <a:r>
              <a:rPr lang="en-US" altLang="zh-CN" sz="1600" b="1" dirty="0"/>
              <a:t> </a:t>
            </a:r>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r>
              <a:rPr lang="en-US" altLang="zh-CN" sz="1600" b="1" dirty="0"/>
              <a:t>[</a:t>
            </a:r>
            <a:r>
              <a:rPr lang="en-US" altLang="zh-CN" sz="1600" b="1" dirty="0" err="1"/>
              <a:t>x+y</a:t>
            </a:r>
            <a:r>
              <a:rPr lang="en-US" altLang="zh-CN" sz="1600" b="1" dirty="0"/>
              <a:t>]</a:t>
            </a:r>
            <a:r>
              <a:rPr lang="zh-CN" altLang="en-US" sz="1600" b="1" baseline="-25000" dirty="0"/>
              <a:t>补</a:t>
            </a:r>
            <a:r>
              <a:rPr lang="en-US" altLang="zh-CN" sz="1600" b="1" dirty="0"/>
              <a:t>=0.1111</a:t>
            </a:r>
          </a:p>
          <a:p>
            <a:pPr lvl="2" eaLnBrk="1" hangingPunct="1"/>
            <a:endParaRPr lang="en-US" altLang="zh-CN" sz="1600" b="1" dirty="0"/>
          </a:p>
          <a:p>
            <a:pPr lvl="2" eaLnBrk="1" hangingPunct="1"/>
            <a:endParaRPr lang="en-US" altLang="zh-CN" sz="1600" b="1" dirty="0"/>
          </a:p>
          <a:p>
            <a:pPr lvl="2" eaLnBrk="1" hangingPunct="1"/>
            <a:endParaRPr lang="en-US" altLang="zh-CN" sz="1600" b="1" dirty="0"/>
          </a:p>
        </p:txBody>
      </p:sp>
      <p:grpSp>
        <p:nvGrpSpPr>
          <p:cNvPr id="10" name="组合 9">
            <a:extLst>
              <a:ext uri="{FF2B5EF4-FFF2-40B4-BE49-F238E27FC236}">
                <a16:creationId xmlns:a16="http://schemas.microsoft.com/office/drawing/2014/main" id="{1C68F29D-9EC1-4BA4-A996-C2A5D3C603C6}"/>
              </a:ext>
            </a:extLst>
          </p:cNvPr>
          <p:cNvGrpSpPr/>
          <p:nvPr/>
        </p:nvGrpSpPr>
        <p:grpSpPr>
          <a:xfrm>
            <a:off x="2483768" y="4653136"/>
            <a:ext cx="1521007" cy="1047021"/>
            <a:chOff x="3131840" y="4614227"/>
            <a:chExt cx="1521007" cy="1047021"/>
          </a:xfrm>
        </p:grpSpPr>
        <p:sp>
          <p:nvSpPr>
            <p:cNvPr id="4" name="文本框 3">
              <a:extLst>
                <a:ext uri="{FF2B5EF4-FFF2-40B4-BE49-F238E27FC236}">
                  <a16:creationId xmlns:a16="http://schemas.microsoft.com/office/drawing/2014/main" id="{4BEBF1E4-FA94-4AF5-9996-FD61E8864793}"/>
                </a:ext>
              </a:extLst>
            </p:cNvPr>
            <p:cNvSpPr txBox="1"/>
            <p:nvPr/>
          </p:nvSpPr>
          <p:spPr>
            <a:xfrm>
              <a:off x="3131840" y="4614227"/>
              <a:ext cx="1521007" cy="1047021"/>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0.1010</a:t>
              </a:r>
            </a:p>
            <a:p>
              <a:r>
                <a:rPr lang="en-US" altLang="zh-CN" sz="1400" b="1" dirty="0"/>
                <a:t>+ [y]</a:t>
              </a:r>
              <a:r>
                <a:rPr lang="zh-CN" altLang="en-US" sz="1400" b="1" baseline="-25000" dirty="0"/>
                <a:t>补</a:t>
              </a:r>
              <a:r>
                <a:rPr lang="en-US" altLang="zh-CN" sz="1400" b="1" baseline="-25000" dirty="0"/>
                <a:t>    </a:t>
              </a:r>
              <a:r>
                <a:rPr lang="en-US" altLang="zh-CN" sz="1400" b="1" dirty="0"/>
                <a:t>0.0101</a:t>
              </a:r>
            </a:p>
            <a:p>
              <a:endParaRPr lang="en-US" altLang="zh-CN" sz="1400" b="1" dirty="0"/>
            </a:p>
            <a:p>
              <a:r>
                <a:rPr lang="en-US" altLang="zh-CN" sz="1400" b="1" dirty="0"/>
                <a:t>[</a:t>
              </a:r>
              <a:r>
                <a:rPr lang="en-US" altLang="zh-CN" sz="1400" b="1" dirty="0" err="1"/>
                <a:t>x+y</a:t>
              </a:r>
              <a:r>
                <a:rPr lang="en-US" altLang="zh-CN" sz="1400" b="1" dirty="0"/>
                <a:t>]</a:t>
              </a:r>
              <a:r>
                <a:rPr lang="zh-CN" altLang="en-US" sz="1400" b="1" baseline="-25000" dirty="0"/>
                <a:t>补   </a:t>
              </a:r>
              <a:r>
                <a:rPr lang="en-US" altLang="zh-CN" sz="1400" b="1" dirty="0"/>
                <a:t>0.1111</a:t>
              </a:r>
              <a:endParaRPr lang="zh-CN" altLang="en-US" sz="1400" dirty="0"/>
            </a:p>
          </p:txBody>
        </p:sp>
        <p:cxnSp>
          <p:nvCxnSpPr>
            <p:cNvPr id="6" name="直接连接符 5">
              <a:extLst>
                <a:ext uri="{FF2B5EF4-FFF2-40B4-BE49-F238E27FC236}">
                  <a16:creationId xmlns:a16="http://schemas.microsoft.com/office/drawing/2014/main" id="{A314F4DA-8AEE-4686-B708-773C348118FD}"/>
                </a:ext>
              </a:extLst>
            </p:cNvPr>
            <p:cNvCxnSpPr>
              <a:cxnSpLocks/>
            </p:cNvCxnSpPr>
            <p:nvPr/>
          </p:nvCxnSpPr>
          <p:spPr>
            <a:xfrm>
              <a:off x="3231573" y="5157192"/>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文本框 6">
            <a:extLst>
              <a:ext uri="{FF2B5EF4-FFF2-40B4-BE49-F238E27FC236}">
                <a16:creationId xmlns:a16="http://schemas.microsoft.com/office/drawing/2014/main" id="{CA6AD5BF-740E-4519-87DF-ACFDEA39FCD2}"/>
              </a:ext>
            </a:extLst>
          </p:cNvPr>
          <p:cNvSpPr txBox="1"/>
          <p:nvPr/>
        </p:nvSpPr>
        <p:spPr>
          <a:xfrm>
            <a:off x="7055768" y="476672"/>
            <a:ext cx="2052736" cy="646331"/>
          </a:xfrm>
          <a:prstGeom prst="rect">
            <a:avLst/>
          </a:prstGeom>
          <a:solidFill>
            <a:srgbClr val="FFFF00"/>
          </a:solidFill>
        </p:spPr>
        <p:txBody>
          <a:bodyPr wrap="square">
            <a:spAutoFit/>
          </a:bodyPr>
          <a:lstStyle/>
          <a:p>
            <a:r>
              <a:rPr lang="en-US" altLang="zh-CN" sz="1200" b="1" i="0" dirty="0">
                <a:solidFill>
                  <a:srgbClr val="111111"/>
                </a:solidFill>
                <a:effectLst/>
                <a:latin typeface="Avenir"/>
              </a:rPr>
              <a:t>3.2.1</a:t>
            </a:r>
            <a:r>
              <a:rPr lang="zh-CN" altLang="en-US" sz="1200" b="1" i="0" dirty="0">
                <a:solidFill>
                  <a:srgbClr val="111111"/>
                </a:solidFill>
                <a:effectLst/>
                <a:latin typeface="Avenir"/>
              </a:rPr>
              <a:t>　补码加减法运算方法</a:t>
            </a:r>
            <a:endParaRPr lang="en-US" altLang="zh-CN" sz="1200" b="1" i="0" dirty="0">
              <a:solidFill>
                <a:srgbClr val="111111"/>
              </a:solidFill>
              <a:effectLst/>
              <a:latin typeface="Avenir"/>
            </a:endParaRPr>
          </a:p>
          <a:p>
            <a:r>
              <a:rPr lang="en-US" altLang="zh-CN" sz="1200" b="1" i="0" dirty="0">
                <a:solidFill>
                  <a:srgbClr val="111111"/>
                </a:solidFill>
                <a:effectLst/>
                <a:latin typeface="Avenir"/>
              </a:rPr>
              <a:t>3.2.2</a:t>
            </a:r>
            <a:r>
              <a:rPr lang="zh-CN" altLang="en-US" sz="1200" b="1" i="0" dirty="0">
                <a:solidFill>
                  <a:srgbClr val="111111"/>
                </a:solidFill>
                <a:effectLst/>
                <a:latin typeface="Avenir"/>
              </a:rPr>
              <a:t>　溢出及检测　</a:t>
            </a:r>
            <a:endParaRPr lang="en-US" altLang="zh-CN" sz="1200" b="1" i="0" dirty="0">
              <a:solidFill>
                <a:srgbClr val="111111"/>
              </a:solidFill>
              <a:effectLst/>
              <a:latin typeface="Avenir"/>
            </a:endParaRPr>
          </a:p>
          <a:p>
            <a:r>
              <a:rPr lang="en-US" altLang="zh-CN" sz="1200" b="1" i="0" dirty="0">
                <a:solidFill>
                  <a:srgbClr val="111111"/>
                </a:solidFill>
                <a:effectLst/>
                <a:latin typeface="Avenir"/>
              </a:rPr>
              <a:t>3.2.3</a:t>
            </a:r>
            <a:r>
              <a:rPr lang="zh-CN" altLang="en-US" sz="1200" b="1" i="0" dirty="0">
                <a:solidFill>
                  <a:srgbClr val="111111"/>
                </a:solidFill>
                <a:effectLst/>
                <a:latin typeface="Avenir"/>
              </a:rPr>
              <a:t>　加减法的逻辑实现　</a:t>
            </a:r>
            <a:endParaRPr lang="zh-CN" altLang="en-US" sz="1200" b="1" dirty="0"/>
          </a:p>
        </p:txBody>
      </p:sp>
    </p:spTree>
    <p:extLst>
      <p:ext uri="{BB962C8B-B14F-4D97-AF65-F5344CB8AC3E}">
        <p14:creationId xmlns:p14="http://schemas.microsoft.com/office/powerpoint/2010/main" val="2307186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548680"/>
            <a:ext cx="8229600" cy="4525963"/>
          </a:xfrm>
        </p:spPr>
        <p:txBody>
          <a:bodyPr/>
          <a:lstStyle/>
          <a:p>
            <a:pPr lvl="2" eaLnBrk="1" hangingPunct="1"/>
            <a:r>
              <a:rPr lang="zh-CN" altLang="en-US" sz="1600" b="1" dirty="0"/>
              <a:t>例</a:t>
            </a:r>
            <a:r>
              <a:rPr lang="en-US" altLang="zh-CN" sz="1600" b="1" dirty="0"/>
              <a:t>3.2</a:t>
            </a:r>
            <a:r>
              <a:rPr lang="zh-CN" altLang="en-US" sz="1600" b="1" dirty="0"/>
              <a:t>：</a:t>
            </a:r>
            <a:r>
              <a:rPr lang="en-US" altLang="zh-CN" sz="1600" b="1" dirty="0"/>
              <a:t>x=-0.1010</a:t>
            </a:r>
            <a:r>
              <a:rPr lang="zh-CN" altLang="en-US" sz="1600" b="1" dirty="0"/>
              <a:t>，</a:t>
            </a:r>
            <a:r>
              <a:rPr lang="en-US" altLang="zh-CN" sz="1600" b="1" dirty="0"/>
              <a:t>y=-0.0100</a:t>
            </a:r>
            <a:r>
              <a:rPr lang="zh-CN" altLang="en-US" sz="1600" b="1" dirty="0"/>
              <a:t>，求</a:t>
            </a:r>
            <a:r>
              <a:rPr lang="en-US" altLang="zh-CN" sz="1600" b="1" dirty="0"/>
              <a:t>[</a:t>
            </a:r>
            <a:r>
              <a:rPr lang="en-US" altLang="zh-CN" sz="1600" b="1" dirty="0" err="1"/>
              <a:t>x+y</a:t>
            </a:r>
            <a:r>
              <a:rPr lang="en-US" altLang="zh-CN" sz="1600" b="1" dirty="0"/>
              <a:t>]</a:t>
            </a:r>
            <a:r>
              <a:rPr lang="zh-CN" altLang="en-US" sz="1600" b="1" baseline="-25000" dirty="0"/>
              <a:t>补</a:t>
            </a:r>
            <a:r>
              <a:rPr lang="zh-CN" altLang="en-US" sz="1600" b="1" dirty="0"/>
              <a:t>和</a:t>
            </a:r>
            <a:r>
              <a:rPr lang="en-US" altLang="zh-CN" sz="1600" b="1" dirty="0"/>
              <a:t> </a:t>
            </a:r>
            <a:r>
              <a:rPr lang="en-US" altLang="zh-CN" sz="1600" b="1" dirty="0" err="1"/>
              <a:t>x+y</a:t>
            </a:r>
            <a:endParaRPr lang="en-US" altLang="zh-CN" sz="1600" b="1" dirty="0"/>
          </a:p>
          <a:p>
            <a:pPr lvl="2" eaLnBrk="1" hangingPunct="1"/>
            <a:endParaRPr lang="en-US" altLang="zh-CN" sz="1600" b="1" dirty="0"/>
          </a:p>
          <a:p>
            <a:pPr lvl="2" eaLnBrk="1" hangingPunct="1"/>
            <a:r>
              <a:rPr lang="zh-CN" altLang="en-US" sz="1600" b="1" dirty="0"/>
              <a:t>解：</a:t>
            </a:r>
            <a:r>
              <a:rPr lang="en-US" altLang="zh-CN" sz="1600" b="1" dirty="0"/>
              <a:t> [x]</a:t>
            </a:r>
            <a:r>
              <a:rPr lang="zh-CN" altLang="en-US" sz="1600" b="1" baseline="-25000" dirty="0"/>
              <a:t>补</a:t>
            </a:r>
            <a:r>
              <a:rPr lang="en-US" altLang="zh-CN" sz="1600" b="1" dirty="0"/>
              <a:t>=1.0110</a:t>
            </a:r>
            <a:r>
              <a:rPr lang="zh-CN" altLang="en-US" sz="1600" b="1" dirty="0"/>
              <a:t>，</a:t>
            </a:r>
            <a:r>
              <a:rPr lang="en-US" altLang="zh-CN" sz="1600" b="1" dirty="0"/>
              <a:t>[y]</a:t>
            </a:r>
            <a:r>
              <a:rPr lang="zh-CN" altLang="en-US" sz="1600" b="1" baseline="-25000" dirty="0"/>
              <a:t>补</a:t>
            </a:r>
            <a:r>
              <a:rPr lang="en-US" altLang="zh-CN" sz="1600" b="1" dirty="0"/>
              <a:t>=1.1100</a:t>
            </a:r>
            <a:r>
              <a:rPr lang="zh-CN" altLang="en-US" sz="1600" b="1" dirty="0"/>
              <a:t>；</a:t>
            </a:r>
            <a:r>
              <a:rPr lang="en-US" altLang="zh-CN" sz="1600" b="1" dirty="0"/>
              <a:t>[</a:t>
            </a:r>
            <a:r>
              <a:rPr lang="en-US" altLang="zh-CN" sz="1600" b="1" dirty="0" err="1"/>
              <a:t>x+y</a:t>
            </a:r>
            <a:r>
              <a:rPr lang="en-US" altLang="zh-CN" sz="1600" b="1" dirty="0"/>
              <a:t>]</a:t>
            </a:r>
            <a:r>
              <a:rPr lang="zh-CN" altLang="en-US" sz="1600" b="1" baseline="-25000" dirty="0"/>
              <a:t>补</a:t>
            </a:r>
            <a:r>
              <a:rPr lang="en-US" altLang="zh-CN" sz="1600" b="1" dirty="0"/>
              <a:t>= [x]</a:t>
            </a:r>
            <a:r>
              <a:rPr lang="zh-CN" altLang="en-US" sz="1600" b="1" baseline="-25000" dirty="0"/>
              <a:t>补</a:t>
            </a:r>
            <a:r>
              <a:rPr lang="en-US" altLang="zh-CN" sz="1600" b="1" dirty="0"/>
              <a:t>+[y]</a:t>
            </a:r>
            <a:r>
              <a:rPr lang="zh-CN" altLang="en-US" sz="1600" b="1" baseline="-25000" dirty="0"/>
              <a:t>补</a:t>
            </a:r>
            <a:r>
              <a:rPr lang="en-US" altLang="zh-CN" sz="1600" b="1" dirty="0"/>
              <a:t> </a:t>
            </a:r>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r>
              <a:rPr lang="en-US" altLang="zh-CN" sz="1600" b="1" dirty="0"/>
              <a:t>[</a:t>
            </a:r>
            <a:r>
              <a:rPr lang="en-US" altLang="zh-CN" sz="1600" b="1" dirty="0" err="1"/>
              <a:t>x+y</a:t>
            </a:r>
            <a:r>
              <a:rPr lang="en-US" altLang="zh-CN" sz="1600" b="1" dirty="0"/>
              <a:t>]</a:t>
            </a:r>
            <a:r>
              <a:rPr lang="zh-CN" altLang="en-US" sz="1600" b="1" baseline="-25000" dirty="0"/>
              <a:t>补</a:t>
            </a:r>
            <a:r>
              <a:rPr lang="en-US" altLang="zh-CN" sz="1600" b="1" dirty="0"/>
              <a:t>=1.0010          </a:t>
            </a:r>
            <a:r>
              <a:rPr lang="en-US" altLang="zh-CN" sz="1600" b="1" dirty="0" err="1"/>
              <a:t>x+y</a:t>
            </a:r>
            <a:r>
              <a:rPr lang="en-US" altLang="zh-CN" sz="1600" b="1" dirty="0"/>
              <a:t>=-0.1110</a:t>
            </a:r>
          </a:p>
          <a:p>
            <a:pPr lvl="2" eaLnBrk="1" hangingPunct="1"/>
            <a:endParaRPr lang="en-US" altLang="zh-CN" sz="1600" b="1" dirty="0"/>
          </a:p>
          <a:p>
            <a:pPr lvl="2" eaLnBrk="1" hangingPunct="1"/>
            <a:endParaRPr lang="en-US" altLang="zh-CN" sz="1600" b="1" dirty="0"/>
          </a:p>
          <a:p>
            <a:pPr lvl="2" eaLnBrk="1" hangingPunct="1"/>
            <a:endParaRPr lang="en-US" altLang="zh-CN" sz="1600" b="1" dirty="0"/>
          </a:p>
        </p:txBody>
      </p:sp>
      <p:grpSp>
        <p:nvGrpSpPr>
          <p:cNvPr id="10" name="组合 9">
            <a:extLst>
              <a:ext uri="{FF2B5EF4-FFF2-40B4-BE49-F238E27FC236}">
                <a16:creationId xmlns:a16="http://schemas.microsoft.com/office/drawing/2014/main" id="{1C68F29D-9EC1-4BA4-A996-C2A5D3C603C6}"/>
              </a:ext>
            </a:extLst>
          </p:cNvPr>
          <p:cNvGrpSpPr/>
          <p:nvPr/>
        </p:nvGrpSpPr>
        <p:grpSpPr>
          <a:xfrm>
            <a:off x="2483768" y="1682805"/>
            <a:ext cx="1521007" cy="954107"/>
            <a:chOff x="3131840" y="4614227"/>
            <a:chExt cx="1521007" cy="954107"/>
          </a:xfrm>
        </p:grpSpPr>
        <p:sp>
          <p:nvSpPr>
            <p:cNvPr id="4" name="文本框 3">
              <a:extLst>
                <a:ext uri="{FF2B5EF4-FFF2-40B4-BE49-F238E27FC236}">
                  <a16:creationId xmlns:a16="http://schemas.microsoft.com/office/drawing/2014/main" id="{4BEBF1E4-FA94-4AF5-9996-FD61E8864793}"/>
                </a:ext>
              </a:extLst>
            </p:cNvPr>
            <p:cNvSpPr txBox="1"/>
            <p:nvPr/>
          </p:nvSpPr>
          <p:spPr>
            <a:xfrm>
              <a:off x="3131840" y="4614227"/>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  1.0110</a:t>
              </a:r>
            </a:p>
            <a:p>
              <a:r>
                <a:rPr lang="en-US" altLang="zh-CN" sz="1400" b="1" dirty="0"/>
                <a:t>+ [y]</a:t>
              </a:r>
              <a:r>
                <a:rPr lang="zh-CN" altLang="en-US" sz="1400" b="1" baseline="-25000" dirty="0"/>
                <a:t>补</a:t>
              </a:r>
              <a:r>
                <a:rPr lang="en-US" altLang="zh-CN" sz="1400" b="1" baseline="-25000" dirty="0"/>
                <a:t>    </a:t>
              </a:r>
              <a:r>
                <a:rPr lang="en-US" altLang="zh-CN" sz="1400" b="1" dirty="0"/>
                <a:t>  1.1100</a:t>
              </a:r>
            </a:p>
            <a:p>
              <a:endParaRPr lang="en-US" altLang="zh-CN" sz="1400" b="1" dirty="0"/>
            </a:p>
            <a:p>
              <a:r>
                <a:rPr lang="en-US" altLang="zh-CN" sz="1400" b="1" dirty="0"/>
                <a:t>[</a:t>
              </a:r>
              <a:r>
                <a:rPr lang="en-US" altLang="zh-CN" sz="1400" b="1" dirty="0" err="1"/>
                <a:t>x+y</a:t>
              </a:r>
              <a:r>
                <a:rPr lang="en-US" altLang="zh-CN" sz="1400" b="1" dirty="0"/>
                <a:t>]</a:t>
              </a:r>
              <a:r>
                <a:rPr lang="zh-CN" altLang="en-US" sz="1400" b="1" baseline="-25000" dirty="0"/>
                <a:t>补   </a:t>
              </a:r>
              <a:r>
                <a:rPr lang="en-US" altLang="zh-CN" sz="1400" b="1" dirty="0">
                  <a:solidFill>
                    <a:srgbClr val="FF0000"/>
                  </a:solidFill>
                </a:rPr>
                <a:t>1</a:t>
              </a:r>
              <a:r>
                <a:rPr lang="en-US" altLang="zh-CN" sz="1400" b="1" dirty="0"/>
                <a:t>1.0010</a:t>
              </a:r>
              <a:endParaRPr lang="zh-CN" altLang="en-US" sz="1400" dirty="0"/>
            </a:p>
          </p:txBody>
        </p:sp>
        <p:cxnSp>
          <p:nvCxnSpPr>
            <p:cNvPr id="6" name="直接连接符 5">
              <a:extLst>
                <a:ext uri="{FF2B5EF4-FFF2-40B4-BE49-F238E27FC236}">
                  <a16:creationId xmlns:a16="http://schemas.microsoft.com/office/drawing/2014/main" id="{A314F4DA-8AEE-4686-B708-773C348118FD}"/>
                </a:ext>
              </a:extLst>
            </p:cNvPr>
            <p:cNvCxnSpPr>
              <a:cxnSpLocks/>
            </p:cNvCxnSpPr>
            <p:nvPr/>
          </p:nvCxnSpPr>
          <p:spPr>
            <a:xfrm>
              <a:off x="3231573" y="5157192"/>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C5EE8B1D-F85A-491E-B32E-3F20D0399FD0}"/>
              </a:ext>
            </a:extLst>
          </p:cNvPr>
          <p:cNvSpPr txBox="1"/>
          <p:nvPr/>
        </p:nvSpPr>
        <p:spPr>
          <a:xfrm>
            <a:off x="5436096" y="1785955"/>
            <a:ext cx="3034680" cy="1169551"/>
          </a:xfrm>
          <a:prstGeom prst="rect">
            <a:avLst/>
          </a:prstGeom>
          <a:solidFill>
            <a:srgbClr val="92D050"/>
          </a:solidFill>
        </p:spPr>
        <p:txBody>
          <a:bodyPr wrap="square" rtlCol="0">
            <a:spAutoFit/>
          </a:bodyPr>
          <a:lstStyle/>
          <a:p>
            <a:r>
              <a:rPr lang="zh-CN" altLang="en-US" sz="1400" b="1" dirty="0"/>
              <a:t>取反加</a:t>
            </a:r>
            <a:r>
              <a:rPr lang="en-US" altLang="zh-CN" sz="1400" b="1" dirty="0"/>
              <a:t>1</a:t>
            </a:r>
          </a:p>
          <a:p>
            <a:endParaRPr lang="en-US" altLang="zh-CN" sz="1400" b="1" dirty="0"/>
          </a:p>
          <a:p>
            <a:r>
              <a:rPr lang="en-US" altLang="zh-CN" sz="1400" b="1" dirty="0"/>
              <a:t>1010</a:t>
            </a:r>
            <a:r>
              <a:rPr lang="zh-CN" altLang="en-US" sz="1400" b="1" dirty="0"/>
              <a:t>取反得到</a:t>
            </a:r>
            <a:r>
              <a:rPr lang="en-US" altLang="zh-CN" sz="1400" b="1" dirty="0"/>
              <a:t>0101</a:t>
            </a:r>
            <a:r>
              <a:rPr lang="zh-CN" altLang="en-US" sz="1400" b="1" dirty="0"/>
              <a:t>，加</a:t>
            </a:r>
            <a:r>
              <a:rPr lang="en-US" altLang="zh-CN" sz="1400" b="1" dirty="0"/>
              <a:t>1</a:t>
            </a:r>
            <a:r>
              <a:rPr lang="zh-CN" altLang="en-US" sz="1400" b="1" dirty="0"/>
              <a:t>得到</a:t>
            </a:r>
            <a:r>
              <a:rPr lang="en-US" altLang="zh-CN" sz="1400" b="1" dirty="0"/>
              <a:t>0110</a:t>
            </a:r>
          </a:p>
          <a:p>
            <a:endParaRPr lang="en-US" altLang="zh-CN" sz="1400" b="1" dirty="0"/>
          </a:p>
          <a:p>
            <a:r>
              <a:rPr lang="en-US" altLang="zh-CN" sz="1400" b="1" dirty="0"/>
              <a:t>0100</a:t>
            </a:r>
            <a:r>
              <a:rPr lang="zh-CN" altLang="en-US" sz="1400" b="1" dirty="0"/>
              <a:t>取反得到</a:t>
            </a:r>
            <a:r>
              <a:rPr lang="en-US" altLang="zh-CN" sz="1400" b="1" dirty="0"/>
              <a:t>1011</a:t>
            </a:r>
            <a:r>
              <a:rPr lang="zh-CN" altLang="en-US" sz="1400" b="1" dirty="0"/>
              <a:t>，加</a:t>
            </a:r>
            <a:r>
              <a:rPr lang="en-US" altLang="zh-CN" sz="1400" b="1" dirty="0"/>
              <a:t>1</a:t>
            </a:r>
            <a:r>
              <a:rPr lang="zh-CN" altLang="en-US" sz="1400" b="1" dirty="0"/>
              <a:t>得到</a:t>
            </a:r>
            <a:r>
              <a:rPr lang="en-US" altLang="zh-CN" sz="1400" b="1" dirty="0"/>
              <a:t>1100</a:t>
            </a:r>
          </a:p>
        </p:txBody>
      </p:sp>
      <p:sp>
        <p:nvSpPr>
          <p:cNvPr id="7" name="文本框 6">
            <a:extLst>
              <a:ext uri="{FF2B5EF4-FFF2-40B4-BE49-F238E27FC236}">
                <a16:creationId xmlns:a16="http://schemas.microsoft.com/office/drawing/2014/main" id="{A9AAD86D-8E43-484A-B74D-B52E7DED7E09}"/>
              </a:ext>
            </a:extLst>
          </p:cNvPr>
          <p:cNvSpPr txBox="1"/>
          <p:nvPr/>
        </p:nvSpPr>
        <p:spPr>
          <a:xfrm>
            <a:off x="5436096" y="3554432"/>
            <a:ext cx="3034680" cy="738664"/>
          </a:xfrm>
          <a:prstGeom prst="rect">
            <a:avLst/>
          </a:prstGeom>
          <a:solidFill>
            <a:srgbClr val="92D050"/>
          </a:solidFill>
        </p:spPr>
        <p:txBody>
          <a:bodyPr wrap="square" rtlCol="0">
            <a:spAutoFit/>
          </a:bodyPr>
          <a:lstStyle/>
          <a:p>
            <a:r>
              <a:rPr lang="zh-CN" altLang="en-US" sz="1400" b="1" dirty="0"/>
              <a:t>取反加</a:t>
            </a:r>
            <a:r>
              <a:rPr lang="en-US" altLang="zh-CN" sz="1400" b="1" dirty="0"/>
              <a:t>1</a:t>
            </a:r>
          </a:p>
          <a:p>
            <a:endParaRPr lang="en-US" altLang="zh-CN" sz="1400" b="1" dirty="0"/>
          </a:p>
          <a:p>
            <a:r>
              <a:rPr lang="en-US" altLang="zh-CN" sz="1400" b="1" dirty="0"/>
              <a:t>0010</a:t>
            </a:r>
            <a:r>
              <a:rPr lang="zh-CN" altLang="en-US" sz="1400" b="1" dirty="0"/>
              <a:t>取反得到</a:t>
            </a:r>
            <a:r>
              <a:rPr lang="en-US" altLang="zh-CN" sz="1400" b="1" dirty="0"/>
              <a:t>1101</a:t>
            </a:r>
            <a:r>
              <a:rPr lang="zh-CN" altLang="en-US" sz="1400" b="1" dirty="0"/>
              <a:t>，加</a:t>
            </a:r>
            <a:r>
              <a:rPr lang="en-US" altLang="zh-CN" sz="1400" b="1" dirty="0"/>
              <a:t>1</a:t>
            </a:r>
            <a:r>
              <a:rPr lang="zh-CN" altLang="en-US" sz="1400" b="1" dirty="0"/>
              <a:t>得到</a:t>
            </a:r>
            <a:r>
              <a:rPr lang="en-US" altLang="zh-CN" sz="1400" b="1" dirty="0"/>
              <a:t>1110</a:t>
            </a:r>
          </a:p>
        </p:txBody>
      </p:sp>
      <p:sp>
        <p:nvSpPr>
          <p:cNvPr id="3" name="文本框 2">
            <a:extLst>
              <a:ext uri="{FF2B5EF4-FFF2-40B4-BE49-F238E27FC236}">
                <a16:creationId xmlns:a16="http://schemas.microsoft.com/office/drawing/2014/main" id="{ABFEDD66-0C76-4B80-8396-89197BBCC7D3}"/>
              </a:ext>
            </a:extLst>
          </p:cNvPr>
          <p:cNvSpPr txBox="1"/>
          <p:nvPr/>
        </p:nvSpPr>
        <p:spPr>
          <a:xfrm>
            <a:off x="2555776" y="2811661"/>
            <a:ext cx="1173719" cy="307777"/>
          </a:xfrm>
          <a:prstGeom prst="rect">
            <a:avLst/>
          </a:prstGeom>
          <a:solidFill>
            <a:srgbClr val="92D050"/>
          </a:solidFill>
        </p:spPr>
        <p:txBody>
          <a:bodyPr wrap="none" rtlCol="0">
            <a:spAutoFit/>
          </a:bodyPr>
          <a:lstStyle/>
          <a:p>
            <a:r>
              <a:rPr lang="zh-CN" altLang="en-US" sz="1400" b="1" dirty="0"/>
              <a:t>最高位</a:t>
            </a:r>
            <a:r>
              <a:rPr lang="en-US" altLang="zh-CN" sz="1400" b="1" dirty="0">
                <a:solidFill>
                  <a:srgbClr val="FF0000"/>
                </a:solidFill>
              </a:rPr>
              <a:t>1</a:t>
            </a:r>
            <a:r>
              <a:rPr lang="zh-CN" altLang="en-US" sz="1400" b="1" dirty="0"/>
              <a:t>去掉</a:t>
            </a:r>
          </a:p>
        </p:txBody>
      </p:sp>
    </p:spTree>
    <p:extLst>
      <p:ext uri="{BB962C8B-B14F-4D97-AF65-F5344CB8AC3E}">
        <p14:creationId xmlns:p14="http://schemas.microsoft.com/office/powerpoint/2010/main" val="471778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332656"/>
            <a:ext cx="8229600" cy="4525963"/>
          </a:xfrm>
        </p:spPr>
        <p:txBody>
          <a:bodyPr/>
          <a:lstStyle/>
          <a:p>
            <a:pPr lvl="1" eaLnBrk="1" hangingPunct="1"/>
            <a:r>
              <a:rPr lang="en-US" altLang="zh-CN" sz="2000" b="1" dirty="0"/>
              <a:t>2</a:t>
            </a:r>
            <a:r>
              <a:rPr lang="zh-CN" altLang="en-US" sz="2000" b="1" dirty="0"/>
              <a:t>、补码减法</a:t>
            </a:r>
            <a:endParaRPr lang="en-US" altLang="zh-CN" sz="2000" b="1" dirty="0"/>
          </a:p>
          <a:p>
            <a:pPr lvl="2" eaLnBrk="1" hangingPunct="1"/>
            <a:endParaRPr lang="en-US" altLang="zh-CN" sz="1600" b="1" dirty="0"/>
          </a:p>
          <a:p>
            <a:pPr lvl="2" eaLnBrk="1" hangingPunct="1"/>
            <a:r>
              <a:rPr lang="en-US" altLang="zh-CN" sz="1600" b="1" dirty="0"/>
              <a:t>[x-y]</a:t>
            </a:r>
            <a:r>
              <a:rPr lang="zh-CN" altLang="en-US" sz="1600" b="1" baseline="-25000" dirty="0"/>
              <a:t>补</a:t>
            </a:r>
            <a:r>
              <a:rPr lang="en-US" altLang="zh-CN" sz="1600" b="1" dirty="0"/>
              <a:t> = [x]</a:t>
            </a:r>
            <a:r>
              <a:rPr lang="zh-CN" altLang="en-US" sz="1600" b="1" baseline="-25000" dirty="0"/>
              <a:t>补</a:t>
            </a:r>
            <a:r>
              <a:rPr lang="en-US" altLang="zh-CN" sz="1600" b="1" dirty="0"/>
              <a:t>- [y]</a:t>
            </a:r>
            <a:r>
              <a:rPr lang="zh-CN" altLang="en-US" sz="1600" b="1" baseline="-25000" dirty="0"/>
              <a:t>补</a:t>
            </a:r>
            <a:r>
              <a:rPr lang="en-US" altLang="zh-CN" sz="1600" b="1" dirty="0"/>
              <a:t> = [x]</a:t>
            </a:r>
            <a:r>
              <a:rPr lang="zh-CN" altLang="en-US" sz="1600" b="1" baseline="-25000" dirty="0"/>
              <a:t>补</a:t>
            </a:r>
            <a:r>
              <a:rPr lang="en-US" altLang="zh-CN" sz="1600" b="1" dirty="0"/>
              <a:t>+ [-y]</a:t>
            </a:r>
            <a:r>
              <a:rPr lang="zh-CN" altLang="en-US" sz="1600" b="1" baseline="-25000" dirty="0"/>
              <a:t>补</a:t>
            </a:r>
            <a:r>
              <a:rPr lang="en-US" altLang="zh-CN" sz="1600" b="1" dirty="0"/>
              <a:t>   (mod M)</a:t>
            </a:r>
          </a:p>
          <a:p>
            <a:pPr lvl="2" eaLnBrk="1" hangingPunct="1"/>
            <a:endParaRPr lang="en-US" altLang="zh-CN" sz="1600" b="1" dirty="0"/>
          </a:p>
          <a:p>
            <a:pPr lvl="2" eaLnBrk="1" hangingPunct="1"/>
            <a:r>
              <a:rPr lang="zh-CN" altLang="en-US" sz="1600" b="1" dirty="0"/>
              <a:t>例</a:t>
            </a:r>
            <a:r>
              <a:rPr lang="en-US" altLang="zh-CN" sz="1600" b="1" dirty="0"/>
              <a:t>3.3</a:t>
            </a:r>
            <a:r>
              <a:rPr lang="zh-CN" altLang="en-US" sz="1600" b="1" dirty="0"/>
              <a:t>：</a:t>
            </a:r>
            <a:r>
              <a:rPr lang="en-US" altLang="zh-CN" sz="1600" b="1" dirty="0"/>
              <a:t>x=0.1001</a:t>
            </a:r>
            <a:r>
              <a:rPr lang="zh-CN" altLang="en-US" sz="1600" b="1" dirty="0"/>
              <a:t>，</a:t>
            </a:r>
            <a:r>
              <a:rPr lang="en-US" altLang="zh-CN" sz="1600" b="1" dirty="0"/>
              <a:t>y=0.0110</a:t>
            </a:r>
            <a:r>
              <a:rPr lang="zh-CN" altLang="en-US" sz="1600" b="1" dirty="0"/>
              <a:t>，求</a:t>
            </a:r>
            <a:r>
              <a:rPr lang="en-US" altLang="zh-CN" sz="1600" b="1" dirty="0"/>
              <a:t>[x-y]</a:t>
            </a:r>
            <a:r>
              <a:rPr lang="zh-CN" altLang="en-US" sz="1600" b="1" baseline="-25000" dirty="0"/>
              <a:t>补</a:t>
            </a:r>
            <a:r>
              <a:rPr lang="en-US" altLang="zh-CN" sz="1600" b="1" dirty="0"/>
              <a:t>  </a:t>
            </a:r>
          </a:p>
          <a:p>
            <a:pPr lvl="2" eaLnBrk="1" hangingPunct="1"/>
            <a:r>
              <a:rPr lang="zh-CN" altLang="en-US" sz="1600" b="1" dirty="0"/>
              <a:t>解：</a:t>
            </a:r>
            <a:r>
              <a:rPr lang="en-US" altLang="zh-CN" sz="1600" b="1" dirty="0"/>
              <a:t> [x]</a:t>
            </a:r>
            <a:r>
              <a:rPr lang="zh-CN" altLang="en-US" sz="1600" b="1" baseline="-25000" dirty="0"/>
              <a:t>补</a:t>
            </a:r>
            <a:r>
              <a:rPr lang="en-US" altLang="zh-CN" sz="1600" b="1" dirty="0"/>
              <a:t>=0.1001</a:t>
            </a:r>
            <a:r>
              <a:rPr lang="zh-CN" altLang="en-US" sz="1600" b="1" dirty="0"/>
              <a:t>，</a:t>
            </a:r>
            <a:r>
              <a:rPr lang="en-US" altLang="zh-CN" sz="1600" b="1" dirty="0"/>
              <a:t>[y]</a:t>
            </a:r>
            <a:r>
              <a:rPr lang="zh-CN" altLang="en-US" sz="1600" b="1" baseline="-25000" dirty="0"/>
              <a:t>补</a:t>
            </a:r>
            <a:r>
              <a:rPr lang="en-US" altLang="zh-CN" sz="1600" b="1" dirty="0"/>
              <a:t>=0.0110</a:t>
            </a:r>
            <a:r>
              <a:rPr lang="zh-CN" altLang="en-US" sz="1600" b="1" dirty="0"/>
              <a:t>，</a:t>
            </a:r>
            <a:r>
              <a:rPr lang="en-US" altLang="zh-CN" sz="1600" b="1" dirty="0"/>
              <a:t>[-y]</a:t>
            </a:r>
            <a:r>
              <a:rPr lang="zh-CN" altLang="en-US" sz="1600" b="1" baseline="-25000" dirty="0"/>
              <a:t>补</a:t>
            </a:r>
            <a:r>
              <a:rPr lang="en-US" altLang="zh-CN" sz="1600" b="1" dirty="0"/>
              <a:t>=1.1010</a:t>
            </a:r>
            <a:r>
              <a:rPr lang="zh-CN" altLang="en-US" sz="1600" b="1" dirty="0"/>
              <a:t>；</a:t>
            </a:r>
            <a:r>
              <a:rPr lang="en-US" altLang="zh-CN" sz="1600" b="1" dirty="0"/>
              <a:t>[x-y]</a:t>
            </a:r>
            <a:r>
              <a:rPr lang="zh-CN" altLang="en-US" sz="1600" b="1" baseline="-25000" dirty="0"/>
              <a:t>补</a:t>
            </a:r>
            <a:r>
              <a:rPr lang="en-US" altLang="zh-CN" sz="1600" b="1" dirty="0"/>
              <a:t>= [x]</a:t>
            </a:r>
            <a:r>
              <a:rPr lang="zh-CN" altLang="en-US" sz="1600" b="1" baseline="-25000" dirty="0"/>
              <a:t>补</a:t>
            </a:r>
            <a:r>
              <a:rPr lang="en-US" altLang="zh-CN" sz="1600" b="1" dirty="0"/>
              <a:t>+[-y]</a:t>
            </a:r>
            <a:r>
              <a:rPr lang="zh-CN" altLang="en-US" sz="1600" b="1" baseline="-25000" dirty="0"/>
              <a:t>补</a:t>
            </a:r>
            <a:r>
              <a:rPr lang="en-US" altLang="zh-CN" sz="1600" b="1" dirty="0"/>
              <a:t> </a:t>
            </a:r>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r>
              <a:rPr lang="en-US" altLang="zh-CN" sz="1600" b="1" dirty="0"/>
              <a:t>[x-y]</a:t>
            </a:r>
            <a:r>
              <a:rPr lang="zh-CN" altLang="en-US" sz="1600" b="1" baseline="-25000" dirty="0"/>
              <a:t>补</a:t>
            </a:r>
            <a:r>
              <a:rPr lang="en-US" altLang="zh-CN" sz="1600" b="1" dirty="0"/>
              <a:t> =0.0011</a:t>
            </a:r>
          </a:p>
          <a:p>
            <a:pPr lvl="2" eaLnBrk="1" hangingPunct="1"/>
            <a:endParaRPr lang="en-US" altLang="zh-CN" sz="1600" b="1" dirty="0"/>
          </a:p>
          <a:p>
            <a:pPr lvl="2" eaLnBrk="1" hangingPunct="1"/>
            <a:endParaRPr lang="en-US" altLang="zh-CN" sz="1600" b="1" dirty="0"/>
          </a:p>
          <a:p>
            <a:pPr lvl="2" eaLnBrk="1" hangingPunct="1"/>
            <a:r>
              <a:rPr lang="zh-CN" altLang="en-US" sz="1600" b="1" dirty="0"/>
              <a:t>例</a:t>
            </a:r>
            <a:r>
              <a:rPr lang="en-US" altLang="zh-CN" sz="1600" b="1" dirty="0"/>
              <a:t>3.4</a:t>
            </a:r>
            <a:r>
              <a:rPr lang="zh-CN" altLang="en-US" sz="1600" b="1" dirty="0"/>
              <a:t>：</a:t>
            </a:r>
            <a:r>
              <a:rPr lang="en-US" altLang="zh-CN" sz="1600" b="1" dirty="0"/>
              <a:t>x=-0.1001</a:t>
            </a:r>
            <a:r>
              <a:rPr lang="zh-CN" altLang="en-US" sz="1600" b="1" dirty="0"/>
              <a:t>，</a:t>
            </a:r>
            <a:r>
              <a:rPr lang="en-US" altLang="zh-CN" sz="1600" b="1" dirty="0"/>
              <a:t>y=-0.0110</a:t>
            </a:r>
            <a:r>
              <a:rPr lang="zh-CN" altLang="en-US" sz="1600" b="1" dirty="0"/>
              <a:t>，求</a:t>
            </a:r>
            <a:r>
              <a:rPr lang="en-US" altLang="zh-CN" sz="1600" b="1" dirty="0"/>
              <a:t>[x-y]</a:t>
            </a:r>
            <a:r>
              <a:rPr lang="zh-CN" altLang="en-US" sz="1600" b="1" baseline="-25000" dirty="0"/>
              <a:t>补</a:t>
            </a:r>
            <a:r>
              <a:rPr lang="zh-CN" altLang="en-US" sz="1600" b="1" dirty="0"/>
              <a:t>和</a:t>
            </a:r>
            <a:r>
              <a:rPr lang="en-US" altLang="zh-CN" sz="1600" b="1" dirty="0"/>
              <a:t> x-y</a:t>
            </a:r>
          </a:p>
          <a:p>
            <a:pPr lvl="2" eaLnBrk="1" hangingPunct="1"/>
            <a:r>
              <a:rPr lang="zh-CN" altLang="en-US" sz="1600" b="1" dirty="0"/>
              <a:t>解：</a:t>
            </a:r>
            <a:r>
              <a:rPr lang="en-US" altLang="zh-CN" sz="1600" b="1" dirty="0"/>
              <a:t> [x]</a:t>
            </a:r>
            <a:r>
              <a:rPr lang="zh-CN" altLang="en-US" sz="1600" b="1" baseline="-25000" dirty="0"/>
              <a:t>补</a:t>
            </a:r>
            <a:r>
              <a:rPr lang="en-US" altLang="zh-CN" sz="1600" b="1" dirty="0"/>
              <a:t>=1.0111</a:t>
            </a:r>
            <a:r>
              <a:rPr lang="zh-CN" altLang="en-US" sz="1600" b="1" dirty="0"/>
              <a:t>，</a:t>
            </a:r>
            <a:r>
              <a:rPr lang="en-US" altLang="zh-CN" sz="1600" b="1" dirty="0"/>
              <a:t>[y]</a:t>
            </a:r>
            <a:r>
              <a:rPr lang="zh-CN" altLang="en-US" sz="1600" b="1" baseline="-25000" dirty="0"/>
              <a:t>补</a:t>
            </a:r>
            <a:r>
              <a:rPr lang="en-US" altLang="zh-CN" sz="1600" b="1" dirty="0"/>
              <a:t>=1.1010</a:t>
            </a:r>
            <a:r>
              <a:rPr lang="zh-CN" altLang="en-US" sz="1600" b="1" dirty="0"/>
              <a:t>，</a:t>
            </a:r>
            <a:r>
              <a:rPr lang="en-US" altLang="zh-CN" sz="1600" b="1" dirty="0"/>
              <a:t>[-y]</a:t>
            </a:r>
            <a:r>
              <a:rPr lang="zh-CN" altLang="en-US" sz="1600" b="1" baseline="-25000" dirty="0"/>
              <a:t>补</a:t>
            </a:r>
            <a:r>
              <a:rPr lang="en-US" altLang="zh-CN" sz="1600" b="1" dirty="0"/>
              <a:t>=0.0110</a:t>
            </a:r>
            <a:r>
              <a:rPr lang="zh-CN" altLang="en-US" sz="1600" b="1" dirty="0"/>
              <a:t>；</a:t>
            </a:r>
            <a:r>
              <a:rPr lang="en-US" altLang="zh-CN" sz="1600" b="1" dirty="0"/>
              <a:t>[x-y]</a:t>
            </a:r>
            <a:r>
              <a:rPr lang="zh-CN" altLang="en-US" sz="1600" b="1" baseline="-25000" dirty="0"/>
              <a:t>补</a:t>
            </a:r>
            <a:r>
              <a:rPr lang="en-US" altLang="zh-CN" sz="1600" b="1" dirty="0"/>
              <a:t>= [x]</a:t>
            </a:r>
            <a:r>
              <a:rPr lang="zh-CN" altLang="en-US" sz="1600" b="1" baseline="-25000" dirty="0"/>
              <a:t>补</a:t>
            </a:r>
            <a:r>
              <a:rPr lang="en-US" altLang="zh-CN" sz="1600" b="1" dirty="0"/>
              <a:t>+[-y]</a:t>
            </a:r>
            <a:r>
              <a:rPr lang="zh-CN" altLang="en-US" sz="1600" b="1" baseline="-25000" dirty="0"/>
              <a:t>补</a:t>
            </a:r>
            <a:r>
              <a:rPr lang="en-US" altLang="zh-CN" sz="1600" b="1" dirty="0"/>
              <a:t> </a:t>
            </a:r>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r>
              <a:rPr lang="en-US" altLang="zh-CN" sz="1600" b="1" dirty="0"/>
              <a:t>[x-y]</a:t>
            </a:r>
            <a:r>
              <a:rPr lang="zh-CN" altLang="en-US" sz="1600" b="1" baseline="-25000" dirty="0"/>
              <a:t>补</a:t>
            </a:r>
            <a:r>
              <a:rPr lang="en-US" altLang="zh-CN" sz="1600" b="1" dirty="0"/>
              <a:t>=1.1101          x-y = -0.0011</a:t>
            </a:r>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p:txBody>
      </p:sp>
      <p:grpSp>
        <p:nvGrpSpPr>
          <p:cNvPr id="10" name="组合 9">
            <a:extLst>
              <a:ext uri="{FF2B5EF4-FFF2-40B4-BE49-F238E27FC236}">
                <a16:creationId xmlns:a16="http://schemas.microsoft.com/office/drawing/2014/main" id="{1C68F29D-9EC1-4BA4-A996-C2A5D3C603C6}"/>
              </a:ext>
            </a:extLst>
          </p:cNvPr>
          <p:cNvGrpSpPr/>
          <p:nvPr/>
        </p:nvGrpSpPr>
        <p:grpSpPr>
          <a:xfrm>
            <a:off x="2483768" y="2309613"/>
            <a:ext cx="1521007" cy="954107"/>
            <a:chOff x="3131840" y="4614227"/>
            <a:chExt cx="1521007" cy="954107"/>
          </a:xfrm>
        </p:grpSpPr>
        <p:sp>
          <p:nvSpPr>
            <p:cNvPr id="4" name="文本框 3">
              <a:extLst>
                <a:ext uri="{FF2B5EF4-FFF2-40B4-BE49-F238E27FC236}">
                  <a16:creationId xmlns:a16="http://schemas.microsoft.com/office/drawing/2014/main" id="{4BEBF1E4-FA94-4AF5-9996-FD61E8864793}"/>
                </a:ext>
              </a:extLst>
            </p:cNvPr>
            <p:cNvSpPr txBox="1"/>
            <p:nvPr/>
          </p:nvSpPr>
          <p:spPr>
            <a:xfrm>
              <a:off x="3131840" y="4614227"/>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0.1001</a:t>
              </a:r>
            </a:p>
            <a:p>
              <a:r>
                <a:rPr lang="en-US" altLang="zh-CN" sz="1400" b="1" dirty="0"/>
                <a:t>+ [-y]</a:t>
              </a:r>
              <a:r>
                <a:rPr lang="zh-CN" altLang="en-US" sz="1400" b="1" baseline="-25000" dirty="0"/>
                <a:t>补</a:t>
              </a:r>
              <a:r>
                <a:rPr lang="en-US" altLang="zh-CN" sz="1400" b="1" baseline="-25000" dirty="0"/>
                <a:t>    </a:t>
              </a:r>
              <a:r>
                <a:rPr lang="en-US" altLang="zh-CN" sz="1400" b="1" dirty="0"/>
                <a:t>1.1010</a:t>
              </a:r>
            </a:p>
            <a:p>
              <a:endParaRPr lang="en-US" altLang="zh-CN" sz="1400" b="1" dirty="0"/>
            </a:p>
            <a:p>
              <a:r>
                <a:rPr lang="en-US" altLang="zh-CN" sz="1400" b="1" dirty="0"/>
                <a:t>[x-y]</a:t>
              </a:r>
              <a:r>
                <a:rPr lang="zh-CN" altLang="en-US" sz="1400" b="1" baseline="-25000" dirty="0"/>
                <a:t>补   </a:t>
              </a:r>
              <a:r>
                <a:rPr lang="en-US" altLang="zh-CN" sz="1400" b="1" dirty="0">
                  <a:solidFill>
                    <a:srgbClr val="FF0000"/>
                  </a:solidFill>
                </a:rPr>
                <a:t>1</a:t>
              </a:r>
              <a:r>
                <a:rPr lang="en-US" altLang="zh-CN" sz="1400" b="1" dirty="0"/>
                <a:t>0.0011</a:t>
              </a:r>
              <a:endParaRPr lang="zh-CN" altLang="en-US" sz="1400" dirty="0"/>
            </a:p>
          </p:txBody>
        </p:sp>
        <p:cxnSp>
          <p:nvCxnSpPr>
            <p:cNvPr id="6" name="直接连接符 5">
              <a:extLst>
                <a:ext uri="{FF2B5EF4-FFF2-40B4-BE49-F238E27FC236}">
                  <a16:creationId xmlns:a16="http://schemas.microsoft.com/office/drawing/2014/main" id="{A314F4DA-8AEE-4686-B708-773C348118FD}"/>
                </a:ext>
              </a:extLst>
            </p:cNvPr>
            <p:cNvCxnSpPr>
              <a:cxnSpLocks/>
            </p:cNvCxnSpPr>
            <p:nvPr/>
          </p:nvCxnSpPr>
          <p:spPr>
            <a:xfrm>
              <a:off x="3231573" y="5157192"/>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3CC962E9-2C50-4F77-BEFA-C3E500C0850F}"/>
              </a:ext>
            </a:extLst>
          </p:cNvPr>
          <p:cNvGrpSpPr/>
          <p:nvPr/>
        </p:nvGrpSpPr>
        <p:grpSpPr>
          <a:xfrm>
            <a:off x="2546937" y="4901901"/>
            <a:ext cx="1521007" cy="954107"/>
            <a:chOff x="3131840" y="4614227"/>
            <a:chExt cx="1521007" cy="954107"/>
          </a:xfrm>
        </p:grpSpPr>
        <p:sp>
          <p:nvSpPr>
            <p:cNvPr id="9" name="文本框 8">
              <a:extLst>
                <a:ext uri="{FF2B5EF4-FFF2-40B4-BE49-F238E27FC236}">
                  <a16:creationId xmlns:a16="http://schemas.microsoft.com/office/drawing/2014/main" id="{C6B50BC6-D632-45B5-8272-F79B14DBD344}"/>
                </a:ext>
              </a:extLst>
            </p:cNvPr>
            <p:cNvSpPr txBox="1"/>
            <p:nvPr/>
          </p:nvSpPr>
          <p:spPr>
            <a:xfrm>
              <a:off x="3131840" y="4614227"/>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1.0111</a:t>
              </a:r>
            </a:p>
            <a:p>
              <a:r>
                <a:rPr lang="en-US" altLang="zh-CN" sz="1400" b="1" dirty="0"/>
                <a:t>+ [-y]</a:t>
              </a:r>
              <a:r>
                <a:rPr lang="zh-CN" altLang="en-US" sz="1400" b="1" baseline="-25000" dirty="0"/>
                <a:t>补</a:t>
              </a:r>
              <a:r>
                <a:rPr lang="en-US" altLang="zh-CN" sz="1400" b="1" baseline="-25000" dirty="0"/>
                <a:t>    </a:t>
              </a:r>
              <a:r>
                <a:rPr lang="en-US" altLang="zh-CN" sz="1400" b="1" dirty="0"/>
                <a:t>0.0110</a:t>
              </a:r>
            </a:p>
            <a:p>
              <a:endParaRPr lang="en-US" altLang="zh-CN" sz="1400" b="1" dirty="0"/>
            </a:p>
            <a:p>
              <a:r>
                <a:rPr lang="en-US" altLang="zh-CN" sz="1400" b="1" dirty="0"/>
                <a:t>[x-y]</a:t>
              </a:r>
              <a:r>
                <a:rPr lang="zh-CN" altLang="en-US" sz="1400" b="1" baseline="-25000" dirty="0"/>
                <a:t>补   </a:t>
              </a:r>
              <a:r>
                <a:rPr lang="en-US" altLang="zh-CN" sz="1400" b="1" dirty="0"/>
                <a:t>  1.1101</a:t>
              </a:r>
              <a:endParaRPr lang="zh-CN" altLang="en-US" sz="1400" dirty="0"/>
            </a:p>
          </p:txBody>
        </p:sp>
        <p:cxnSp>
          <p:nvCxnSpPr>
            <p:cNvPr id="11" name="直接连接符 10">
              <a:extLst>
                <a:ext uri="{FF2B5EF4-FFF2-40B4-BE49-F238E27FC236}">
                  <a16:creationId xmlns:a16="http://schemas.microsoft.com/office/drawing/2014/main" id="{7683C4AC-6606-42D3-A2E5-65AA159A88E6}"/>
                </a:ext>
              </a:extLst>
            </p:cNvPr>
            <p:cNvCxnSpPr>
              <a:cxnSpLocks/>
            </p:cNvCxnSpPr>
            <p:nvPr/>
          </p:nvCxnSpPr>
          <p:spPr>
            <a:xfrm>
              <a:off x="3231573" y="5157192"/>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3FB15116-42CC-4700-8401-42D8E493B845}"/>
              </a:ext>
            </a:extLst>
          </p:cNvPr>
          <p:cNvSpPr txBox="1"/>
          <p:nvPr/>
        </p:nvSpPr>
        <p:spPr>
          <a:xfrm>
            <a:off x="4262377" y="2924944"/>
            <a:ext cx="1173719" cy="307777"/>
          </a:xfrm>
          <a:prstGeom prst="rect">
            <a:avLst/>
          </a:prstGeom>
          <a:solidFill>
            <a:srgbClr val="92D050"/>
          </a:solidFill>
        </p:spPr>
        <p:txBody>
          <a:bodyPr wrap="none" rtlCol="0">
            <a:spAutoFit/>
          </a:bodyPr>
          <a:lstStyle/>
          <a:p>
            <a:r>
              <a:rPr lang="zh-CN" altLang="en-US" sz="1400" b="1" dirty="0"/>
              <a:t>最高位</a:t>
            </a:r>
            <a:r>
              <a:rPr lang="en-US" altLang="zh-CN" sz="1400" b="1" dirty="0">
                <a:solidFill>
                  <a:srgbClr val="FF0000"/>
                </a:solidFill>
              </a:rPr>
              <a:t>1</a:t>
            </a:r>
            <a:r>
              <a:rPr lang="zh-CN" altLang="en-US" sz="1400" b="1" dirty="0"/>
              <a:t>去掉</a:t>
            </a:r>
          </a:p>
        </p:txBody>
      </p:sp>
      <p:sp>
        <p:nvSpPr>
          <p:cNvPr id="13" name="文本框 12">
            <a:extLst>
              <a:ext uri="{FF2B5EF4-FFF2-40B4-BE49-F238E27FC236}">
                <a16:creationId xmlns:a16="http://schemas.microsoft.com/office/drawing/2014/main" id="{C1A98FCF-778E-4247-A002-443643CB866E}"/>
              </a:ext>
            </a:extLst>
          </p:cNvPr>
          <p:cNvSpPr txBox="1"/>
          <p:nvPr/>
        </p:nvSpPr>
        <p:spPr>
          <a:xfrm>
            <a:off x="5940152" y="2546320"/>
            <a:ext cx="3034680" cy="738664"/>
          </a:xfrm>
          <a:prstGeom prst="rect">
            <a:avLst/>
          </a:prstGeom>
          <a:solidFill>
            <a:srgbClr val="92D050"/>
          </a:solidFill>
        </p:spPr>
        <p:txBody>
          <a:bodyPr wrap="square" rtlCol="0">
            <a:spAutoFit/>
          </a:bodyPr>
          <a:lstStyle/>
          <a:p>
            <a:r>
              <a:rPr lang="zh-CN" altLang="en-US" sz="1400" b="1" dirty="0"/>
              <a:t>取反加</a:t>
            </a:r>
            <a:r>
              <a:rPr lang="en-US" altLang="zh-CN" sz="1400" b="1" dirty="0"/>
              <a:t>1</a:t>
            </a:r>
          </a:p>
          <a:p>
            <a:endParaRPr lang="en-US" altLang="zh-CN" sz="1400" b="1" dirty="0"/>
          </a:p>
          <a:p>
            <a:r>
              <a:rPr lang="en-US" altLang="zh-CN" sz="1400" b="1" dirty="0"/>
              <a:t>0110</a:t>
            </a:r>
            <a:r>
              <a:rPr lang="zh-CN" altLang="en-US" sz="1400" b="1" dirty="0"/>
              <a:t>取反得到</a:t>
            </a:r>
            <a:r>
              <a:rPr lang="en-US" altLang="zh-CN" sz="1400" b="1" dirty="0"/>
              <a:t>1001</a:t>
            </a:r>
            <a:r>
              <a:rPr lang="zh-CN" altLang="en-US" sz="1400" b="1" dirty="0"/>
              <a:t>，加</a:t>
            </a:r>
            <a:r>
              <a:rPr lang="en-US" altLang="zh-CN" sz="1400" b="1" dirty="0"/>
              <a:t>1</a:t>
            </a:r>
            <a:r>
              <a:rPr lang="zh-CN" altLang="en-US" sz="1400" b="1" dirty="0"/>
              <a:t>得到</a:t>
            </a:r>
            <a:r>
              <a:rPr lang="en-US" altLang="zh-CN" sz="1400" b="1" dirty="0"/>
              <a:t>1010</a:t>
            </a:r>
          </a:p>
        </p:txBody>
      </p:sp>
      <p:sp>
        <p:nvSpPr>
          <p:cNvPr id="14" name="文本框 13">
            <a:extLst>
              <a:ext uri="{FF2B5EF4-FFF2-40B4-BE49-F238E27FC236}">
                <a16:creationId xmlns:a16="http://schemas.microsoft.com/office/drawing/2014/main" id="{3C904A47-47C7-4BF0-B60D-BCB3EFFF2CA3}"/>
              </a:ext>
            </a:extLst>
          </p:cNvPr>
          <p:cNvSpPr txBox="1"/>
          <p:nvPr/>
        </p:nvSpPr>
        <p:spPr>
          <a:xfrm>
            <a:off x="5940152" y="4941168"/>
            <a:ext cx="3034680" cy="954107"/>
          </a:xfrm>
          <a:prstGeom prst="rect">
            <a:avLst/>
          </a:prstGeom>
          <a:solidFill>
            <a:srgbClr val="92D050"/>
          </a:solidFill>
        </p:spPr>
        <p:txBody>
          <a:bodyPr wrap="square" rtlCol="0">
            <a:spAutoFit/>
          </a:bodyPr>
          <a:lstStyle/>
          <a:p>
            <a:r>
              <a:rPr lang="zh-CN" altLang="en-US" sz="1400" b="1" dirty="0"/>
              <a:t>取反加</a:t>
            </a:r>
            <a:r>
              <a:rPr lang="en-US" altLang="zh-CN" sz="1400" b="1" dirty="0"/>
              <a:t>1</a:t>
            </a:r>
          </a:p>
          <a:p>
            <a:endParaRPr lang="en-US" altLang="zh-CN" sz="1400" b="1" dirty="0"/>
          </a:p>
          <a:p>
            <a:r>
              <a:rPr lang="en-US" altLang="zh-CN" sz="1400" b="1" dirty="0"/>
              <a:t>1001</a:t>
            </a:r>
            <a:r>
              <a:rPr lang="zh-CN" altLang="en-US" sz="1400" b="1" dirty="0"/>
              <a:t>取反得到</a:t>
            </a:r>
            <a:r>
              <a:rPr lang="en-US" altLang="zh-CN" sz="1400" b="1" dirty="0"/>
              <a:t>0110</a:t>
            </a:r>
            <a:r>
              <a:rPr lang="zh-CN" altLang="en-US" sz="1400" b="1" dirty="0"/>
              <a:t>，加</a:t>
            </a:r>
            <a:r>
              <a:rPr lang="en-US" altLang="zh-CN" sz="1400" b="1" dirty="0"/>
              <a:t>1</a:t>
            </a:r>
            <a:r>
              <a:rPr lang="zh-CN" altLang="en-US" sz="1400" b="1" dirty="0"/>
              <a:t>得到</a:t>
            </a:r>
            <a:r>
              <a:rPr lang="en-US" altLang="zh-CN" sz="1400" b="1" dirty="0"/>
              <a:t>0111</a:t>
            </a:r>
          </a:p>
          <a:p>
            <a:r>
              <a:rPr lang="en-US" altLang="zh-CN" sz="1400" b="1" dirty="0"/>
              <a:t>0110</a:t>
            </a:r>
            <a:r>
              <a:rPr lang="zh-CN" altLang="en-US" sz="1400" b="1" dirty="0"/>
              <a:t>取反得到</a:t>
            </a:r>
            <a:r>
              <a:rPr lang="en-US" altLang="zh-CN" sz="1400" b="1" dirty="0"/>
              <a:t>1001</a:t>
            </a:r>
            <a:r>
              <a:rPr lang="zh-CN" altLang="en-US" sz="1400" b="1" dirty="0"/>
              <a:t>，加</a:t>
            </a:r>
            <a:r>
              <a:rPr lang="en-US" altLang="zh-CN" sz="1400" b="1" dirty="0"/>
              <a:t>1</a:t>
            </a:r>
            <a:r>
              <a:rPr lang="zh-CN" altLang="en-US" sz="1400" b="1" dirty="0"/>
              <a:t>得到</a:t>
            </a:r>
            <a:r>
              <a:rPr lang="en-US" altLang="zh-CN" sz="1400" b="1" dirty="0"/>
              <a:t>1010</a:t>
            </a:r>
          </a:p>
        </p:txBody>
      </p:sp>
      <p:sp>
        <p:nvSpPr>
          <p:cNvPr id="15" name="文本框 14">
            <a:extLst>
              <a:ext uri="{FF2B5EF4-FFF2-40B4-BE49-F238E27FC236}">
                <a16:creationId xmlns:a16="http://schemas.microsoft.com/office/drawing/2014/main" id="{8D585267-55FC-4D94-9D0D-DF4D67570AFA}"/>
              </a:ext>
            </a:extLst>
          </p:cNvPr>
          <p:cNvSpPr txBox="1"/>
          <p:nvPr/>
        </p:nvSpPr>
        <p:spPr>
          <a:xfrm>
            <a:off x="5940152" y="6074712"/>
            <a:ext cx="3034680" cy="738664"/>
          </a:xfrm>
          <a:prstGeom prst="rect">
            <a:avLst/>
          </a:prstGeom>
          <a:solidFill>
            <a:srgbClr val="92D050"/>
          </a:solidFill>
        </p:spPr>
        <p:txBody>
          <a:bodyPr wrap="square" rtlCol="0">
            <a:spAutoFit/>
          </a:bodyPr>
          <a:lstStyle/>
          <a:p>
            <a:r>
              <a:rPr lang="zh-CN" altLang="en-US" sz="1400" b="1" dirty="0"/>
              <a:t>取反加</a:t>
            </a:r>
            <a:r>
              <a:rPr lang="en-US" altLang="zh-CN" sz="1400" b="1" dirty="0"/>
              <a:t>1</a:t>
            </a:r>
          </a:p>
          <a:p>
            <a:endParaRPr lang="en-US" altLang="zh-CN" sz="1400" b="1" dirty="0"/>
          </a:p>
          <a:p>
            <a:r>
              <a:rPr lang="en-US" altLang="zh-CN" sz="1400" b="1" dirty="0"/>
              <a:t>1101</a:t>
            </a:r>
            <a:r>
              <a:rPr lang="zh-CN" altLang="en-US" sz="1400" b="1" dirty="0"/>
              <a:t>取反得到</a:t>
            </a:r>
            <a:r>
              <a:rPr lang="en-US" altLang="zh-CN" sz="1400" b="1" dirty="0"/>
              <a:t>0010</a:t>
            </a:r>
            <a:r>
              <a:rPr lang="zh-CN" altLang="en-US" sz="1400" b="1" dirty="0"/>
              <a:t>，加</a:t>
            </a:r>
            <a:r>
              <a:rPr lang="en-US" altLang="zh-CN" sz="1400" b="1" dirty="0"/>
              <a:t>1</a:t>
            </a:r>
            <a:r>
              <a:rPr lang="zh-CN" altLang="en-US" sz="1400" b="1" dirty="0"/>
              <a:t>得到</a:t>
            </a:r>
            <a:r>
              <a:rPr lang="en-US" altLang="zh-CN" sz="1400" b="1" dirty="0"/>
              <a:t>0011</a:t>
            </a:r>
          </a:p>
        </p:txBody>
      </p:sp>
      <p:sp>
        <p:nvSpPr>
          <p:cNvPr id="2" name="圆角矩形标注 1"/>
          <p:cNvSpPr/>
          <p:nvPr/>
        </p:nvSpPr>
        <p:spPr>
          <a:xfrm>
            <a:off x="5906988" y="972685"/>
            <a:ext cx="2553444" cy="784581"/>
          </a:xfrm>
          <a:prstGeom prst="wedgeRoundRectCallout">
            <a:avLst>
              <a:gd name="adj1" fmla="val -70722"/>
              <a:gd name="adj2" fmla="val 6157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002060"/>
                </a:solidFill>
              </a:rPr>
              <a:t>[-Y]</a:t>
            </a:r>
            <a:r>
              <a:rPr lang="zh-CN" altLang="en-US" b="1" dirty="0">
                <a:solidFill>
                  <a:srgbClr val="002060"/>
                </a:solidFill>
              </a:rPr>
              <a:t>补</a:t>
            </a:r>
            <a:r>
              <a:rPr lang="en-US" altLang="zh-CN" b="1" dirty="0">
                <a:solidFill>
                  <a:srgbClr val="002060"/>
                </a:solidFill>
              </a:rPr>
              <a:t>=[Y]</a:t>
            </a:r>
            <a:r>
              <a:rPr lang="zh-CN" altLang="en-US" b="1" dirty="0">
                <a:solidFill>
                  <a:srgbClr val="002060"/>
                </a:solidFill>
              </a:rPr>
              <a:t>补连同符号位取反</a:t>
            </a:r>
            <a:r>
              <a:rPr lang="en-US" altLang="zh-CN" b="1" dirty="0">
                <a:solidFill>
                  <a:srgbClr val="002060"/>
                </a:solidFill>
              </a:rPr>
              <a:t>+1</a:t>
            </a:r>
            <a:endParaRPr lang="zh-CN" altLang="en-US" b="1" dirty="0">
              <a:solidFill>
                <a:srgbClr val="002060"/>
              </a:solidFill>
            </a:endParaRPr>
          </a:p>
        </p:txBody>
      </p:sp>
      <p:sp>
        <p:nvSpPr>
          <p:cNvPr id="16" name="圆角矩形标注 15"/>
          <p:cNvSpPr/>
          <p:nvPr/>
        </p:nvSpPr>
        <p:spPr>
          <a:xfrm>
            <a:off x="3307440" y="3284984"/>
            <a:ext cx="1057752" cy="485200"/>
          </a:xfrm>
          <a:prstGeom prst="wedgeRoundRectCallout">
            <a:avLst>
              <a:gd name="adj1" fmla="val -64008"/>
              <a:gd name="adj2" fmla="val -5934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solidFill>
                  <a:srgbClr val="002060"/>
                </a:solidFill>
              </a:rPr>
              <a:t>模溢出</a:t>
            </a:r>
          </a:p>
        </p:txBody>
      </p:sp>
    </p:spTree>
    <p:extLst>
      <p:ext uri="{BB962C8B-B14F-4D97-AF65-F5344CB8AC3E}">
        <p14:creationId xmlns:p14="http://schemas.microsoft.com/office/powerpoint/2010/main" val="2181775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404664"/>
            <a:ext cx="8229600" cy="6048375"/>
          </a:xfrm>
        </p:spPr>
        <p:txBody>
          <a:bodyPr rtlCol="0">
            <a:normAutofit/>
          </a:bodyPr>
          <a:lstStyle/>
          <a:p>
            <a:pPr eaLnBrk="1" fontAlgn="auto" hangingPunct="1">
              <a:spcAft>
                <a:spcPts val="0"/>
              </a:spcAft>
              <a:defRPr/>
            </a:pPr>
            <a:r>
              <a:rPr lang="en-US" altLang="zh-CN" b="1" dirty="0">
                <a:ea typeface="黑体" pitchFamily="49" charset="-122"/>
              </a:rPr>
              <a:t>3.2.2  </a:t>
            </a:r>
            <a:r>
              <a:rPr lang="zh-CN" altLang="en-US" b="1" dirty="0">
                <a:ea typeface="黑体" pitchFamily="49" charset="-122"/>
              </a:rPr>
              <a:t>溢出及检测</a:t>
            </a:r>
            <a:endParaRPr lang="en-US" altLang="zh-CN" sz="1800" b="1" dirty="0"/>
          </a:p>
          <a:p>
            <a:pPr lvl="1" eaLnBrk="1" hangingPunct="1"/>
            <a:endParaRPr lang="en-US" altLang="zh-CN" sz="2000" b="1" dirty="0"/>
          </a:p>
          <a:p>
            <a:pPr lvl="1" eaLnBrk="1" hangingPunct="1"/>
            <a:r>
              <a:rPr lang="en-US" altLang="zh-CN" sz="2000" b="1" dirty="0"/>
              <a:t>1</a:t>
            </a:r>
            <a:r>
              <a:rPr lang="zh-CN" altLang="en-US" sz="2000" b="1" dirty="0"/>
              <a:t>、溢出的概念</a:t>
            </a:r>
            <a:endParaRPr lang="en-US" altLang="zh-CN" sz="2000" b="1" dirty="0"/>
          </a:p>
          <a:p>
            <a:pPr lvl="1" eaLnBrk="1" hangingPunct="1"/>
            <a:endParaRPr lang="en-US" altLang="zh-CN" sz="2000" b="1" dirty="0"/>
          </a:p>
          <a:p>
            <a:pPr lvl="2" eaLnBrk="1" hangingPunct="1"/>
            <a:r>
              <a:rPr lang="zh-CN" altLang="en-US" sz="1400" b="1" dirty="0"/>
              <a:t>例</a:t>
            </a:r>
            <a:r>
              <a:rPr lang="en-US" altLang="zh-CN" sz="1400" b="1" dirty="0"/>
              <a:t>3.5</a:t>
            </a:r>
            <a:r>
              <a:rPr lang="zh-CN" altLang="en-US" sz="1400" b="1" dirty="0"/>
              <a:t>：（</a:t>
            </a:r>
            <a:r>
              <a:rPr lang="en-US" altLang="zh-CN" sz="1400" b="1" dirty="0"/>
              <a:t>1</a:t>
            </a:r>
            <a:r>
              <a:rPr lang="zh-CN" altLang="en-US" sz="1400" b="1" dirty="0"/>
              <a:t>）设</a:t>
            </a:r>
            <a:r>
              <a:rPr lang="en-US" altLang="zh-CN" sz="1400" b="1" dirty="0"/>
              <a:t>[x]</a:t>
            </a:r>
            <a:r>
              <a:rPr lang="zh-CN" altLang="en-US" sz="1400" b="1" baseline="-25000" dirty="0"/>
              <a:t>补</a:t>
            </a:r>
            <a:r>
              <a:rPr lang="en-US" altLang="zh-CN" sz="1400" b="1" dirty="0"/>
              <a:t>=0.1011</a:t>
            </a:r>
            <a:r>
              <a:rPr lang="zh-CN" altLang="en-US" sz="1400" b="1" dirty="0"/>
              <a:t>，</a:t>
            </a:r>
            <a:r>
              <a:rPr lang="en-US" altLang="zh-CN" sz="1400" b="1" dirty="0"/>
              <a:t>[y]</a:t>
            </a:r>
            <a:r>
              <a:rPr lang="zh-CN" altLang="en-US" sz="1400" b="1" baseline="-25000" dirty="0"/>
              <a:t>补</a:t>
            </a:r>
            <a:r>
              <a:rPr lang="en-US" altLang="zh-CN" sz="1400" b="1" dirty="0"/>
              <a:t>=0.1100</a:t>
            </a:r>
            <a:r>
              <a:rPr lang="zh-CN" altLang="en-US" sz="1400" b="1" dirty="0"/>
              <a:t>， 求</a:t>
            </a:r>
            <a:r>
              <a:rPr lang="en-US" altLang="zh-CN" sz="1400" b="1" dirty="0"/>
              <a:t>[</a:t>
            </a:r>
            <a:r>
              <a:rPr lang="en-US" altLang="zh-CN" sz="1400" b="1" dirty="0" err="1"/>
              <a:t>x+y</a:t>
            </a:r>
            <a:r>
              <a:rPr lang="en-US" altLang="zh-CN" sz="1400" b="1" dirty="0"/>
              <a:t>]</a:t>
            </a:r>
            <a:r>
              <a:rPr lang="zh-CN" altLang="en-US" sz="1400" b="1" baseline="-25000" dirty="0"/>
              <a:t>补</a:t>
            </a:r>
            <a:r>
              <a:rPr lang="en-US" altLang="zh-CN" sz="1400" b="1" dirty="0"/>
              <a:t>  </a:t>
            </a:r>
          </a:p>
          <a:p>
            <a:pPr marL="914400" lvl="2" indent="0" eaLnBrk="1" hangingPunct="1">
              <a:buNone/>
            </a:pPr>
            <a:r>
              <a:rPr lang="zh-CN" altLang="en-US" sz="1400" b="1" dirty="0"/>
              <a:t>                    （</a:t>
            </a:r>
            <a:r>
              <a:rPr lang="en-US" altLang="zh-CN" sz="1400" b="1" dirty="0"/>
              <a:t>2</a:t>
            </a:r>
            <a:r>
              <a:rPr lang="zh-CN" altLang="en-US" sz="1400" b="1" dirty="0"/>
              <a:t>）设</a:t>
            </a:r>
            <a:r>
              <a:rPr lang="en-US" altLang="zh-CN" sz="1400" b="1" dirty="0"/>
              <a:t>[x]</a:t>
            </a:r>
            <a:r>
              <a:rPr lang="zh-CN" altLang="en-US" sz="1400" b="1" baseline="-25000" dirty="0"/>
              <a:t>补</a:t>
            </a:r>
            <a:r>
              <a:rPr lang="en-US" altLang="zh-CN" sz="1400" b="1" dirty="0"/>
              <a:t>=1.0101</a:t>
            </a:r>
            <a:r>
              <a:rPr lang="zh-CN" altLang="en-US" sz="1400" b="1" dirty="0"/>
              <a:t>，</a:t>
            </a:r>
            <a:r>
              <a:rPr lang="en-US" altLang="zh-CN" sz="1400" b="1" dirty="0"/>
              <a:t>[y]</a:t>
            </a:r>
            <a:r>
              <a:rPr lang="zh-CN" altLang="en-US" sz="1400" b="1" baseline="-25000" dirty="0"/>
              <a:t>补</a:t>
            </a:r>
            <a:r>
              <a:rPr lang="en-US" altLang="zh-CN" sz="1400" b="1" dirty="0"/>
              <a:t>=1.0100</a:t>
            </a:r>
            <a:r>
              <a:rPr lang="zh-CN" altLang="en-US" sz="1400" b="1" dirty="0"/>
              <a:t>， 求</a:t>
            </a:r>
            <a:r>
              <a:rPr lang="en-US" altLang="zh-CN" sz="1400" b="1" dirty="0"/>
              <a:t>[</a:t>
            </a:r>
            <a:r>
              <a:rPr lang="en-US" altLang="zh-CN" sz="1400" b="1" dirty="0" err="1"/>
              <a:t>x+y</a:t>
            </a:r>
            <a:r>
              <a:rPr lang="en-US" altLang="zh-CN" sz="1400" b="1" dirty="0"/>
              <a:t>]</a:t>
            </a:r>
            <a:r>
              <a:rPr lang="zh-CN" altLang="en-US" sz="1400" b="1" baseline="-25000" dirty="0"/>
              <a:t>补</a:t>
            </a:r>
            <a:r>
              <a:rPr lang="en-US" altLang="zh-CN" sz="1400" b="1" dirty="0"/>
              <a:t>  </a:t>
            </a:r>
          </a:p>
          <a:p>
            <a:pPr lvl="2" eaLnBrk="1" hangingPunct="1"/>
            <a:r>
              <a:rPr lang="zh-CN" altLang="en-US" sz="1400" b="1" dirty="0"/>
              <a:t>解：</a:t>
            </a:r>
            <a:r>
              <a:rPr lang="en-US" altLang="zh-CN" sz="1400" b="1" dirty="0"/>
              <a:t> </a:t>
            </a:r>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r>
              <a:rPr lang="zh-CN" altLang="en-US" sz="1400" b="1" dirty="0"/>
              <a:t>第（</a:t>
            </a:r>
            <a:r>
              <a:rPr lang="en-US" altLang="zh-CN" sz="1400" b="1" dirty="0"/>
              <a:t>1</a:t>
            </a:r>
            <a:r>
              <a:rPr lang="zh-CN" altLang="en-US" sz="1400" b="1" dirty="0"/>
              <a:t>）种情况：两个正数相加，结果为负数（</a:t>
            </a:r>
            <a:r>
              <a:rPr lang="en-US" altLang="zh-CN" sz="1400" b="1" dirty="0"/>
              <a:t>1.0111</a:t>
            </a:r>
            <a:r>
              <a:rPr lang="zh-CN" altLang="en-US" sz="1400" b="1" dirty="0"/>
              <a:t>），出错</a:t>
            </a:r>
            <a:endParaRPr lang="en-US" altLang="zh-CN" sz="1400" b="1" dirty="0"/>
          </a:p>
          <a:p>
            <a:pPr lvl="2" eaLnBrk="1" hangingPunct="1"/>
            <a:r>
              <a:rPr lang="zh-CN" altLang="en-US" sz="1400" b="1" dirty="0"/>
              <a:t>第（</a:t>
            </a:r>
            <a:r>
              <a:rPr lang="en-US" altLang="zh-CN" sz="1400" b="1" dirty="0"/>
              <a:t>2</a:t>
            </a:r>
            <a:r>
              <a:rPr lang="zh-CN" altLang="en-US" sz="1400" b="1" dirty="0"/>
              <a:t>）种情况：两个负数相加，结果为正数（</a:t>
            </a:r>
            <a:r>
              <a:rPr lang="en-US" altLang="zh-CN" sz="1400" b="1" dirty="0"/>
              <a:t>0.1001</a:t>
            </a:r>
            <a:r>
              <a:rPr lang="zh-CN" altLang="en-US" sz="1400" b="1" dirty="0"/>
              <a:t>），出错</a:t>
            </a:r>
            <a:endParaRPr lang="en-US" altLang="zh-CN" sz="1400" b="1" dirty="0"/>
          </a:p>
          <a:p>
            <a:pPr lvl="2" eaLnBrk="1" hangingPunct="1"/>
            <a:endParaRPr lang="en-US" altLang="zh-CN" sz="1400" b="1" dirty="0"/>
          </a:p>
          <a:p>
            <a:pPr lvl="2" eaLnBrk="1" hangingPunct="1"/>
            <a:r>
              <a:rPr lang="zh-CN" altLang="en-US" sz="1400" b="1" dirty="0"/>
              <a:t>原因：</a:t>
            </a:r>
            <a:endParaRPr lang="en-US" altLang="zh-CN" sz="1400" b="1" dirty="0"/>
          </a:p>
          <a:p>
            <a:pPr lvl="3" eaLnBrk="1" hangingPunct="1"/>
            <a:r>
              <a:rPr lang="zh-CN" altLang="en-US" sz="1200" b="1" dirty="0"/>
              <a:t>第（</a:t>
            </a:r>
            <a:r>
              <a:rPr lang="en-US" altLang="zh-CN" sz="1200" b="1" dirty="0"/>
              <a:t>1</a:t>
            </a:r>
            <a:r>
              <a:rPr lang="zh-CN" altLang="en-US" sz="1200" b="1" dirty="0"/>
              <a:t>）种情况，</a:t>
            </a:r>
            <a:r>
              <a:rPr lang="en-US" altLang="zh-CN" sz="1200" b="1" dirty="0" err="1"/>
              <a:t>x+y</a:t>
            </a:r>
            <a:r>
              <a:rPr lang="en-US" altLang="zh-CN" sz="1200" b="1" dirty="0"/>
              <a:t>=11/16+12/16=23/16</a:t>
            </a:r>
            <a:r>
              <a:rPr lang="zh-CN" altLang="en-US" sz="1200" b="1" dirty="0"/>
              <a:t>的值</a:t>
            </a:r>
            <a:r>
              <a:rPr lang="zh-CN" altLang="en-US" sz="1200" b="1" dirty="0">
                <a:solidFill>
                  <a:srgbClr val="FF0000"/>
                </a:solidFill>
              </a:rPr>
              <a:t>大于</a:t>
            </a:r>
            <a:r>
              <a:rPr lang="en-US" altLang="zh-CN" sz="1200" b="1" dirty="0">
                <a:solidFill>
                  <a:srgbClr val="FF0000"/>
                </a:solidFill>
              </a:rPr>
              <a:t>1</a:t>
            </a:r>
            <a:r>
              <a:rPr lang="zh-CN" altLang="en-US" sz="1200" b="1" dirty="0"/>
              <a:t>，超出了定点小数的表示范围，发生溢出</a:t>
            </a:r>
            <a:endParaRPr lang="en-US" altLang="zh-CN" sz="1200" b="1" dirty="0"/>
          </a:p>
          <a:p>
            <a:pPr lvl="3" eaLnBrk="1" hangingPunct="1"/>
            <a:r>
              <a:rPr lang="zh-CN" altLang="en-US" sz="1200" b="1" dirty="0"/>
              <a:t>第（</a:t>
            </a:r>
            <a:r>
              <a:rPr lang="en-US" altLang="zh-CN" sz="1200" b="1" dirty="0"/>
              <a:t>2</a:t>
            </a:r>
            <a:r>
              <a:rPr lang="zh-CN" altLang="en-US" sz="1200" b="1" dirty="0"/>
              <a:t>）种情况，</a:t>
            </a:r>
            <a:r>
              <a:rPr lang="en-US" altLang="zh-CN" sz="1200" b="1" dirty="0" err="1"/>
              <a:t>x+y</a:t>
            </a:r>
            <a:r>
              <a:rPr lang="en-US" altLang="zh-CN" sz="1200" b="1" dirty="0"/>
              <a:t>=(-11/16)+(-12/16)=(-23/16)</a:t>
            </a:r>
            <a:r>
              <a:rPr lang="zh-CN" altLang="en-US" sz="1200" b="1" dirty="0"/>
              <a:t>的值</a:t>
            </a:r>
            <a:r>
              <a:rPr lang="zh-CN" altLang="en-US" sz="1200" b="1" dirty="0">
                <a:solidFill>
                  <a:srgbClr val="FF0000"/>
                </a:solidFill>
              </a:rPr>
              <a:t>小于</a:t>
            </a:r>
            <a:r>
              <a:rPr lang="en-US" altLang="zh-CN" sz="1200" b="1" dirty="0">
                <a:solidFill>
                  <a:srgbClr val="FF0000"/>
                </a:solidFill>
              </a:rPr>
              <a:t>-1</a:t>
            </a:r>
            <a:r>
              <a:rPr lang="zh-CN" altLang="en-US" sz="1200" b="1" dirty="0"/>
              <a:t>，也超出了定点小数的表示范围，发生溢出</a:t>
            </a:r>
            <a:endParaRPr lang="en-US" altLang="zh-CN" sz="1200" b="1" dirty="0"/>
          </a:p>
          <a:p>
            <a:pPr lvl="3" eaLnBrk="1" hangingPunct="1"/>
            <a:r>
              <a:rPr lang="zh-CN" altLang="en-US" sz="1200" b="1" dirty="0"/>
              <a:t>补码定点小数表示范围：</a:t>
            </a:r>
            <a:r>
              <a:rPr lang="en-US" altLang="zh-CN" sz="1200" b="1" dirty="0">
                <a:solidFill>
                  <a:srgbClr val="FF0000"/>
                </a:solidFill>
              </a:rPr>
              <a:t>[-1,1)</a:t>
            </a:r>
            <a:endParaRPr lang="en-US" altLang="zh-CN" sz="1000" b="1" dirty="0">
              <a:solidFill>
                <a:srgbClr val="FF0000"/>
              </a:solidFill>
            </a:endParaRPr>
          </a:p>
          <a:p>
            <a:pPr lvl="1" eaLnBrk="1" hangingPunct="1"/>
            <a:endParaRPr lang="en-US" altLang="zh-CN" sz="1400" b="1" dirty="0"/>
          </a:p>
        </p:txBody>
      </p:sp>
      <p:grpSp>
        <p:nvGrpSpPr>
          <p:cNvPr id="12" name="组合 11">
            <a:extLst>
              <a:ext uri="{FF2B5EF4-FFF2-40B4-BE49-F238E27FC236}">
                <a16:creationId xmlns:a16="http://schemas.microsoft.com/office/drawing/2014/main" id="{F866DD3D-C40F-48F9-AA1D-71A852D0D612}"/>
              </a:ext>
            </a:extLst>
          </p:cNvPr>
          <p:cNvGrpSpPr/>
          <p:nvPr/>
        </p:nvGrpSpPr>
        <p:grpSpPr>
          <a:xfrm>
            <a:off x="1979712" y="3032954"/>
            <a:ext cx="1521007" cy="954107"/>
            <a:chOff x="3131840" y="4614227"/>
            <a:chExt cx="1521007" cy="954107"/>
          </a:xfrm>
        </p:grpSpPr>
        <p:sp>
          <p:nvSpPr>
            <p:cNvPr id="13" name="文本框 12">
              <a:extLst>
                <a:ext uri="{FF2B5EF4-FFF2-40B4-BE49-F238E27FC236}">
                  <a16:creationId xmlns:a16="http://schemas.microsoft.com/office/drawing/2014/main" id="{88E34D1A-7837-4EF0-AEBE-FC50B608CFFA}"/>
                </a:ext>
              </a:extLst>
            </p:cNvPr>
            <p:cNvSpPr txBox="1"/>
            <p:nvPr/>
          </p:nvSpPr>
          <p:spPr>
            <a:xfrm>
              <a:off x="3131840" y="4614227"/>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0.1011</a:t>
              </a:r>
            </a:p>
            <a:p>
              <a:r>
                <a:rPr lang="en-US" altLang="zh-CN" sz="1400" b="1" dirty="0"/>
                <a:t>+  [y]</a:t>
              </a:r>
              <a:r>
                <a:rPr lang="zh-CN" altLang="en-US" sz="1400" b="1" baseline="-25000" dirty="0"/>
                <a:t>补</a:t>
              </a:r>
              <a:r>
                <a:rPr lang="en-US" altLang="zh-CN" sz="1400" b="1" baseline="-25000" dirty="0"/>
                <a:t>    </a:t>
              </a:r>
              <a:r>
                <a:rPr lang="en-US" altLang="zh-CN" sz="1400" b="1" dirty="0"/>
                <a:t>0.1100</a:t>
              </a:r>
            </a:p>
            <a:p>
              <a:endParaRPr lang="en-US" altLang="zh-CN" sz="1400" b="1" dirty="0"/>
            </a:p>
            <a:p>
              <a:r>
                <a:rPr lang="en-US" altLang="zh-CN" sz="1400" b="1" dirty="0"/>
                <a:t>[</a:t>
              </a:r>
              <a:r>
                <a:rPr lang="en-US" altLang="zh-CN" sz="1400" b="1" dirty="0" err="1"/>
                <a:t>x+y</a:t>
              </a:r>
              <a:r>
                <a:rPr lang="en-US" altLang="zh-CN" sz="1400" b="1" dirty="0"/>
                <a:t>]</a:t>
              </a:r>
              <a:r>
                <a:rPr lang="zh-CN" altLang="en-US" sz="1400" b="1" baseline="-25000" dirty="0"/>
                <a:t>补   </a:t>
              </a:r>
              <a:r>
                <a:rPr lang="en-US" altLang="zh-CN" sz="1400" b="1" dirty="0"/>
                <a:t> 1.0111</a:t>
              </a:r>
              <a:endParaRPr lang="zh-CN" altLang="en-US" sz="1400" dirty="0"/>
            </a:p>
          </p:txBody>
        </p:sp>
        <p:cxnSp>
          <p:nvCxnSpPr>
            <p:cNvPr id="14" name="直接连接符 13">
              <a:extLst>
                <a:ext uri="{FF2B5EF4-FFF2-40B4-BE49-F238E27FC236}">
                  <a16:creationId xmlns:a16="http://schemas.microsoft.com/office/drawing/2014/main" id="{C7A2BD17-31DD-40A4-9E9E-3D581B31DA65}"/>
                </a:ext>
              </a:extLst>
            </p:cNvPr>
            <p:cNvCxnSpPr>
              <a:cxnSpLocks/>
            </p:cNvCxnSpPr>
            <p:nvPr/>
          </p:nvCxnSpPr>
          <p:spPr>
            <a:xfrm>
              <a:off x="3231573" y="5157192"/>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EBAEDFF8-72A6-44CF-BB2A-46F57C83A1A3}"/>
              </a:ext>
            </a:extLst>
          </p:cNvPr>
          <p:cNvGrpSpPr/>
          <p:nvPr/>
        </p:nvGrpSpPr>
        <p:grpSpPr>
          <a:xfrm>
            <a:off x="4491153" y="3050957"/>
            <a:ext cx="1521007" cy="954107"/>
            <a:chOff x="3131840" y="4614227"/>
            <a:chExt cx="1521007" cy="954107"/>
          </a:xfrm>
        </p:grpSpPr>
        <p:sp>
          <p:nvSpPr>
            <p:cNvPr id="17" name="文本框 16">
              <a:extLst>
                <a:ext uri="{FF2B5EF4-FFF2-40B4-BE49-F238E27FC236}">
                  <a16:creationId xmlns:a16="http://schemas.microsoft.com/office/drawing/2014/main" id="{F4E8FB5F-89B1-49C6-A64C-025BB7DA76D4}"/>
                </a:ext>
              </a:extLst>
            </p:cNvPr>
            <p:cNvSpPr txBox="1"/>
            <p:nvPr/>
          </p:nvSpPr>
          <p:spPr>
            <a:xfrm>
              <a:off x="3131840" y="4614227"/>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1.0101</a:t>
              </a:r>
            </a:p>
            <a:p>
              <a:r>
                <a:rPr lang="en-US" altLang="zh-CN" sz="1400" b="1" dirty="0"/>
                <a:t>+  [y]</a:t>
              </a:r>
              <a:r>
                <a:rPr lang="zh-CN" altLang="en-US" sz="1400" b="1" baseline="-25000" dirty="0"/>
                <a:t>补</a:t>
              </a:r>
              <a:r>
                <a:rPr lang="en-US" altLang="zh-CN" sz="1400" b="1" baseline="-25000" dirty="0"/>
                <a:t>    </a:t>
              </a:r>
              <a:r>
                <a:rPr lang="en-US" altLang="zh-CN" sz="1400" b="1" dirty="0"/>
                <a:t>1.0100</a:t>
              </a:r>
            </a:p>
            <a:p>
              <a:endParaRPr lang="en-US" altLang="zh-CN" sz="1400" b="1" dirty="0"/>
            </a:p>
            <a:p>
              <a:r>
                <a:rPr lang="en-US" altLang="zh-CN" sz="1400" b="1" dirty="0"/>
                <a:t>[</a:t>
              </a:r>
              <a:r>
                <a:rPr lang="en-US" altLang="zh-CN" sz="1400" b="1" dirty="0" err="1"/>
                <a:t>x+y</a:t>
              </a:r>
              <a:r>
                <a:rPr lang="en-US" altLang="zh-CN" sz="1400" b="1" dirty="0"/>
                <a:t>]</a:t>
              </a:r>
              <a:r>
                <a:rPr lang="zh-CN" altLang="en-US" sz="1400" b="1" baseline="-25000" dirty="0"/>
                <a:t>补   </a:t>
              </a:r>
              <a:r>
                <a:rPr lang="en-US" altLang="zh-CN" sz="1400" b="1" dirty="0">
                  <a:solidFill>
                    <a:srgbClr val="FF0000"/>
                  </a:solidFill>
                </a:rPr>
                <a:t>1</a:t>
              </a:r>
              <a:r>
                <a:rPr lang="en-US" altLang="zh-CN" sz="1400" b="1" dirty="0"/>
                <a:t>0.1001</a:t>
              </a:r>
              <a:endParaRPr lang="zh-CN" altLang="en-US" sz="1400" dirty="0"/>
            </a:p>
          </p:txBody>
        </p:sp>
        <p:cxnSp>
          <p:nvCxnSpPr>
            <p:cNvPr id="18" name="直接连接符 17">
              <a:extLst>
                <a:ext uri="{FF2B5EF4-FFF2-40B4-BE49-F238E27FC236}">
                  <a16:creationId xmlns:a16="http://schemas.microsoft.com/office/drawing/2014/main" id="{AA89FB45-2425-4AAF-9469-87365BD0C750}"/>
                </a:ext>
              </a:extLst>
            </p:cNvPr>
            <p:cNvCxnSpPr>
              <a:cxnSpLocks/>
            </p:cNvCxnSpPr>
            <p:nvPr/>
          </p:nvCxnSpPr>
          <p:spPr>
            <a:xfrm>
              <a:off x="3231573" y="5157192"/>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文本框 8">
            <a:extLst>
              <a:ext uri="{FF2B5EF4-FFF2-40B4-BE49-F238E27FC236}">
                <a16:creationId xmlns:a16="http://schemas.microsoft.com/office/drawing/2014/main" id="{B2A49AB6-AA5D-438A-8584-FE0E74C868BD}"/>
              </a:ext>
            </a:extLst>
          </p:cNvPr>
          <p:cNvSpPr txBox="1"/>
          <p:nvPr/>
        </p:nvSpPr>
        <p:spPr>
          <a:xfrm>
            <a:off x="6206593" y="3645024"/>
            <a:ext cx="1173719" cy="307777"/>
          </a:xfrm>
          <a:prstGeom prst="rect">
            <a:avLst/>
          </a:prstGeom>
          <a:solidFill>
            <a:srgbClr val="92D050"/>
          </a:solidFill>
        </p:spPr>
        <p:txBody>
          <a:bodyPr wrap="none" rtlCol="0">
            <a:spAutoFit/>
          </a:bodyPr>
          <a:lstStyle/>
          <a:p>
            <a:r>
              <a:rPr lang="zh-CN" altLang="en-US" sz="1400" b="1" dirty="0"/>
              <a:t>最高位</a:t>
            </a:r>
            <a:r>
              <a:rPr lang="en-US" altLang="zh-CN" sz="1400" b="1" dirty="0">
                <a:solidFill>
                  <a:srgbClr val="FF0000"/>
                </a:solidFill>
              </a:rPr>
              <a:t>1</a:t>
            </a:r>
            <a:r>
              <a:rPr lang="zh-CN" altLang="en-US" sz="1400" b="1" dirty="0"/>
              <a:t>去掉</a:t>
            </a:r>
          </a:p>
        </p:txBody>
      </p:sp>
    </p:spTree>
    <p:extLst>
      <p:ext uri="{BB962C8B-B14F-4D97-AF65-F5344CB8AC3E}">
        <p14:creationId xmlns:p14="http://schemas.microsoft.com/office/powerpoint/2010/main" val="3295717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332953"/>
            <a:ext cx="8229600" cy="6048375"/>
          </a:xfrm>
        </p:spPr>
        <p:txBody>
          <a:bodyPr rtlCol="0">
            <a:normAutofit fontScale="92500" lnSpcReduction="10000"/>
          </a:bodyPr>
          <a:lstStyle/>
          <a:p>
            <a:pPr lvl="1" eaLnBrk="1" hangingPunct="1"/>
            <a:r>
              <a:rPr lang="en-US" altLang="zh-CN" sz="2200" b="1" dirty="0"/>
              <a:t>2</a:t>
            </a:r>
            <a:r>
              <a:rPr lang="zh-CN" altLang="en-US" sz="2200" b="1" dirty="0"/>
              <a:t>、溢出检测</a:t>
            </a:r>
            <a:endParaRPr lang="en-US" altLang="zh-CN" sz="2200" b="1" dirty="0"/>
          </a:p>
          <a:p>
            <a:pPr lvl="1" eaLnBrk="1" hangingPunct="1"/>
            <a:endParaRPr lang="en-US" altLang="zh-CN" sz="2000" b="1" dirty="0"/>
          </a:p>
          <a:p>
            <a:pPr lvl="2" eaLnBrk="1" hangingPunct="1"/>
            <a:r>
              <a:rPr lang="en-US" altLang="zh-CN" sz="1600" b="1" dirty="0"/>
              <a:t>3</a:t>
            </a:r>
            <a:r>
              <a:rPr lang="zh-CN" altLang="en-US" sz="1600" b="1" dirty="0"/>
              <a:t>种常见的溢出检测方法：</a:t>
            </a:r>
            <a:endParaRPr lang="en-US" altLang="zh-CN" sz="1600" b="1" dirty="0"/>
          </a:p>
          <a:p>
            <a:pPr lvl="2" eaLnBrk="1" hangingPunct="1"/>
            <a:endParaRPr lang="en-US" altLang="zh-CN" sz="1600" b="1" dirty="0"/>
          </a:p>
          <a:p>
            <a:pPr lvl="2" eaLnBrk="1" hangingPunct="1"/>
            <a:r>
              <a:rPr lang="zh-CN" altLang="en-US" sz="1600" b="1" dirty="0"/>
              <a:t>（</a:t>
            </a:r>
            <a:r>
              <a:rPr lang="en-US" altLang="zh-CN" sz="1600" b="1" dirty="0"/>
              <a:t>1</a:t>
            </a:r>
            <a:r>
              <a:rPr lang="zh-CN" altLang="en-US" sz="1600" b="1" dirty="0"/>
              <a:t>）根据操作数和运算结果的符号位是否一致进行检测</a:t>
            </a:r>
            <a:endParaRPr lang="en-US" altLang="zh-CN" sz="1600" b="1" dirty="0"/>
          </a:p>
          <a:p>
            <a:pPr lvl="2" eaLnBrk="1" hangingPunct="1"/>
            <a:endParaRPr lang="en-US" altLang="zh-CN" sz="1600" b="1" dirty="0"/>
          </a:p>
          <a:p>
            <a:pPr lvl="2" eaLnBrk="1" hangingPunct="1"/>
            <a:r>
              <a:rPr lang="zh-CN" altLang="en-US" sz="1600" b="1" dirty="0"/>
              <a:t>正数 </a:t>
            </a:r>
            <a:r>
              <a:rPr lang="en-US" altLang="zh-CN" sz="1600" b="1" dirty="0"/>
              <a:t>+ </a:t>
            </a:r>
            <a:r>
              <a:rPr lang="zh-CN" altLang="en-US" sz="1600" b="1" dirty="0"/>
              <a:t>正数 </a:t>
            </a:r>
            <a:r>
              <a:rPr lang="en-US" altLang="zh-CN" sz="1600" b="1" dirty="0"/>
              <a:t>= </a:t>
            </a:r>
            <a:r>
              <a:rPr lang="zh-CN" altLang="en-US" sz="1600" b="1" dirty="0"/>
              <a:t>正数             不溢出</a:t>
            </a:r>
            <a:endParaRPr lang="en-US" altLang="zh-CN" sz="1600" b="1" dirty="0"/>
          </a:p>
          <a:p>
            <a:pPr lvl="2" eaLnBrk="1" hangingPunct="1"/>
            <a:r>
              <a:rPr lang="zh-CN" altLang="en-US" sz="1600" b="1" dirty="0"/>
              <a:t>正数 </a:t>
            </a:r>
            <a:r>
              <a:rPr lang="en-US" altLang="zh-CN" sz="1600" b="1" dirty="0"/>
              <a:t>+ </a:t>
            </a:r>
            <a:r>
              <a:rPr lang="zh-CN" altLang="en-US" sz="1600" b="1" dirty="0"/>
              <a:t>正数 </a:t>
            </a:r>
            <a:r>
              <a:rPr lang="en-US" altLang="zh-CN" sz="1600" b="1" dirty="0"/>
              <a:t>= </a:t>
            </a:r>
            <a:r>
              <a:rPr lang="zh-CN" altLang="en-US" sz="1600" b="1" dirty="0"/>
              <a:t>负数             </a:t>
            </a:r>
            <a:r>
              <a:rPr lang="zh-CN" altLang="en-US" sz="1600" b="1" dirty="0">
                <a:solidFill>
                  <a:srgbClr val="FF0000"/>
                </a:solidFill>
              </a:rPr>
              <a:t>溢出</a:t>
            </a:r>
            <a:endParaRPr lang="en-US" altLang="zh-CN" sz="1600" b="1" dirty="0">
              <a:solidFill>
                <a:srgbClr val="FF0000"/>
              </a:solidFill>
            </a:endParaRPr>
          </a:p>
          <a:p>
            <a:pPr lvl="2" eaLnBrk="1" hangingPunct="1"/>
            <a:r>
              <a:rPr lang="zh-CN" altLang="en-US" sz="1600" b="1" dirty="0"/>
              <a:t>负数 </a:t>
            </a:r>
            <a:r>
              <a:rPr lang="en-US" altLang="zh-CN" sz="1600" b="1" dirty="0"/>
              <a:t>+ </a:t>
            </a:r>
            <a:r>
              <a:rPr lang="zh-CN" altLang="en-US" sz="1600" b="1" dirty="0"/>
              <a:t>负数 </a:t>
            </a:r>
            <a:r>
              <a:rPr lang="en-US" altLang="zh-CN" sz="1600" b="1" dirty="0"/>
              <a:t>= </a:t>
            </a:r>
            <a:r>
              <a:rPr lang="zh-CN" altLang="en-US" sz="1600" b="1" dirty="0"/>
              <a:t>负数             不溢出</a:t>
            </a:r>
            <a:endParaRPr lang="en-US" altLang="zh-CN" sz="1600" b="1" dirty="0"/>
          </a:p>
          <a:p>
            <a:pPr lvl="2" eaLnBrk="1" hangingPunct="1"/>
            <a:r>
              <a:rPr lang="zh-CN" altLang="en-US" sz="1600" b="1" dirty="0"/>
              <a:t>负数 </a:t>
            </a:r>
            <a:r>
              <a:rPr lang="en-US" altLang="zh-CN" sz="1600" b="1" dirty="0"/>
              <a:t>+ </a:t>
            </a:r>
            <a:r>
              <a:rPr lang="zh-CN" altLang="en-US" sz="1600" b="1" dirty="0"/>
              <a:t>负数 </a:t>
            </a:r>
            <a:r>
              <a:rPr lang="en-US" altLang="zh-CN" sz="1600" b="1" dirty="0"/>
              <a:t>= </a:t>
            </a:r>
            <a:r>
              <a:rPr lang="zh-CN" altLang="en-US" sz="1600" b="1" dirty="0"/>
              <a:t>正数              </a:t>
            </a:r>
            <a:r>
              <a:rPr lang="zh-CN" altLang="en-US" sz="1600" b="1" dirty="0">
                <a:solidFill>
                  <a:srgbClr val="FF0000"/>
                </a:solidFill>
              </a:rPr>
              <a:t>溢出 </a:t>
            </a:r>
            <a:endParaRPr lang="en-US" altLang="zh-CN" sz="1600" b="1" dirty="0">
              <a:solidFill>
                <a:srgbClr val="FF0000"/>
              </a:solidFill>
            </a:endParaRPr>
          </a:p>
          <a:p>
            <a:pPr lvl="2" eaLnBrk="1" hangingPunct="1"/>
            <a:r>
              <a:rPr lang="zh-CN" altLang="en-US" sz="1600" b="1" dirty="0"/>
              <a:t>正数 </a:t>
            </a:r>
            <a:r>
              <a:rPr lang="en-US" altLang="zh-CN" sz="1600" b="1" dirty="0"/>
              <a:t>+ </a:t>
            </a:r>
            <a:r>
              <a:rPr lang="zh-CN" altLang="en-US" sz="1600" b="1" dirty="0"/>
              <a:t>负数 </a:t>
            </a:r>
            <a:r>
              <a:rPr lang="en-US" altLang="zh-CN" sz="1600" b="1" dirty="0"/>
              <a:t>                         </a:t>
            </a:r>
            <a:r>
              <a:rPr lang="zh-CN" altLang="en-US" sz="1600" b="1" dirty="0"/>
              <a:t>不可能产生溢出</a:t>
            </a:r>
            <a:endParaRPr lang="en-US" altLang="zh-CN" sz="1600" b="1" dirty="0"/>
          </a:p>
          <a:p>
            <a:pPr lvl="2" eaLnBrk="1" hangingPunct="1"/>
            <a:r>
              <a:rPr lang="zh-CN" altLang="en-US" sz="1600" b="1" dirty="0"/>
              <a:t>负数 </a:t>
            </a:r>
            <a:r>
              <a:rPr lang="en-US" altLang="zh-CN" sz="1600" b="1" dirty="0"/>
              <a:t>+ </a:t>
            </a:r>
            <a:r>
              <a:rPr lang="zh-CN" altLang="en-US" sz="1600" b="1" dirty="0"/>
              <a:t>正数                          不可能产生溢出</a:t>
            </a:r>
            <a:endParaRPr lang="en-US" altLang="zh-CN" sz="1600" b="1" dirty="0"/>
          </a:p>
          <a:p>
            <a:pPr lvl="2" eaLnBrk="1" hangingPunct="1"/>
            <a:endParaRPr lang="en-US" altLang="zh-CN" sz="1600" b="1" dirty="0"/>
          </a:p>
          <a:p>
            <a:pPr lvl="2" eaLnBrk="1" hangingPunct="1"/>
            <a:r>
              <a:rPr lang="zh-CN" altLang="en-US" sz="1600" b="1" dirty="0"/>
              <a:t>正正得负、负负得正时溢出</a:t>
            </a:r>
            <a:endParaRPr lang="en-US" altLang="zh-CN" sz="1600" b="1" dirty="0"/>
          </a:p>
          <a:p>
            <a:pPr lvl="2" eaLnBrk="1" hangingPunct="1"/>
            <a:endParaRPr lang="en-US" altLang="zh-CN" sz="1600" b="1" dirty="0"/>
          </a:p>
          <a:p>
            <a:pPr lvl="2" eaLnBrk="1" hangingPunct="1"/>
            <a:r>
              <a:rPr lang="zh-CN" altLang="en-US" sz="1600" b="1" dirty="0"/>
              <a:t>设</a:t>
            </a:r>
            <a:r>
              <a:rPr lang="en-US" altLang="zh-CN" sz="1600" b="1" dirty="0" err="1"/>
              <a:t>X</a:t>
            </a:r>
            <a:r>
              <a:rPr lang="en-US" altLang="zh-CN" sz="1600" b="1" baseline="-25000" dirty="0" err="1"/>
              <a:t>f</a:t>
            </a:r>
            <a:r>
              <a:rPr lang="zh-CN" altLang="en-US" sz="1600" b="1" dirty="0"/>
              <a:t>、</a:t>
            </a:r>
            <a:r>
              <a:rPr lang="en-US" altLang="zh-CN" sz="1600" b="1" dirty="0" err="1"/>
              <a:t>Y</a:t>
            </a:r>
            <a:r>
              <a:rPr lang="en-US" altLang="zh-CN" sz="1600" b="1" baseline="-25000" dirty="0" err="1"/>
              <a:t>f</a:t>
            </a:r>
            <a:r>
              <a:rPr lang="zh-CN" altLang="en-US" sz="1600" b="1" dirty="0"/>
              <a:t>为操作数的符号位，</a:t>
            </a:r>
            <a:r>
              <a:rPr lang="en-US" altLang="zh-CN" sz="1600" b="1" dirty="0"/>
              <a:t>S</a:t>
            </a:r>
            <a:r>
              <a:rPr lang="en-US" altLang="zh-CN" sz="1600" b="1" baseline="-25000" dirty="0"/>
              <a:t>f</a:t>
            </a:r>
            <a:r>
              <a:rPr lang="zh-CN" altLang="en-US" sz="1600" b="1" dirty="0"/>
              <a:t>为运算结果的符号位</a:t>
            </a:r>
            <a:endParaRPr lang="en-US" altLang="zh-CN" sz="1600" b="1" dirty="0"/>
          </a:p>
          <a:p>
            <a:pPr lvl="2" eaLnBrk="1" hangingPunct="1"/>
            <a:endParaRPr lang="en-US" altLang="zh-CN" sz="1600" b="1" dirty="0"/>
          </a:p>
          <a:p>
            <a:pPr lvl="2" eaLnBrk="1" hangingPunct="1"/>
            <a:r>
              <a:rPr lang="zh-CN" altLang="en-US" sz="1600" b="1" dirty="0"/>
              <a:t>溢出标志</a:t>
            </a:r>
            <a:r>
              <a:rPr lang="en-US" altLang="zh-CN" sz="1600" b="1" dirty="0"/>
              <a:t>V</a:t>
            </a:r>
            <a:r>
              <a:rPr lang="zh-CN" altLang="en-US" sz="1600" b="1" dirty="0"/>
              <a:t>检测公式：</a:t>
            </a:r>
            <a:endParaRPr lang="en-US" altLang="zh-CN" sz="1600" b="1" dirty="0"/>
          </a:p>
          <a:p>
            <a:pPr lvl="2" eaLnBrk="1" hangingPunct="1"/>
            <a:endParaRPr lang="en-US" altLang="zh-CN" sz="1600" b="1" dirty="0"/>
          </a:p>
          <a:p>
            <a:pPr lvl="2" eaLnBrk="1" hangingPunct="1"/>
            <a:r>
              <a:rPr lang="en-US" altLang="zh-CN" sz="1600" b="1" dirty="0"/>
              <a:t>V=0</a:t>
            </a:r>
            <a:r>
              <a:rPr lang="zh-CN" altLang="en-US" sz="1600" b="1" dirty="0"/>
              <a:t>，没有溢出；</a:t>
            </a:r>
            <a:r>
              <a:rPr lang="en-US" altLang="zh-CN" sz="1600" b="1" dirty="0"/>
              <a:t>V=1</a:t>
            </a:r>
            <a:r>
              <a:rPr lang="zh-CN" altLang="en-US" sz="1600" b="1" dirty="0"/>
              <a:t>，有溢出</a:t>
            </a:r>
            <a:endParaRPr lang="en-US" altLang="zh-CN" sz="1600" b="1" dirty="0"/>
          </a:p>
          <a:p>
            <a:pPr lvl="2" eaLnBrk="1" hangingPunct="1"/>
            <a:endParaRPr lang="en-US" altLang="zh-CN" sz="1600" b="1" dirty="0"/>
          </a:p>
          <a:p>
            <a:pPr lvl="2" eaLnBrk="1" hangingPunct="1"/>
            <a:r>
              <a:rPr lang="zh-CN" altLang="en-US" sz="1600" b="1" dirty="0"/>
              <a:t>如果是减法，则溢出标志</a:t>
            </a:r>
            <a:r>
              <a:rPr lang="en-US" altLang="zh-CN" sz="1600" b="1" dirty="0"/>
              <a:t>V</a:t>
            </a:r>
            <a:r>
              <a:rPr lang="zh-CN" altLang="en-US" sz="1600" b="1" dirty="0"/>
              <a:t>的检测公式为：</a:t>
            </a:r>
            <a:endParaRPr lang="en-US" altLang="zh-CN" sz="1600" b="1" dirty="0"/>
          </a:p>
          <a:p>
            <a:pPr lvl="3" eaLnBrk="1" hangingPunct="1"/>
            <a:r>
              <a:rPr lang="en-US" altLang="zh-CN" sz="1200" b="1" dirty="0"/>
              <a:t>[x-y]</a:t>
            </a:r>
            <a:r>
              <a:rPr lang="zh-CN" altLang="en-US" sz="1200" b="1" baseline="-25000" dirty="0"/>
              <a:t>补</a:t>
            </a:r>
            <a:r>
              <a:rPr lang="en-US" altLang="zh-CN" sz="1200" b="1" dirty="0"/>
              <a:t>= [x]</a:t>
            </a:r>
            <a:r>
              <a:rPr lang="zh-CN" altLang="en-US" sz="1200" b="1" baseline="-25000" dirty="0"/>
              <a:t>补 </a:t>
            </a:r>
            <a:r>
              <a:rPr lang="en-US" altLang="zh-CN" sz="1200" b="1" dirty="0"/>
              <a:t>- [y]</a:t>
            </a:r>
            <a:r>
              <a:rPr lang="zh-CN" altLang="en-US" sz="1200" b="1" baseline="-25000" dirty="0"/>
              <a:t>补</a:t>
            </a:r>
            <a:endParaRPr lang="en-US" altLang="zh-CN" sz="12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p:txBody>
      </p:sp>
      <p:grpSp>
        <p:nvGrpSpPr>
          <p:cNvPr id="26" name="组合 25">
            <a:extLst>
              <a:ext uri="{FF2B5EF4-FFF2-40B4-BE49-F238E27FC236}">
                <a16:creationId xmlns:a16="http://schemas.microsoft.com/office/drawing/2014/main" id="{0791B746-EAF6-4503-BBCB-1DF7A37A5800}"/>
              </a:ext>
            </a:extLst>
          </p:cNvPr>
          <p:cNvGrpSpPr/>
          <p:nvPr/>
        </p:nvGrpSpPr>
        <p:grpSpPr>
          <a:xfrm>
            <a:off x="5364088" y="5733256"/>
            <a:ext cx="2016224" cy="338554"/>
            <a:chOff x="4139952" y="5157192"/>
            <a:chExt cx="2376264" cy="338554"/>
          </a:xfrm>
        </p:grpSpPr>
        <p:grpSp>
          <p:nvGrpSpPr>
            <p:cNvPr id="27" name="组合 26">
              <a:extLst>
                <a:ext uri="{FF2B5EF4-FFF2-40B4-BE49-F238E27FC236}">
                  <a16:creationId xmlns:a16="http://schemas.microsoft.com/office/drawing/2014/main" id="{542CF46F-F32B-4AFE-8B84-71614656602F}"/>
                </a:ext>
              </a:extLst>
            </p:cNvPr>
            <p:cNvGrpSpPr/>
            <p:nvPr/>
          </p:nvGrpSpPr>
          <p:grpSpPr>
            <a:xfrm>
              <a:off x="4139952" y="5157192"/>
              <a:ext cx="2376264" cy="338554"/>
              <a:chOff x="1907704" y="5229200"/>
              <a:chExt cx="2376264" cy="338554"/>
            </a:xfrm>
          </p:grpSpPr>
          <p:sp>
            <p:nvSpPr>
              <p:cNvPr id="29" name="文本框 28">
                <a:extLst>
                  <a:ext uri="{FF2B5EF4-FFF2-40B4-BE49-F238E27FC236}">
                    <a16:creationId xmlns:a16="http://schemas.microsoft.com/office/drawing/2014/main" id="{FEA32A01-0CA9-4D91-8345-973DE16C6F1E}"/>
                  </a:ext>
                </a:extLst>
              </p:cNvPr>
              <p:cNvSpPr txBox="1"/>
              <p:nvPr/>
            </p:nvSpPr>
            <p:spPr>
              <a:xfrm>
                <a:off x="1907704" y="5229200"/>
                <a:ext cx="2376264" cy="338554"/>
              </a:xfrm>
              <a:prstGeom prst="rect">
                <a:avLst/>
              </a:prstGeom>
              <a:solidFill>
                <a:srgbClr val="FFFF00"/>
              </a:solidFill>
            </p:spPr>
            <p:txBody>
              <a:bodyPr wrap="square" rtlCol="0">
                <a:spAutoFit/>
              </a:bodyPr>
              <a:lstStyle/>
              <a:p>
                <a:r>
                  <a:rPr lang="en-US" altLang="zh-CN" sz="1600" b="1" dirty="0"/>
                  <a:t> V = </a:t>
                </a:r>
                <a:r>
                  <a:rPr lang="en-US" altLang="zh-CN" sz="1600" b="1" dirty="0" err="1"/>
                  <a:t>X</a:t>
                </a:r>
                <a:r>
                  <a:rPr lang="en-US" altLang="zh-CN" sz="1600" b="1" baseline="-25000" dirty="0" err="1"/>
                  <a:t>f</a:t>
                </a:r>
                <a:r>
                  <a:rPr lang="en-US" altLang="zh-CN" sz="1600" b="1" dirty="0" err="1"/>
                  <a:t>Y</a:t>
                </a:r>
                <a:r>
                  <a:rPr lang="en-US" altLang="zh-CN" sz="1600" b="1" baseline="-25000" dirty="0" err="1"/>
                  <a:t>f</a:t>
                </a:r>
                <a:r>
                  <a:rPr lang="en-US" altLang="zh-CN" sz="1600" b="1" dirty="0" err="1"/>
                  <a:t>S</a:t>
                </a:r>
                <a:r>
                  <a:rPr lang="en-US" altLang="zh-CN" sz="1600" b="1" baseline="-25000" dirty="0" err="1"/>
                  <a:t>f</a:t>
                </a:r>
                <a:r>
                  <a:rPr lang="en-US" altLang="zh-CN" sz="1600" b="1" baseline="-25000" dirty="0"/>
                  <a:t> </a:t>
                </a:r>
                <a:r>
                  <a:rPr lang="en-US" altLang="zh-CN" sz="1600" b="1" dirty="0"/>
                  <a:t>+ </a:t>
                </a:r>
                <a:r>
                  <a:rPr lang="en-US" altLang="zh-CN" sz="1600" b="1" dirty="0" err="1"/>
                  <a:t>X</a:t>
                </a:r>
                <a:r>
                  <a:rPr lang="en-US" altLang="zh-CN" sz="1600" b="1" baseline="-25000" dirty="0" err="1"/>
                  <a:t>f</a:t>
                </a:r>
                <a:r>
                  <a:rPr lang="en-US" altLang="zh-CN" sz="1600" b="1" dirty="0" err="1"/>
                  <a:t>Y</a:t>
                </a:r>
                <a:r>
                  <a:rPr lang="en-US" altLang="zh-CN" sz="1600" b="1" baseline="-25000" dirty="0" err="1"/>
                  <a:t>f</a:t>
                </a:r>
                <a:r>
                  <a:rPr lang="en-US" altLang="zh-CN" sz="1600" b="1" dirty="0" err="1"/>
                  <a:t>S</a:t>
                </a:r>
                <a:r>
                  <a:rPr lang="en-US" altLang="zh-CN" sz="1600" b="1" baseline="-25000" dirty="0" err="1"/>
                  <a:t>f</a:t>
                </a:r>
                <a:endParaRPr lang="en-US" altLang="zh-CN" sz="1600" b="1" baseline="-25000" dirty="0"/>
              </a:p>
            </p:txBody>
          </p:sp>
          <p:cxnSp>
            <p:nvCxnSpPr>
              <p:cNvPr id="30" name="直接连接符 29">
                <a:extLst>
                  <a:ext uri="{FF2B5EF4-FFF2-40B4-BE49-F238E27FC236}">
                    <a16:creationId xmlns:a16="http://schemas.microsoft.com/office/drawing/2014/main" id="{40D2EA13-251B-47D4-AFB7-B300079436EB}"/>
                  </a:ext>
                </a:extLst>
              </p:cNvPr>
              <p:cNvCxnSpPr>
                <a:cxnSpLocks/>
              </p:cNvCxnSpPr>
              <p:nvPr/>
            </p:nvCxnSpPr>
            <p:spPr>
              <a:xfrm>
                <a:off x="2612354" y="5285260"/>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18E08B53-C565-4B99-B7CC-DC2A9A463B43}"/>
                  </a:ext>
                </a:extLst>
              </p:cNvPr>
              <p:cNvCxnSpPr>
                <a:cxnSpLocks/>
              </p:cNvCxnSpPr>
              <p:nvPr/>
            </p:nvCxnSpPr>
            <p:spPr>
              <a:xfrm>
                <a:off x="3152880" y="5290576"/>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直接连接符 27">
              <a:extLst>
                <a:ext uri="{FF2B5EF4-FFF2-40B4-BE49-F238E27FC236}">
                  <a16:creationId xmlns:a16="http://schemas.microsoft.com/office/drawing/2014/main" id="{6BDFCDEC-171F-422D-A631-3D970065C483}"/>
                </a:ext>
              </a:extLst>
            </p:cNvPr>
            <p:cNvCxnSpPr>
              <a:cxnSpLocks/>
            </p:cNvCxnSpPr>
            <p:nvPr/>
          </p:nvCxnSpPr>
          <p:spPr>
            <a:xfrm>
              <a:off x="5014335" y="5213252"/>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3A9E50F2-DFEB-4E94-B066-DAEE207421A4}"/>
              </a:ext>
            </a:extLst>
          </p:cNvPr>
          <p:cNvGrpSpPr/>
          <p:nvPr/>
        </p:nvGrpSpPr>
        <p:grpSpPr>
          <a:xfrm>
            <a:off x="3707904" y="4709196"/>
            <a:ext cx="2016224" cy="338554"/>
            <a:chOff x="4139952" y="5157192"/>
            <a:chExt cx="2376264" cy="338554"/>
          </a:xfrm>
        </p:grpSpPr>
        <p:grpSp>
          <p:nvGrpSpPr>
            <p:cNvPr id="33" name="组合 32">
              <a:extLst>
                <a:ext uri="{FF2B5EF4-FFF2-40B4-BE49-F238E27FC236}">
                  <a16:creationId xmlns:a16="http://schemas.microsoft.com/office/drawing/2014/main" id="{F4EE739C-08A5-414C-9C3A-366F8945DC85}"/>
                </a:ext>
              </a:extLst>
            </p:cNvPr>
            <p:cNvGrpSpPr/>
            <p:nvPr/>
          </p:nvGrpSpPr>
          <p:grpSpPr>
            <a:xfrm>
              <a:off x="4139952" y="5157192"/>
              <a:ext cx="2376264" cy="338554"/>
              <a:chOff x="1907704" y="5229200"/>
              <a:chExt cx="2376264" cy="338554"/>
            </a:xfrm>
          </p:grpSpPr>
          <p:sp>
            <p:nvSpPr>
              <p:cNvPr id="35" name="文本框 34">
                <a:extLst>
                  <a:ext uri="{FF2B5EF4-FFF2-40B4-BE49-F238E27FC236}">
                    <a16:creationId xmlns:a16="http://schemas.microsoft.com/office/drawing/2014/main" id="{78AABAAF-CE27-4216-9BDF-FD71DE6F4EC2}"/>
                  </a:ext>
                </a:extLst>
              </p:cNvPr>
              <p:cNvSpPr txBox="1"/>
              <p:nvPr/>
            </p:nvSpPr>
            <p:spPr>
              <a:xfrm>
                <a:off x="1907704" y="5229200"/>
                <a:ext cx="2376264" cy="338554"/>
              </a:xfrm>
              <a:prstGeom prst="rect">
                <a:avLst/>
              </a:prstGeom>
              <a:solidFill>
                <a:srgbClr val="FFFF00"/>
              </a:solidFill>
            </p:spPr>
            <p:txBody>
              <a:bodyPr wrap="square" rtlCol="0">
                <a:spAutoFit/>
              </a:bodyPr>
              <a:lstStyle/>
              <a:p>
                <a:r>
                  <a:rPr lang="en-US" altLang="zh-CN" sz="1600" b="1" dirty="0"/>
                  <a:t> V = </a:t>
                </a:r>
                <a:r>
                  <a:rPr lang="en-US" altLang="zh-CN" sz="1600" b="1" dirty="0" err="1"/>
                  <a:t>X</a:t>
                </a:r>
                <a:r>
                  <a:rPr lang="en-US" altLang="zh-CN" sz="1600" b="1" baseline="-25000" dirty="0" err="1"/>
                  <a:t>f</a:t>
                </a:r>
                <a:r>
                  <a:rPr lang="en-US" altLang="zh-CN" sz="1600" b="1" dirty="0" err="1"/>
                  <a:t>Y</a:t>
                </a:r>
                <a:r>
                  <a:rPr lang="en-US" altLang="zh-CN" sz="1600" b="1" baseline="-25000" dirty="0" err="1"/>
                  <a:t>f</a:t>
                </a:r>
                <a:r>
                  <a:rPr lang="en-US" altLang="zh-CN" sz="1600" b="1" dirty="0" err="1"/>
                  <a:t>S</a:t>
                </a:r>
                <a:r>
                  <a:rPr lang="en-US" altLang="zh-CN" sz="1600" b="1" baseline="-25000" dirty="0" err="1"/>
                  <a:t>f</a:t>
                </a:r>
                <a:r>
                  <a:rPr lang="en-US" altLang="zh-CN" sz="1600" b="1" baseline="-25000" dirty="0"/>
                  <a:t> </a:t>
                </a:r>
                <a:r>
                  <a:rPr lang="en-US" altLang="zh-CN" sz="1600" b="1" dirty="0"/>
                  <a:t>+ </a:t>
                </a:r>
                <a:r>
                  <a:rPr lang="en-US" altLang="zh-CN" sz="1600" b="1" dirty="0" err="1"/>
                  <a:t>X</a:t>
                </a:r>
                <a:r>
                  <a:rPr lang="en-US" altLang="zh-CN" sz="1600" b="1" baseline="-25000" dirty="0" err="1"/>
                  <a:t>f</a:t>
                </a:r>
                <a:r>
                  <a:rPr lang="en-US" altLang="zh-CN" sz="1600" b="1" dirty="0" err="1"/>
                  <a:t>Y</a:t>
                </a:r>
                <a:r>
                  <a:rPr lang="en-US" altLang="zh-CN" sz="1600" b="1" baseline="-25000" dirty="0" err="1"/>
                  <a:t>f</a:t>
                </a:r>
                <a:r>
                  <a:rPr lang="en-US" altLang="zh-CN" sz="1600" b="1" dirty="0" err="1"/>
                  <a:t>S</a:t>
                </a:r>
                <a:r>
                  <a:rPr lang="en-US" altLang="zh-CN" sz="1600" b="1" baseline="-25000" dirty="0" err="1"/>
                  <a:t>f</a:t>
                </a:r>
                <a:endParaRPr lang="en-US" altLang="zh-CN" sz="1600" b="1" baseline="-25000" dirty="0"/>
              </a:p>
            </p:txBody>
          </p:sp>
          <p:cxnSp>
            <p:nvCxnSpPr>
              <p:cNvPr id="36" name="直接连接符 35">
                <a:extLst>
                  <a:ext uri="{FF2B5EF4-FFF2-40B4-BE49-F238E27FC236}">
                    <a16:creationId xmlns:a16="http://schemas.microsoft.com/office/drawing/2014/main" id="{A33E13C6-595E-4713-8AF4-3334BB2B5C9A}"/>
                  </a:ext>
                </a:extLst>
              </p:cNvPr>
              <p:cNvCxnSpPr>
                <a:cxnSpLocks/>
              </p:cNvCxnSpPr>
              <p:nvPr/>
            </p:nvCxnSpPr>
            <p:spPr>
              <a:xfrm>
                <a:off x="3337905" y="5290576"/>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8E509D4-B5DB-421D-88DF-685E50BD00A5}"/>
                  </a:ext>
                </a:extLst>
              </p:cNvPr>
              <p:cNvCxnSpPr>
                <a:cxnSpLocks/>
              </p:cNvCxnSpPr>
              <p:nvPr/>
            </p:nvCxnSpPr>
            <p:spPr>
              <a:xfrm>
                <a:off x="3134084" y="5290576"/>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a:extLst>
                <a:ext uri="{FF2B5EF4-FFF2-40B4-BE49-F238E27FC236}">
                  <a16:creationId xmlns:a16="http://schemas.microsoft.com/office/drawing/2014/main" id="{574FC2D8-9CFD-4428-A6B0-6A9B5121427E}"/>
                </a:ext>
              </a:extLst>
            </p:cNvPr>
            <p:cNvCxnSpPr>
              <a:cxnSpLocks/>
            </p:cNvCxnSpPr>
            <p:nvPr/>
          </p:nvCxnSpPr>
          <p:spPr>
            <a:xfrm>
              <a:off x="5001148" y="5210836"/>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6855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a:extLst>
              <a:ext uri="{FF2B5EF4-FFF2-40B4-BE49-F238E27FC236}">
                <a16:creationId xmlns:a16="http://schemas.microsoft.com/office/drawing/2014/main" id="{BC7DA5A3-741B-4316-B689-929D02FEF7F3}"/>
              </a:ext>
            </a:extLst>
          </p:cNvPr>
          <p:cNvSpPr>
            <a:spLocks noGrp="1" noChangeArrowheads="1"/>
          </p:cNvSpPr>
          <p:nvPr>
            <p:ph type="body" idx="1"/>
          </p:nvPr>
        </p:nvSpPr>
        <p:spPr>
          <a:xfrm>
            <a:off x="179388" y="1196975"/>
            <a:ext cx="8029575" cy="5545138"/>
          </a:xfrm>
        </p:spPr>
        <p:txBody>
          <a:bodyPr rtlCol="0">
            <a:normAutofit fontScale="92500" lnSpcReduction="10000"/>
          </a:bodyPr>
          <a:lstStyle/>
          <a:p>
            <a:pPr lvl="1" eaLnBrk="1" fontAlgn="auto" hangingPunct="1">
              <a:lnSpc>
                <a:spcPct val="80000"/>
              </a:lnSpc>
              <a:spcAft>
                <a:spcPts val="0"/>
              </a:spcAft>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1</a:t>
            </a:r>
            <a:r>
              <a:rPr lang="zh-CN" altLang="en-US" b="1" dirty="0"/>
              <a:t>章　计算机系统概论</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2</a:t>
            </a:r>
            <a:r>
              <a:rPr lang="zh-CN" altLang="en-US" b="1" dirty="0"/>
              <a:t>章　数据信息的表示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solidFill>
                  <a:srgbClr val="FF0000"/>
                </a:solidFill>
              </a:rPr>
              <a:t>第</a:t>
            </a:r>
            <a:r>
              <a:rPr lang="en-US" altLang="zh-CN" b="1" dirty="0">
                <a:solidFill>
                  <a:srgbClr val="FF0000"/>
                </a:solidFill>
              </a:rPr>
              <a:t>3</a:t>
            </a:r>
            <a:r>
              <a:rPr lang="zh-CN" altLang="en-US" b="1" dirty="0">
                <a:solidFill>
                  <a:srgbClr val="FF0000"/>
                </a:solidFill>
              </a:rPr>
              <a:t>章　运算方法与运算器　</a:t>
            </a:r>
            <a:endParaRPr lang="en-US" altLang="zh-CN" b="1" dirty="0">
              <a:solidFill>
                <a:srgbClr val="FF0000"/>
              </a:solidFill>
            </a:endParaRPr>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4</a:t>
            </a:r>
            <a:r>
              <a:rPr lang="zh-CN" altLang="en-US" b="1" dirty="0"/>
              <a:t>章　存储系统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5</a:t>
            </a:r>
            <a:r>
              <a:rPr lang="zh-CN" altLang="en-US" b="1" dirty="0"/>
              <a:t>章　指令系统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6</a:t>
            </a:r>
            <a:r>
              <a:rPr lang="zh-CN" altLang="en-US" b="1" dirty="0"/>
              <a:t>章　中央处理器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7</a:t>
            </a:r>
            <a:r>
              <a:rPr lang="zh-CN" altLang="en-US" b="1" dirty="0"/>
              <a:t>章　指令流水线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8</a:t>
            </a:r>
            <a:r>
              <a:rPr lang="zh-CN" altLang="en-US" b="1" dirty="0"/>
              <a:t>章　总线系统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9</a:t>
            </a:r>
            <a:r>
              <a:rPr lang="zh-CN" altLang="en-US" b="1" dirty="0"/>
              <a:t>章　输入输出系统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zh-CN" altLang="en-US" b="1" dirty="0"/>
          </a:p>
        </p:txBody>
      </p:sp>
      <p:pic>
        <p:nvPicPr>
          <p:cNvPr id="5" name="Picture 4">
            <a:extLst>
              <a:ext uri="{FF2B5EF4-FFF2-40B4-BE49-F238E27FC236}">
                <a16:creationId xmlns:a16="http://schemas.microsoft.com/office/drawing/2014/main" id="{A2FDF042-D2FF-4287-BE4A-112B23C84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1772816"/>
            <a:ext cx="2919785" cy="403995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83EA1DE9-A480-42DF-9BF1-3530731CCD17}"/>
              </a:ext>
            </a:extLst>
          </p:cNvPr>
          <p:cNvSpPr>
            <a:spLocks noGrp="1"/>
          </p:cNvSpPr>
          <p:nvPr>
            <p:ph type="title"/>
          </p:nvPr>
        </p:nvSpPr>
        <p:spPr/>
        <p:txBody>
          <a:bodyPr/>
          <a:lstStyle/>
          <a:p>
            <a:r>
              <a:rPr lang="zh-CN" altLang="en-US" b="1" dirty="0"/>
              <a:t>目录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332656"/>
            <a:ext cx="8229600" cy="4525963"/>
          </a:xfrm>
        </p:spPr>
        <p:txBody>
          <a:bodyPr/>
          <a:lstStyle/>
          <a:p>
            <a:pPr lvl="2" eaLnBrk="1" hangingPunct="1"/>
            <a:r>
              <a:rPr lang="zh-CN" altLang="en-US" sz="1600" b="1" dirty="0"/>
              <a:t>例</a:t>
            </a:r>
            <a:r>
              <a:rPr lang="en-US" altLang="zh-CN" sz="1600" b="1" dirty="0"/>
              <a:t>3.6</a:t>
            </a:r>
            <a:r>
              <a:rPr lang="zh-CN" altLang="en-US" sz="1600" b="1" dirty="0"/>
              <a:t>：</a:t>
            </a:r>
            <a:r>
              <a:rPr lang="en-US" altLang="zh-CN" sz="1600" b="1" dirty="0"/>
              <a:t>x=-0.1011</a:t>
            </a:r>
            <a:r>
              <a:rPr lang="zh-CN" altLang="en-US" sz="1600" b="1" dirty="0"/>
              <a:t>，</a:t>
            </a:r>
            <a:r>
              <a:rPr lang="en-US" altLang="zh-CN" sz="1600" b="1" dirty="0"/>
              <a:t>y=0.1100</a:t>
            </a:r>
            <a:r>
              <a:rPr lang="zh-CN" altLang="en-US" sz="1600" b="1" dirty="0"/>
              <a:t>，求</a:t>
            </a:r>
            <a:r>
              <a:rPr lang="en-US" altLang="zh-CN" sz="1600" b="1" dirty="0"/>
              <a:t>[x-y]</a:t>
            </a:r>
            <a:r>
              <a:rPr lang="zh-CN" altLang="en-US" sz="1600" b="1" baseline="-25000" dirty="0"/>
              <a:t>补</a:t>
            </a:r>
            <a:r>
              <a:rPr lang="en-US" altLang="zh-CN" sz="1600" b="1" dirty="0"/>
              <a:t> </a:t>
            </a:r>
          </a:p>
          <a:p>
            <a:pPr lvl="2" eaLnBrk="1" hangingPunct="1"/>
            <a:r>
              <a:rPr lang="zh-CN" altLang="en-US" sz="1600" b="1" dirty="0"/>
              <a:t>解：</a:t>
            </a:r>
            <a:r>
              <a:rPr lang="en-US" altLang="zh-CN" sz="1600" b="1" dirty="0"/>
              <a:t> [x]</a:t>
            </a:r>
            <a:r>
              <a:rPr lang="zh-CN" altLang="en-US" sz="1600" b="1" baseline="-25000" dirty="0"/>
              <a:t>补</a:t>
            </a:r>
            <a:r>
              <a:rPr lang="en-US" altLang="zh-CN" sz="1600" b="1" dirty="0"/>
              <a:t>=1.0101</a:t>
            </a:r>
            <a:r>
              <a:rPr lang="zh-CN" altLang="en-US" sz="1600" b="1" dirty="0"/>
              <a:t>，</a:t>
            </a:r>
            <a:r>
              <a:rPr lang="en-US" altLang="zh-CN" sz="1600" b="1" dirty="0"/>
              <a:t>[y]</a:t>
            </a:r>
            <a:r>
              <a:rPr lang="zh-CN" altLang="en-US" sz="1600" b="1" baseline="-25000" dirty="0"/>
              <a:t>补</a:t>
            </a:r>
            <a:r>
              <a:rPr lang="en-US" altLang="zh-CN" sz="1600" b="1" dirty="0"/>
              <a:t>=0.1100</a:t>
            </a:r>
            <a:r>
              <a:rPr lang="zh-CN" altLang="en-US" sz="1600" b="1" dirty="0"/>
              <a:t>，</a:t>
            </a:r>
            <a:r>
              <a:rPr lang="en-US" altLang="zh-CN" sz="1600" b="1" dirty="0"/>
              <a:t>[-y]</a:t>
            </a:r>
            <a:r>
              <a:rPr lang="zh-CN" altLang="en-US" sz="1600" b="1" baseline="-25000" dirty="0"/>
              <a:t>补</a:t>
            </a:r>
            <a:r>
              <a:rPr lang="en-US" altLang="zh-CN" sz="1600" b="1" dirty="0"/>
              <a:t>=1.0100</a:t>
            </a:r>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r>
              <a:rPr lang="zh-CN" altLang="en-US" sz="1600" b="1" dirty="0"/>
              <a:t>负数</a:t>
            </a:r>
            <a:r>
              <a:rPr lang="en-US" altLang="zh-CN" sz="1600" b="1" dirty="0"/>
              <a:t>-</a:t>
            </a:r>
            <a:r>
              <a:rPr lang="zh-CN" altLang="en-US" sz="1600" b="1" dirty="0"/>
              <a:t>正数</a:t>
            </a:r>
            <a:r>
              <a:rPr lang="en-US" altLang="zh-CN" sz="1600" b="1" dirty="0"/>
              <a:t>=</a:t>
            </a:r>
            <a:r>
              <a:rPr lang="zh-CN" altLang="en-US" sz="1600" b="1" dirty="0"/>
              <a:t>负数</a:t>
            </a:r>
            <a:r>
              <a:rPr lang="en-US" altLang="zh-CN" sz="1600" b="1" dirty="0"/>
              <a:t>+</a:t>
            </a:r>
            <a:r>
              <a:rPr lang="zh-CN" altLang="en-US" sz="1600" b="1" dirty="0"/>
              <a:t>负数，结果是正数，溢出了</a:t>
            </a:r>
            <a:endParaRPr lang="en-US" altLang="zh-CN" sz="1600" b="1" dirty="0"/>
          </a:p>
          <a:p>
            <a:pPr lvl="2" eaLnBrk="1" hangingPunct="1"/>
            <a:endParaRPr lang="en-US" altLang="zh-CN" sz="1600" b="1" dirty="0"/>
          </a:p>
          <a:p>
            <a:pPr lvl="2" eaLnBrk="1" hangingPunct="1"/>
            <a:r>
              <a:rPr lang="zh-CN" altLang="en-US" sz="1600" b="1" dirty="0"/>
              <a:t>溢出标志</a:t>
            </a:r>
            <a:r>
              <a:rPr lang="en-US" altLang="zh-CN" sz="1600" b="1" dirty="0"/>
              <a:t>V</a:t>
            </a:r>
            <a:r>
              <a:rPr lang="zh-CN" altLang="en-US" sz="1600" b="1" dirty="0"/>
              <a:t>：</a:t>
            </a:r>
            <a:endParaRPr lang="en-US" altLang="zh-CN" sz="1600" b="1" dirty="0"/>
          </a:p>
          <a:p>
            <a:pPr lvl="2" eaLnBrk="1" hangingPunct="1"/>
            <a:endParaRPr lang="en-US" altLang="zh-CN" sz="1600" b="1" dirty="0"/>
          </a:p>
          <a:p>
            <a:pPr lvl="2" eaLnBrk="1" hangingPunct="1"/>
            <a:r>
              <a:rPr lang="en-US" altLang="zh-CN" sz="1600" b="1" dirty="0" err="1"/>
              <a:t>X</a:t>
            </a:r>
            <a:r>
              <a:rPr lang="en-US" altLang="zh-CN" sz="1600" b="1" baseline="-25000" dirty="0" err="1"/>
              <a:t>f</a:t>
            </a:r>
            <a:r>
              <a:rPr lang="en-US" altLang="zh-CN" sz="1600" b="1" dirty="0"/>
              <a:t>=1</a:t>
            </a:r>
            <a:r>
              <a:rPr lang="zh-CN" altLang="en-US" sz="1600" b="1" dirty="0"/>
              <a:t>，</a:t>
            </a:r>
            <a:r>
              <a:rPr lang="en-US" altLang="zh-CN" sz="1600" b="1" dirty="0" err="1"/>
              <a:t>Y</a:t>
            </a:r>
            <a:r>
              <a:rPr lang="en-US" altLang="zh-CN" sz="1600" b="1" baseline="-25000" dirty="0" err="1"/>
              <a:t>f</a:t>
            </a:r>
            <a:r>
              <a:rPr lang="en-US" altLang="zh-CN" sz="1600" b="1" dirty="0"/>
              <a:t>=1</a:t>
            </a:r>
            <a:r>
              <a:rPr lang="zh-CN" altLang="en-US" sz="1600" b="1" dirty="0"/>
              <a:t>（</a:t>
            </a:r>
            <a:r>
              <a:rPr lang="en-US" altLang="zh-CN" sz="1600" b="1" dirty="0"/>
              <a:t>[-y]</a:t>
            </a:r>
            <a:r>
              <a:rPr lang="zh-CN" altLang="en-US" sz="1600" b="1" baseline="-25000" dirty="0"/>
              <a:t>补</a:t>
            </a:r>
            <a:r>
              <a:rPr lang="zh-CN" altLang="en-US" sz="1600" b="1" dirty="0"/>
              <a:t>的符号位），</a:t>
            </a:r>
            <a:r>
              <a:rPr lang="en-US" altLang="zh-CN" sz="1600" b="1" dirty="0"/>
              <a:t>S</a:t>
            </a:r>
            <a:r>
              <a:rPr lang="en-US" altLang="zh-CN" sz="1600" b="1" baseline="-25000" dirty="0"/>
              <a:t>f</a:t>
            </a:r>
            <a:r>
              <a:rPr lang="en-US" altLang="zh-CN" sz="1600" b="1" dirty="0"/>
              <a:t>=0</a:t>
            </a:r>
          </a:p>
          <a:p>
            <a:pPr lvl="2" eaLnBrk="1" hangingPunct="1"/>
            <a:r>
              <a:rPr lang="en-US" altLang="zh-CN" sz="1600" b="1" dirty="0"/>
              <a:t>V = 1·1·1 + 0·0·0 = 1</a:t>
            </a:r>
            <a:r>
              <a:rPr lang="zh-CN" altLang="en-US" sz="1600" b="1" dirty="0"/>
              <a:t>，溢出</a:t>
            </a:r>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r>
              <a:rPr lang="zh-CN" altLang="en-US" sz="1600" b="1" dirty="0"/>
              <a:t>如果采用减法运算的溢出标志</a:t>
            </a:r>
            <a:r>
              <a:rPr lang="en-US" altLang="zh-CN" sz="1600" b="1" dirty="0"/>
              <a:t>V</a:t>
            </a:r>
            <a:r>
              <a:rPr lang="zh-CN" altLang="en-US" sz="1600" b="1" dirty="0"/>
              <a:t>：</a:t>
            </a:r>
            <a:endParaRPr lang="en-US" altLang="zh-CN" sz="1600" b="1" dirty="0"/>
          </a:p>
          <a:p>
            <a:pPr lvl="3" eaLnBrk="1" hangingPunct="1"/>
            <a:r>
              <a:rPr lang="en-US" altLang="zh-CN" sz="1200" b="1" dirty="0"/>
              <a:t>[x-y]</a:t>
            </a:r>
            <a:r>
              <a:rPr lang="zh-CN" altLang="en-US" sz="1200" b="1" baseline="-25000" dirty="0"/>
              <a:t>补</a:t>
            </a:r>
            <a:r>
              <a:rPr lang="en-US" altLang="zh-CN" sz="1200" b="1" dirty="0"/>
              <a:t>= [x]</a:t>
            </a:r>
            <a:r>
              <a:rPr lang="zh-CN" altLang="en-US" sz="1200" b="1" baseline="-25000" dirty="0"/>
              <a:t>补 </a:t>
            </a:r>
            <a:r>
              <a:rPr lang="en-US" altLang="zh-CN" sz="1200" b="1" dirty="0"/>
              <a:t>- [y]</a:t>
            </a:r>
            <a:r>
              <a:rPr lang="zh-CN" altLang="en-US" sz="1200" b="1" baseline="-25000" dirty="0"/>
              <a:t>补</a:t>
            </a:r>
            <a:endParaRPr lang="en-US" altLang="zh-CN" sz="1200" b="1" dirty="0"/>
          </a:p>
          <a:p>
            <a:pPr lvl="2" eaLnBrk="1" hangingPunct="1"/>
            <a:r>
              <a:rPr lang="en-US" altLang="zh-CN" sz="1600" b="1" dirty="0" err="1"/>
              <a:t>X</a:t>
            </a:r>
            <a:r>
              <a:rPr lang="en-US" altLang="zh-CN" sz="1600" b="1" baseline="-25000" dirty="0" err="1"/>
              <a:t>f</a:t>
            </a:r>
            <a:r>
              <a:rPr lang="en-US" altLang="zh-CN" sz="1600" b="1" dirty="0"/>
              <a:t>=1</a:t>
            </a:r>
            <a:r>
              <a:rPr lang="zh-CN" altLang="en-US" sz="1600" b="1" dirty="0"/>
              <a:t>，</a:t>
            </a:r>
            <a:r>
              <a:rPr lang="en-US" altLang="zh-CN" sz="1600" b="1" dirty="0" err="1"/>
              <a:t>Y</a:t>
            </a:r>
            <a:r>
              <a:rPr lang="en-US" altLang="zh-CN" sz="1600" b="1" baseline="-25000" dirty="0" err="1"/>
              <a:t>f</a:t>
            </a:r>
            <a:r>
              <a:rPr lang="en-US" altLang="zh-CN" sz="1600" b="1" dirty="0"/>
              <a:t>=0</a:t>
            </a:r>
            <a:r>
              <a:rPr lang="zh-CN" altLang="en-US" sz="1600" b="1" dirty="0"/>
              <a:t>（</a:t>
            </a:r>
            <a:r>
              <a:rPr lang="en-US" altLang="zh-CN" sz="1600" b="1" dirty="0"/>
              <a:t>[y]</a:t>
            </a:r>
            <a:r>
              <a:rPr lang="zh-CN" altLang="en-US" sz="1600" b="1" baseline="-25000" dirty="0"/>
              <a:t>补</a:t>
            </a:r>
            <a:r>
              <a:rPr lang="zh-CN" altLang="en-US" sz="1600" b="1" dirty="0"/>
              <a:t>的符号位），</a:t>
            </a:r>
            <a:r>
              <a:rPr lang="en-US" altLang="zh-CN" sz="1600" b="1" dirty="0"/>
              <a:t>S</a:t>
            </a:r>
            <a:r>
              <a:rPr lang="en-US" altLang="zh-CN" sz="1600" b="1" baseline="-25000" dirty="0"/>
              <a:t>f</a:t>
            </a:r>
            <a:r>
              <a:rPr lang="en-US" altLang="zh-CN" sz="1600" b="1" dirty="0"/>
              <a:t>=0</a:t>
            </a:r>
          </a:p>
          <a:p>
            <a:pPr lvl="2" eaLnBrk="1" hangingPunct="1"/>
            <a:r>
              <a:rPr lang="en-US" altLang="zh-CN" sz="1600" b="1" dirty="0"/>
              <a:t>V = 1·1·1 + 0·0·0 = 1</a:t>
            </a:r>
            <a:r>
              <a:rPr lang="zh-CN" altLang="en-US" sz="1600" b="1" dirty="0"/>
              <a:t>，溢出</a:t>
            </a:r>
            <a:r>
              <a:rPr lang="en-US" altLang="zh-CN" sz="1600" b="1" dirty="0"/>
              <a:t>  </a:t>
            </a:r>
          </a:p>
          <a:p>
            <a:pPr lvl="2" eaLnBrk="1" hangingPunct="1"/>
            <a:endParaRPr lang="en-US" altLang="zh-CN" sz="1600" b="1" dirty="0"/>
          </a:p>
        </p:txBody>
      </p:sp>
      <p:grpSp>
        <p:nvGrpSpPr>
          <p:cNvPr id="10" name="组合 9">
            <a:extLst>
              <a:ext uri="{FF2B5EF4-FFF2-40B4-BE49-F238E27FC236}">
                <a16:creationId xmlns:a16="http://schemas.microsoft.com/office/drawing/2014/main" id="{1C68F29D-9EC1-4BA4-A996-C2A5D3C603C6}"/>
              </a:ext>
            </a:extLst>
          </p:cNvPr>
          <p:cNvGrpSpPr/>
          <p:nvPr/>
        </p:nvGrpSpPr>
        <p:grpSpPr>
          <a:xfrm>
            <a:off x="3240980" y="1124744"/>
            <a:ext cx="1521007" cy="954107"/>
            <a:chOff x="3131840" y="4614227"/>
            <a:chExt cx="1521007" cy="954107"/>
          </a:xfrm>
        </p:grpSpPr>
        <p:sp>
          <p:nvSpPr>
            <p:cNvPr id="4" name="文本框 3">
              <a:extLst>
                <a:ext uri="{FF2B5EF4-FFF2-40B4-BE49-F238E27FC236}">
                  <a16:creationId xmlns:a16="http://schemas.microsoft.com/office/drawing/2014/main" id="{4BEBF1E4-FA94-4AF5-9996-FD61E8864793}"/>
                </a:ext>
              </a:extLst>
            </p:cNvPr>
            <p:cNvSpPr txBox="1"/>
            <p:nvPr/>
          </p:nvSpPr>
          <p:spPr>
            <a:xfrm>
              <a:off x="3131840" y="4614227"/>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1.0101</a:t>
              </a:r>
            </a:p>
            <a:p>
              <a:r>
                <a:rPr lang="en-US" altLang="zh-CN" sz="1400" b="1" dirty="0"/>
                <a:t>+ [-y]</a:t>
              </a:r>
              <a:r>
                <a:rPr lang="zh-CN" altLang="en-US" sz="1400" b="1" baseline="-25000" dirty="0"/>
                <a:t>补</a:t>
              </a:r>
              <a:r>
                <a:rPr lang="en-US" altLang="zh-CN" sz="1400" b="1" baseline="-25000" dirty="0"/>
                <a:t>    </a:t>
              </a:r>
              <a:r>
                <a:rPr lang="en-US" altLang="zh-CN" sz="1400" b="1" dirty="0"/>
                <a:t>1.0100</a:t>
              </a:r>
            </a:p>
            <a:p>
              <a:endParaRPr lang="en-US" altLang="zh-CN" sz="1400" b="1" dirty="0"/>
            </a:p>
            <a:p>
              <a:r>
                <a:rPr lang="en-US" altLang="zh-CN" sz="1400" b="1" dirty="0"/>
                <a:t>[x-y]</a:t>
              </a:r>
              <a:r>
                <a:rPr lang="zh-CN" altLang="en-US" sz="1400" b="1" baseline="-25000" dirty="0"/>
                <a:t>补   </a:t>
              </a:r>
              <a:r>
                <a:rPr lang="en-US" altLang="zh-CN" sz="1400" b="1" dirty="0">
                  <a:solidFill>
                    <a:srgbClr val="FF0000"/>
                  </a:solidFill>
                </a:rPr>
                <a:t>1</a:t>
              </a:r>
              <a:r>
                <a:rPr lang="en-US" altLang="zh-CN" sz="1400" b="1" dirty="0"/>
                <a:t>0.1001</a:t>
              </a:r>
              <a:endParaRPr lang="zh-CN" altLang="en-US" sz="1400" dirty="0"/>
            </a:p>
          </p:txBody>
        </p:sp>
        <p:cxnSp>
          <p:nvCxnSpPr>
            <p:cNvPr id="6" name="直接连接符 5">
              <a:extLst>
                <a:ext uri="{FF2B5EF4-FFF2-40B4-BE49-F238E27FC236}">
                  <a16:creationId xmlns:a16="http://schemas.microsoft.com/office/drawing/2014/main" id="{A314F4DA-8AEE-4686-B708-773C348118FD}"/>
                </a:ext>
              </a:extLst>
            </p:cNvPr>
            <p:cNvCxnSpPr>
              <a:cxnSpLocks/>
            </p:cNvCxnSpPr>
            <p:nvPr/>
          </p:nvCxnSpPr>
          <p:spPr>
            <a:xfrm>
              <a:off x="3231573" y="5157192"/>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3CA3DDB6-8FFC-4779-ACEB-9601A1D3DF5D}"/>
              </a:ext>
            </a:extLst>
          </p:cNvPr>
          <p:cNvGrpSpPr/>
          <p:nvPr/>
        </p:nvGrpSpPr>
        <p:grpSpPr>
          <a:xfrm>
            <a:off x="4788024" y="4973106"/>
            <a:ext cx="2016224" cy="400110"/>
            <a:chOff x="4139952" y="5157192"/>
            <a:chExt cx="2376264" cy="400110"/>
          </a:xfrm>
        </p:grpSpPr>
        <p:grpSp>
          <p:nvGrpSpPr>
            <p:cNvPr id="33" name="组合 32">
              <a:extLst>
                <a:ext uri="{FF2B5EF4-FFF2-40B4-BE49-F238E27FC236}">
                  <a16:creationId xmlns:a16="http://schemas.microsoft.com/office/drawing/2014/main" id="{70362F75-6552-493E-AB90-D55EB7A0C729}"/>
                </a:ext>
              </a:extLst>
            </p:cNvPr>
            <p:cNvGrpSpPr/>
            <p:nvPr/>
          </p:nvGrpSpPr>
          <p:grpSpPr>
            <a:xfrm>
              <a:off x="4139952" y="5157192"/>
              <a:ext cx="2376264" cy="400110"/>
              <a:chOff x="1907704" y="5229200"/>
              <a:chExt cx="2376264" cy="400110"/>
            </a:xfrm>
          </p:grpSpPr>
          <p:sp>
            <p:nvSpPr>
              <p:cNvPr id="35" name="文本框 34">
                <a:extLst>
                  <a:ext uri="{FF2B5EF4-FFF2-40B4-BE49-F238E27FC236}">
                    <a16:creationId xmlns:a16="http://schemas.microsoft.com/office/drawing/2014/main" id="{2B105789-711E-4086-A165-A6F8872E18F3}"/>
                  </a:ext>
                </a:extLst>
              </p:cNvPr>
              <p:cNvSpPr txBox="1"/>
              <p:nvPr/>
            </p:nvSpPr>
            <p:spPr>
              <a:xfrm>
                <a:off x="1907704" y="5229200"/>
                <a:ext cx="2376264" cy="400110"/>
              </a:xfrm>
              <a:prstGeom prst="rect">
                <a:avLst/>
              </a:prstGeom>
              <a:solidFill>
                <a:srgbClr val="FFFF00"/>
              </a:solidFill>
            </p:spPr>
            <p:txBody>
              <a:bodyPr wrap="square" rtlCol="0">
                <a:spAutoFit/>
              </a:bodyPr>
              <a:lstStyle/>
              <a:p>
                <a:r>
                  <a:rPr lang="en-US" altLang="zh-CN" sz="2000" b="1" dirty="0"/>
                  <a:t> V = </a:t>
                </a:r>
                <a:r>
                  <a:rPr lang="en-US" altLang="zh-CN" sz="2000" b="1" dirty="0" err="1"/>
                  <a:t>X</a:t>
                </a:r>
                <a:r>
                  <a:rPr lang="en-US" altLang="zh-CN" sz="2000" b="1" baseline="-25000" dirty="0" err="1"/>
                  <a:t>f</a:t>
                </a:r>
                <a:r>
                  <a:rPr lang="en-US" altLang="zh-CN" sz="2000" b="1" dirty="0" err="1"/>
                  <a:t>Y</a:t>
                </a:r>
                <a:r>
                  <a:rPr lang="en-US" altLang="zh-CN" sz="2000" b="1" baseline="-25000" dirty="0" err="1"/>
                  <a:t>f</a:t>
                </a:r>
                <a:r>
                  <a:rPr lang="en-US" altLang="zh-CN" sz="2000" b="1" dirty="0" err="1"/>
                  <a:t>S</a:t>
                </a:r>
                <a:r>
                  <a:rPr lang="en-US" altLang="zh-CN" sz="2000" b="1" baseline="-25000" dirty="0" err="1"/>
                  <a:t>f</a:t>
                </a:r>
                <a:r>
                  <a:rPr lang="en-US" altLang="zh-CN" sz="2000" b="1" baseline="-25000" dirty="0"/>
                  <a:t> </a:t>
                </a:r>
                <a:r>
                  <a:rPr lang="en-US" altLang="zh-CN" sz="2000" b="1" dirty="0"/>
                  <a:t>+ </a:t>
                </a:r>
                <a:r>
                  <a:rPr lang="en-US" altLang="zh-CN" sz="2000" b="1" dirty="0" err="1"/>
                  <a:t>X</a:t>
                </a:r>
                <a:r>
                  <a:rPr lang="en-US" altLang="zh-CN" sz="2000" b="1" baseline="-25000" dirty="0" err="1"/>
                  <a:t>f</a:t>
                </a:r>
                <a:r>
                  <a:rPr lang="en-US" altLang="zh-CN" sz="2000" b="1" dirty="0" err="1"/>
                  <a:t>Y</a:t>
                </a:r>
                <a:r>
                  <a:rPr lang="en-US" altLang="zh-CN" sz="2000" b="1" baseline="-25000" dirty="0" err="1"/>
                  <a:t>f</a:t>
                </a:r>
                <a:r>
                  <a:rPr lang="en-US" altLang="zh-CN" sz="2000" b="1" dirty="0" err="1"/>
                  <a:t>S</a:t>
                </a:r>
                <a:r>
                  <a:rPr lang="en-US" altLang="zh-CN" sz="2000" b="1" baseline="-25000" dirty="0" err="1"/>
                  <a:t>f</a:t>
                </a:r>
                <a:endParaRPr lang="en-US" altLang="zh-CN" sz="2000" b="1" baseline="-25000" dirty="0"/>
              </a:p>
            </p:txBody>
          </p:sp>
          <p:cxnSp>
            <p:nvCxnSpPr>
              <p:cNvPr id="36" name="直接连接符 35">
                <a:extLst>
                  <a:ext uri="{FF2B5EF4-FFF2-40B4-BE49-F238E27FC236}">
                    <a16:creationId xmlns:a16="http://schemas.microsoft.com/office/drawing/2014/main" id="{09671884-3A4D-4B41-B98D-B4A91E478267}"/>
                  </a:ext>
                </a:extLst>
              </p:cNvPr>
              <p:cNvCxnSpPr>
                <a:cxnSpLocks/>
              </p:cNvCxnSpPr>
              <p:nvPr/>
            </p:nvCxnSpPr>
            <p:spPr>
              <a:xfrm>
                <a:off x="2769557" y="5317156"/>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50D7EDA-30D6-4166-A30F-F0BC79C498CA}"/>
                  </a:ext>
                </a:extLst>
              </p:cNvPr>
              <p:cNvCxnSpPr>
                <a:cxnSpLocks/>
              </p:cNvCxnSpPr>
              <p:nvPr/>
            </p:nvCxnSpPr>
            <p:spPr>
              <a:xfrm>
                <a:off x="3451337" y="5322472"/>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a:extLst>
                <a:ext uri="{FF2B5EF4-FFF2-40B4-BE49-F238E27FC236}">
                  <a16:creationId xmlns:a16="http://schemas.microsoft.com/office/drawing/2014/main" id="{2D207024-B2C0-4CAF-A8E6-1F91C05BD2AB}"/>
                </a:ext>
              </a:extLst>
            </p:cNvPr>
            <p:cNvCxnSpPr>
              <a:cxnSpLocks/>
            </p:cNvCxnSpPr>
            <p:nvPr/>
          </p:nvCxnSpPr>
          <p:spPr>
            <a:xfrm>
              <a:off x="5202864" y="525046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D8825D01-CE73-442B-B15B-EBE91476F380}"/>
              </a:ext>
            </a:extLst>
          </p:cNvPr>
          <p:cNvGrpSpPr/>
          <p:nvPr/>
        </p:nvGrpSpPr>
        <p:grpSpPr>
          <a:xfrm>
            <a:off x="2915816" y="2924944"/>
            <a:ext cx="2016224" cy="400110"/>
            <a:chOff x="4139952" y="5157192"/>
            <a:chExt cx="2376264" cy="400110"/>
          </a:xfrm>
        </p:grpSpPr>
        <p:grpSp>
          <p:nvGrpSpPr>
            <p:cNvPr id="39" name="组合 38">
              <a:extLst>
                <a:ext uri="{FF2B5EF4-FFF2-40B4-BE49-F238E27FC236}">
                  <a16:creationId xmlns:a16="http://schemas.microsoft.com/office/drawing/2014/main" id="{3A98A7F0-73B0-48B7-BFE5-8C93838517A3}"/>
                </a:ext>
              </a:extLst>
            </p:cNvPr>
            <p:cNvGrpSpPr/>
            <p:nvPr/>
          </p:nvGrpSpPr>
          <p:grpSpPr>
            <a:xfrm>
              <a:off x="4139952" y="5157192"/>
              <a:ext cx="2376264" cy="400110"/>
              <a:chOff x="1907704" y="5229200"/>
              <a:chExt cx="2376264" cy="400110"/>
            </a:xfrm>
          </p:grpSpPr>
          <p:sp>
            <p:nvSpPr>
              <p:cNvPr id="41" name="文本框 40">
                <a:extLst>
                  <a:ext uri="{FF2B5EF4-FFF2-40B4-BE49-F238E27FC236}">
                    <a16:creationId xmlns:a16="http://schemas.microsoft.com/office/drawing/2014/main" id="{5A951097-2F3F-40B2-BF7B-895DD3665A81}"/>
                  </a:ext>
                </a:extLst>
              </p:cNvPr>
              <p:cNvSpPr txBox="1"/>
              <p:nvPr/>
            </p:nvSpPr>
            <p:spPr>
              <a:xfrm>
                <a:off x="1907704" y="5229200"/>
                <a:ext cx="2376264" cy="400110"/>
              </a:xfrm>
              <a:prstGeom prst="rect">
                <a:avLst/>
              </a:prstGeom>
              <a:solidFill>
                <a:srgbClr val="FFFF00"/>
              </a:solidFill>
            </p:spPr>
            <p:txBody>
              <a:bodyPr wrap="square" rtlCol="0">
                <a:spAutoFit/>
              </a:bodyPr>
              <a:lstStyle/>
              <a:p>
                <a:r>
                  <a:rPr lang="en-US" altLang="zh-CN" sz="2000" b="1" dirty="0"/>
                  <a:t> V = </a:t>
                </a:r>
                <a:r>
                  <a:rPr lang="en-US" altLang="zh-CN" sz="2000" b="1" dirty="0" err="1"/>
                  <a:t>X</a:t>
                </a:r>
                <a:r>
                  <a:rPr lang="en-US" altLang="zh-CN" sz="2000" b="1" baseline="-25000" dirty="0" err="1"/>
                  <a:t>f</a:t>
                </a:r>
                <a:r>
                  <a:rPr lang="en-US" altLang="zh-CN" sz="2000" b="1" dirty="0" err="1"/>
                  <a:t>Y</a:t>
                </a:r>
                <a:r>
                  <a:rPr lang="en-US" altLang="zh-CN" sz="2000" b="1" baseline="-25000" dirty="0" err="1"/>
                  <a:t>f</a:t>
                </a:r>
                <a:r>
                  <a:rPr lang="en-US" altLang="zh-CN" sz="2000" b="1" dirty="0" err="1"/>
                  <a:t>S</a:t>
                </a:r>
                <a:r>
                  <a:rPr lang="en-US" altLang="zh-CN" sz="2000" b="1" baseline="-25000" dirty="0" err="1"/>
                  <a:t>f</a:t>
                </a:r>
                <a:r>
                  <a:rPr lang="en-US" altLang="zh-CN" sz="2000" b="1" baseline="-25000" dirty="0"/>
                  <a:t> </a:t>
                </a:r>
                <a:r>
                  <a:rPr lang="en-US" altLang="zh-CN" sz="2000" b="1" dirty="0"/>
                  <a:t>+ </a:t>
                </a:r>
                <a:r>
                  <a:rPr lang="en-US" altLang="zh-CN" sz="2000" b="1" dirty="0" err="1"/>
                  <a:t>X</a:t>
                </a:r>
                <a:r>
                  <a:rPr lang="en-US" altLang="zh-CN" sz="2000" b="1" baseline="-25000" dirty="0" err="1"/>
                  <a:t>f</a:t>
                </a:r>
                <a:r>
                  <a:rPr lang="en-US" altLang="zh-CN" sz="2000" b="1" dirty="0" err="1"/>
                  <a:t>Y</a:t>
                </a:r>
                <a:r>
                  <a:rPr lang="en-US" altLang="zh-CN" sz="2000" b="1" baseline="-25000" dirty="0" err="1"/>
                  <a:t>f</a:t>
                </a:r>
                <a:r>
                  <a:rPr lang="en-US" altLang="zh-CN" sz="2000" b="1" dirty="0" err="1"/>
                  <a:t>S</a:t>
                </a:r>
                <a:r>
                  <a:rPr lang="en-US" altLang="zh-CN" sz="2000" b="1" baseline="-25000" dirty="0" err="1"/>
                  <a:t>f</a:t>
                </a:r>
                <a:endParaRPr lang="en-US" altLang="zh-CN" sz="2000" b="1" baseline="-25000" dirty="0"/>
              </a:p>
            </p:txBody>
          </p:sp>
          <p:cxnSp>
            <p:nvCxnSpPr>
              <p:cNvPr id="42" name="直接连接符 41">
                <a:extLst>
                  <a:ext uri="{FF2B5EF4-FFF2-40B4-BE49-F238E27FC236}">
                    <a16:creationId xmlns:a16="http://schemas.microsoft.com/office/drawing/2014/main" id="{C2F0AC76-12E1-4D94-A848-957297708281}"/>
                  </a:ext>
                </a:extLst>
              </p:cNvPr>
              <p:cNvCxnSpPr>
                <a:cxnSpLocks/>
              </p:cNvCxnSpPr>
              <p:nvPr/>
            </p:nvCxnSpPr>
            <p:spPr>
              <a:xfrm>
                <a:off x="3674610" y="5327788"/>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C2B584-A6DE-4F58-B11C-FBCB72B32519}"/>
                  </a:ext>
                </a:extLst>
              </p:cNvPr>
              <p:cNvCxnSpPr>
                <a:cxnSpLocks/>
              </p:cNvCxnSpPr>
              <p:nvPr/>
            </p:nvCxnSpPr>
            <p:spPr>
              <a:xfrm>
                <a:off x="3448489" y="5327788"/>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直接连接符 39">
              <a:extLst>
                <a:ext uri="{FF2B5EF4-FFF2-40B4-BE49-F238E27FC236}">
                  <a16:creationId xmlns:a16="http://schemas.microsoft.com/office/drawing/2014/main" id="{714A7650-C95D-4517-967A-AD0DF58B94E5}"/>
                </a:ext>
              </a:extLst>
            </p:cNvPr>
            <p:cNvCxnSpPr>
              <a:cxnSpLocks/>
            </p:cNvCxnSpPr>
            <p:nvPr/>
          </p:nvCxnSpPr>
          <p:spPr>
            <a:xfrm>
              <a:off x="5212133" y="5248048"/>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圆角矩形标注 17"/>
          <p:cNvSpPr/>
          <p:nvPr/>
        </p:nvSpPr>
        <p:spPr>
          <a:xfrm>
            <a:off x="5220071" y="1124744"/>
            <a:ext cx="2088233" cy="784581"/>
          </a:xfrm>
          <a:prstGeom prst="wedgeRoundRectCallout">
            <a:avLst>
              <a:gd name="adj1" fmla="val -70722"/>
              <a:gd name="adj2" fmla="val 6157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a:solidFill>
                  <a:srgbClr val="002060"/>
                </a:solidFill>
              </a:rPr>
              <a:t>最高有效位向前无进位</a:t>
            </a:r>
            <a:endParaRPr lang="en-US" altLang="zh-CN" sz="1400" b="1" dirty="0">
              <a:solidFill>
                <a:srgbClr val="002060"/>
              </a:solidFill>
            </a:endParaRPr>
          </a:p>
          <a:p>
            <a:r>
              <a:rPr lang="zh-CN" altLang="en-US" sz="1400" b="1" dirty="0">
                <a:solidFill>
                  <a:srgbClr val="002060"/>
                </a:solidFill>
              </a:rPr>
              <a:t> 但符号位向前有进位</a:t>
            </a:r>
            <a:endParaRPr lang="en-US" altLang="zh-CN" sz="1400" b="1" dirty="0">
              <a:solidFill>
                <a:srgbClr val="002060"/>
              </a:solidFill>
            </a:endParaRPr>
          </a:p>
          <a:p>
            <a:r>
              <a:rPr lang="zh-CN" altLang="en-US" sz="1400" b="1" dirty="0">
                <a:solidFill>
                  <a:srgbClr val="002060"/>
                </a:solidFill>
              </a:rPr>
              <a:t>  所以溢出</a:t>
            </a:r>
          </a:p>
        </p:txBody>
      </p:sp>
    </p:spTree>
    <p:extLst>
      <p:ext uri="{BB962C8B-B14F-4D97-AF65-F5344CB8AC3E}">
        <p14:creationId xmlns:p14="http://schemas.microsoft.com/office/powerpoint/2010/main" val="1760803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404664"/>
            <a:ext cx="8229600" cy="6048375"/>
          </a:xfrm>
        </p:spPr>
        <p:txBody>
          <a:bodyPr rtlCol="0">
            <a:normAutofit/>
          </a:bodyPr>
          <a:lstStyle/>
          <a:p>
            <a:pPr lvl="2" eaLnBrk="1" hangingPunct="1"/>
            <a:r>
              <a:rPr lang="zh-CN" altLang="en-US" sz="1600" b="1" dirty="0"/>
              <a:t>（</a:t>
            </a:r>
            <a:r>
              <a:rPr lang="en-US" altLang="zh-CN" sz="1600" b="1" dirty="0"/>
              <a:t>2</a:t>
            </a:r>
            <a:r>
              <a:rPr lang="zh-CN" altLang="en-US" sz="1600" b="1" dirty="0"/>
              <a:t>）根据运算过程中最高数据位的进位与符号位的进位是否一致进行检测</a:t>
            </a:r>
            <a:endParaRPr lang="en-US" altLang="zh-CN" sz="1600" b="1" dirty="0"/>
          </a:p>
          <a:p>
            <a:pPr lvl="2" eaLnBrk="1" hangingPunct="1"/>
            <a:endParaRPr lang="en-US" altLang="zh-CN" sz="1600" b="1" dirty="0"/>
          </a:p>
          <a:p>
            <a:pPr lvl="2" eaLnBrk="1" hangingPunct="1"/>
            <a:r>
              <a:rPr lang="zh-CN" altLang="en-US" sz="1600" b="1" dirty="0"/>
              <a:t>溢出标志</a:t>
            </a:r>
            <a:r>
              <a:rPr lang="en-US" altLang="zh-CN" sz="1600" b="1" dirty="0"/>
              <a:t>V</a:t>
            </a:r>
            <a:r>
              <a:rPr lang="zh-CN" altLang="en-US" sz="1600" b="1" dirty="0"/>
              <a:t>检测公式：</a:t>
            </a:r>
            <a:endParaRPr lang="en-US" altLang="zh-CN" sz="1600" b="1" dirty="0"/>
          </a:p>
          <a:p>
            <a:pPr lvl="2" eaLnBrk="1" hangingPunct="1"/>
            <a:endParaRPr lang="en-US" altLang="zh-CN" sz="1600" b="1" dirty="0"/>
          </a:p>
          <a:p>
            <a:pPr lvl="2" eaLnBrk="1" hangingPunct="1"/>
            <a:r>
              <a:rPr lang="en-US" altLang="zh-CN" sz="1600" b="1" dirty="0"/>
              <a:t>C</a:t>
            </a:r>
            <a:r>
              <a:rPr lang="en-US" altLang="zh-CN" sz="1600" b="1" baseline="-25000" dirty="0"/>
              <a:t>f</a:t>
            </a:r>
            <a:r>
              <a:rPr lang="zh-CN" altLang="en-US" sz="1600" b="1" dirty="0"/>
              <a:t>：符号位产生的进位信号；</a:t>
            </a:r>
            <a:r>
              <a:rPr lang="en-US" altLang="zh-CN" sz="1600" b="1" dirty="0"/>
              <a:t>C</a:t>
            </a:r>
            <a:r>
              <a:rPr lang="en-US" altLang="zh-CN" sz="1600" b="1" baseline="-25000" dirty="0"/>
              <a:t>d</a:t>
            </a:r>
            <a:r>
              <a:rPr lang="zh-CN" altLang="en-US" sz="1600" b="1" dirty="0"/>
              <a:t>：最高有效位产生的进位信号</a:t>
            </a:r>
            <a:endParaRPr lang="en-US" altLang="zh-CN" sz="1600" b="1" dirty="0"/>
          </a:p>
          <a:p>
            <a:pPr lvl="2" eaLnBrk="1" hangingPunct="1"/>
            <a:endParaRPr lang="en-US" altLang="zh-CN" sz="1600" b="1" dirty="0"/>
          </a:p>
          <a:p>
            <a:pPr lvl="2" eaLnBrk="1" hangingPunct="1"/>
            <a:r>
              <a:rPr lang="zh-CN" altLang="en-US" sz="1600" b="1" dirty="0"/>
              <a:t>例</a:t>
            </a:r>
            <a:r>
              <a:rPr lang="en-US" altLang="zh-CN" sz="1600" b="1" dirty="0"/>
              <a:t>3.7</a:t>
            </a:r>
            <a:r>
              <a:rPr lang="zh-CN" altLang="en-US" sz="1600" b="1" dirty="0"/>
              <a:t>：</a:t>
            </a:r>
            <a:r>
              <a:rPr lang="en-US" altLang="zh-CN" sz="1600" b="1" dirty="0"/>
              <a:t>x=-111</a:t>
            </a:r>
            <a:r>
              <a:rPr lang="zh-CN" altLang="en-US" sz="1600" b="1" dirty="0"/>
              <a:t>，</a:t>
            </a:r>
            <a:r>
              <a:rPr lang="en-US" altLang="zh-CN" sz="1600" b="1" dirty="0"/>
              <a:t>y=110</a:t>
            </a:r>
            <a:r>
              <a:rPr lang="zh-CN" altLang="en-US" sz="1600" b="1" dirty="0"/>
              <a:t>，求</a:t>
            </a:r>
            <a:r>
              <a:rPr lang="en-US" altLang="zh-CN" sz="1600" b="1" dirty="0"/>
              <a:t>[x-y]</a:t>
            </a:r>
            <a:r>
              <a:rPr lang="zh-CN" altLang="en-US" sz="1600" b="1" baseline="-25000" dirty="0"/>
              <a:t>补</a:t>
            </a:r>
            <a:r>
              <a:rPr lang="en-US" altLang="zh-CN" sz="1600" b="1" dirty="0"/>
              <a:t> </a:t>
            </a:r>
          </a:p>
          <a:p>
            <a:pPr lvl="2" eaLnBrk="1" hangingPunct="1"/>
            <a:r>
              <a:rPr lang="zh-CN" altLang="en-US" sz="1600" b="1" dirty="0"/>
              <a:t>解：</a:t>
            </a:r>
            <a:r>
              <a:rPr lang="en-US" altLang="zh-CN" sz="1600" b="1" dirty="0"/>
              <a:t> [x]</a:t>
            </a:r>
            <a:r>
              <a:rPr lang="zh-CN" altLang="en-US" sz="1600" b="1" baseline="-25000" dirty="0"/>
              <a:t>补</a:t>
            </a:r>
            <a:r>
              <a:rPr lang="en-US" altLang="zh-CN" sz="1600" b="1" dirty="0"/>
              <a:t>=1,001</a:t>
            </a:r>
            <a:r>
              <a:rPr lang="zh-CN" altLang="en-US" sz="1600" b="1" dirty="0"/>
              <a:t>，</a:t>
            </a:r>
            <a:r>
              <a:rPr lang="en-US" altLang="zh-CN" sz="1600" b="1" dirty="0"/>
              <a:t>[y]</a:t>
            </a:r>
            <a:r>
              <a:rPr lang="zh-CN" altLang="en-US" sz="1600" b="1" baseline="-25000" dirty="0"/>
              <a:t>补</a:t>
            </a:r>
            <a:r>
              <a:rPr lang="en-US" altLang="zh-CN" sz="1600" b="1" dirty="0"/>
              <a:t>=0,110</a:t>
            </a:r>
            <a:r>
              <a:rPr lang="zh-CN" altLang="en-US" sz="1600" b="1" dirty="0"/>
              <a:t>，</a:t>
            </a:r>
            <a:r>
              <a:rPr lang="en-US" altLang="zh-CN" sz="1600" b="1" dirty="0"/>
              <a:t>[-y]</a:t>
            </a:r>
            <a:r>
              <a:rPr lang="zh-CN" altLang="en-US" sz="1600" b="1" baseline="-25000" dirty="0"/>
              <a:t>补</a:t>
            </a:r>
            <a:r>
              <a:rPr lang="en-US" altLang="zh-CN" sz="1600" b="1" dirty="0"/>
              <a:t>=1,010</a:t>
            </a:r>
          </a:p>
          <a:p>
            <a:pPr lvl="2" eaLnBrk="1" hangingPunct="1"/>
            <a:endParaRPr lang="en-US" altLang="zh-CN" sz="1600" b="1" dirty="0"/>
          </a:p>
          <a:p>
            <a:pPr lvl="2" eaLnBrk="1" hangingPunct="1"/>
            <a:r>
              <a:rPr lang="en-US" altLang="zh-CN" sz="1600" b="1" dirty="0"/>
              <a:t>C</a:t>
            </a:r>
            <a:r>
              <a:rPr lang="en-US" altLang="zh-CN" sz="1600" b="1" baseline="-25000" dirty="0"/>
              <a:t>f </a:t>
            </a:r>
            <a:r>
              <a:rPr lang="en-US" altLang="zh-CN" sz="1600" b="1" dirty="0"/>
              <a:t>= 1</a:t>
            </a:r>
            <a:r>
              <a:rPr lang="zh-CN" altLang="en-US" sz="1600" b="1" dirty="0"/>
              <a:t>；</a:t>
            </a:r>
            <a:r>
              <a:rPr lang="en-US" altLang="zh-CN" sz="1600" b="1" dirty="0"/>
              <a:t>C</a:t>
            </a:r>
            <a:r>
              <a:rPr lang="en-US" altLang="zh-CN" sz="1600" b="1" baseline="-25000" dirty="0"/>
              <a:t>d</a:t>
            </a:r>
            <a:r>
              <a:rPr lang="zh-CN" altLang="en-US" sz="1600" b="1" baseline="-25000" dirty="0"/>
              <a:t> </a:t>
            </a:r>
            <a:r>
              <a:rPr lang="en-US" altLang="zh-CN" sz="1600" b="1" dirty="0"/>
              <a:t>= 0</a:t>
            </a:r>
          </a:p>
          <a:p>
            <a:pPr lvl="2" eaLnBrk="1" hangingPunct="1"/>
            <a:endParaRPr lang="en-US" altLang="zh-CN" sz="1600" b="1" dirty="0"/>
          </a:p>
          <a:p>
            <a:pPr lvl="2" eaLnBrk="1" hangingPunct="1"/>
            <a:r>
              <a:rPr lang="zh-CN" altLang="en-US" sz="1600" b="1" dirty="0"/>
              <a:t>溢出标志</a:t>
            </a:r>
            <a:r>
              <a:rPr lang="en-US" altLang="zh-CN" sz="1600" b="1" dirty="0"/>
              <a:t>V=1</a:t>
            </a:r>
            <a:r>
              <a:rPr lang="en-US" altLang="zh-CN" sz="1600" b="1" dirty="0">
                <a:latin typeface="等线" panose="02010600030101010101" pitchFamily="2" charset="-122"/>
                <a:ea typeface="等线" panose="02010600030101010101" pitchFamily="2" charset="-122"/>
              </a:rPr>
              <a:t>⊕</a:t>
            </a:r>
            <a:r>
              <a:rPr lang="en-US" altLang="zh-CN" sz="1600" b="1" dirty="0"/>
              <a:t>0=1</a:t>
            </a:r>
            <a:r>
              <a:rPr lang="zh-CN" altLang="en-US" sz="1600" b="1" dirty="0"/>
              <a:t>，溢出（</a:t>
            </a:r>
            <a:r>
              <a:rPr lang="en-US" altLang="zh-CN" sz="1600" b="1" dirty="0"/>
              <a:t>-7-6=-13</a:t>
            </a:r>
            <a:r>
              <a:rPr lang="zh-CN" altLang="en-US" sz="1600" b="1" dirty="0"/>
              <a:t>；超出</a:t>
            </a:r>
            <a:r>
              <a:rPr lang="en-US" altLang="zh-CN" sz="1600" b="1" dirty="0"/>
              <a:t>-8</a:t>
            </a:r>
            <a:r>
              <a:rPr lang="zh-CN" altLang="en-US" sz="1600" b="1" dirty="0">
                <a:latin typeface="等线" panose="02010600030101010101" pitchFamily="2" charset="-122"/>
                <a:ea typeface="等线" panose="02010600030101010101" pitchFamily="2" charset="-122"/>
              </a:rPr>
              <a:t>～</a:t>
            </a:r>
            <a:r>
              <a:rPr lang="en-US" altLang="zh-CN" sz="1600" b="1" dirty="0"/>
              <a:t>+7</a:t>
            </a:r>
            <a:r>
              <a:rPr lang="zh-CN" altLang="en-US" sz="1600" b="1" dirty="0"/>
              <a:t>的范围）</a:t>
            </a:r>
            <a:endParaRPr lang="en-US" altLang="zh-CN" sz="1600" b="1" dirty="0"/>
          </a:p>
          <a:p>
            <a:pPr lvl="2" eaLnBrk="1" hangingPunct="1"/>
            <a:endParaRPr lang="en-US" altLang="zh-CN" sz="1600" b="1" dirty="0"/>
          </a:p>
          <a:p>
            <a:pPr lvl="2" eaLnBrk="1" hangingPunct="1"/>
            <a:endParaRPr lang="en-US" altLang="zh-CN" sz="1600" b="1" dirty="0"/>
          </a:p>
          <a:p>
            <a:pPr lvl="2" eaLnBrk="1" hangingPunct="1"/>
            <a:r>
              <a:rPr lang="zh-CN" altLang="en-US" sz="1600" b="1" dirty="0"/>
              <a:t>例</a:t>
            </a:r>
            <a:r>
              <a:rPr lang="en-US" altLang="zh-CN" sz="1600" b="1" dirty="0"/>
              <a:t>3.8</a:t>
            </a:r>
            <a:r>
              <a:rPr lang="zh-CN" altLang="en-US" sz="1600" b="1" dirty="0"/>
              <a:t>：</a:t>
            </a:r>
            <a:r>
              <a:rPr lang="en-US" altLang="zh-CN" sz="1600" b="1" dirty="0"/>
              <a:t>x=-011</a:t>
            </a:r>
            <a:r>
              <a:rPr lang="zh-CN" altLang="en-US" sz="1600" b="1" dirty="0"/>
              <a:t>，</a:t>
            </a:r>
            <a:r>
              <a:rPr lang="en-US" altLang="zh-CN" sz="1600" b="1" dirty="0"/>
              <a:t>y=100</a:t>
            </a:r>
            <a:r>
              <a:rPr lang="zh-CN" altLang="en-US" sz="1600" b="1" dirty="0"/>
              <a:t>，求</a:t>
            </a:r>
            <a:r>
              <a:rPr lang="en-US" altLang="zh-CN" sz="1600" b="1" dirty="0"/>
              <a:t>[x-y]</a:t>
            </a:r>
            <a:r>
              <a:rPr lang="zh-CN" altLang="en-US" sz="1600" b="1" baseline="-25000" dirty="0"/>
              <a:t>补</a:t>
            </a:r>
            <a:r>
              <a:rPr lang="en-US" altLang="zh-CN" sz="1600" b="1" dirty="0"/>
              <a:t> </a:t>
            </a:r>
          </a:p>
          <a:p>
            <a:pPr lvl="2" eaLnBrk="1" hangingPunct="1"/>
            <a:r>
              <a:rPr lang="zh-CN" altLang="en-US" sz="1600" b="1" dirty="0"/>
              <a:t>解：</a:t>
            </a:r>
            <a:r>
              <a:rPr lang="en-US" altLang="zh-CN" sz="1600" b="1" dirty="0"/>
              <a:t> [x]</a:t>
            </a:r>
            <a:r>
              <a:rPr lang="zh-CN" altLang="en-US" sz="1600" b="1" baseline="-25000" dirty="0"/>
              <a:t>补</a:t>
            </a:r>
            <a:r>
              <a:rPr lang="en-US" altLang="zh-CN" sz="1600" b="1" dirty="0"/>
              <a:t>=1,101</a:t>
            </a:r>
            <a:r>
              <a:rPr lang="zh-CN" altLang="en-US" sz="1600" b="1" dirty="0"/>
              <a:t>，</a:t>
            </a:r>
            <a:r>
              <a:rPr lang="en-US" altLang="zh-CN" sz="1600" b="1" dirty="0"/>
              <a:t>[y]</a:t>
            </a:r>
            <a:r>
              <a:rPr lang="zh-CN" altLang="en-US" sz="1600" b="1" baseline="-25000" dirty="0"/>
              <a:t>补</a:t>
            </a:r>
            <a:r>
              <a:rPr lang="en-US" altLang="zh-CN" sz="1600" b="1" dirty="0"/>
              <a:t>=0,100</a:t>
            </a:r>
            <a:r>
              <a:rPr lang="zh-CN" altLang="en-US" sz="1600" b="1" dirty="0"/>
              <a:t>，</a:t>
            </a:r>
            <a:r>
              <a:rPr lang="en-US" altLang="zh-CN" sz="1600" b="1" dirty="0"/>
              <a:t>[-y]</a:t>
            </a:r>
            <a:r>
              <a:rPr lang="zh-CN" altLang="en-US" sz="1600" b="1" baseline="-25000" dirty="0"/>
              <a:t>补</a:t>
            </a:r>
            <a:r>
              <a:rPr lang="en-US" altLang="zh-CN" sz="1600" b="1" dirty="0"/>
              <a:t>=1,110</a:t>
            </a:r>
          </a:p>
          <a:p>
            <a:pPr lvl="2" eaLnBrk="1" hangingPunct="1"/>
            <a:endParaRPr lang="en-US" altLang="zh-CN" sz="1600" b="1" dirty="0"/>
          </a:p>
          <a:p>
            <a:pPr lvl="2" eaLnBrk="1" hangingPunct="1"/>
            <a:r>
              <a:rPr lang="en-US" altLang="zh-CN" sz="1600" b="1" dirty="0"/>
              <a:t>C</a:t>
            </a:r>
            <a:r>
              <a:rPr lang="en-US" altLang="zh-CN" sz="1600" b="1" baseline="-25000" dirty="0"/>
              <a:t>f </a:t>
            </a:r>
            <a:r>
              <a:rPr lang="en-US" altLang="zh-CN" sz="1600" b="1" dirty="0"/>
              <a:t>= 1</a:t>
            </a:r>
            <a:r>
              <a:rPr lang="zh-CN" altLang="en-US" sz="1600" b="1" dirty="0"/>
              <a:t>；</a:t>
            </a:r>
            <a:r>
              <a:rPr lang="en-US" altLang="zh-CN" sz="1600" b="1" dirty="0"/>
              <a:t>C</a:t>
            </a:r>
            <a:r>
              <a:rPr lang="en-US" altLang="zh-CN" sz="1600" b="1" baseline="-25000" dirty="0"/>
              <a:t>d</a:t>
            </a:r>
            <a:r>
              <a:rPr lang="zh-CN" altLang="en-US" sz="1600" b="1" baseline="-25000" dirty="0"/>
              <a:t> </a:t>
            </a:r>
            <a:r>
              <a:rPr lang="en-US" altLang="zh-CN" sz="1600" b="1" dirty="0"/>
              <a:t>= 1</a:t>
            </a:r>
          </a:p>
          <a:p>
            <a:pPr lvl="2" eaLnBrk="1" hangingPunct="1"/>
            <a:endParaRPr lang="en-US" altLang="zh-CN" sz="1600" b="1" dirty="0"/>
          </a:p>
          <a:p>
            <a:pPr lvl="2" eaLnBrk="1" hangingPunct="1"/>
            <a:r>
              <a:rPr lang="zh-CN" altLang="en-US" sz="1600" b="1" dirty="0"/>
              <a:t>溢出标志</a:t>
            </a:r>
            <a:r>
              <a:rPr lang="en-US" altLang="zh-CN" sz="1600" b="1" dirty="0"/>
              <a:t>V=1</a:t>
            </a:r>
            <a:r>
              <a:rPr lang="en-US" altLang="zh-CN" sz="1600" b="1" dirty="0">
                <a:latin typeface="等线" panose="02010600030101010101" pitchFamily="2" charset="-122"/>
                <a:ea typeface="等线" panose="02010600030101010101" pitchFamily="2" charset="-122"/>
              </a:rPr>
              <a:t>⊕1</a:t>
            </a:r>
            <a:r>
              <a:rPr lang="en-US" altLang="zh-CN" sz="1600" b="1" dirty="0"/>
              <a:t>=0</a:t>
            </a:r>
            <a:r>
              <a:rPr lang="zh-CN" altLang="en-US" sz="1600" b="1" dirty="0"/>
              <a:t>，没有溢出（</a:t>
            </a:r>
            <a:r>
              <a:rPr lang="en-US" altLang="zh-CN" sz="1600" b="1" dirty="0"/>
              <a:t>-3-4=-7</a:t>
            </a:r>
            <a:r>
              <a:rPr lang="zh-CN" altLang="en-US" sz="1600" b="1" dirty="0"/>
              <a:t>；没有超出</a:t>
            </a:r>
            <a:r>
              <a:rPr lang="en-US" altLang="zh-CN" sz="1600" b="1" dirty="0"/>
              <a:t>-8</a:t>
            </a:r>
            <a:r>
              <a:rPr lang="zh-CN" altLang="en-US" sz="1600" b="1" dirty="0">
                <a:latin typeface="等线" panose="02010600030101010101" pitchFamily="2" charset="-122"/>
                <a:ea typeface="等线" panose="02010600030101010101" pitchFamily="2" charset="-122"/>
              </a:rPr>
              <a:t>～</a:t>
            </a:r>
            <a:r>
              <a:rPr lang="en-US" altLang="zh-CN" sz="1600" b="1" dirty="0"/>
              <a:t>+7</a:t>
            </a:r>
            <a:r>
              <a:rPr lang="zh-CN" altLang="en-US" sz="1600" b="1" dirty="0"/>
              <a:t>的范围）</a:t>
            </a:r>
            <a:endParaRPr lang="en-US" altLang="zh-CN" sz="1600" b="1" dirty="0"/>
          </a:p>
          <a:p>
            <a:pPr lvl="2" eaLnBrk="1" hangingPunct="1"/>
            <a:endParaRPr lang="en-US" altLang="zh-CN" sz="1600" b="1" dirty="0"/>
          </a:p>
          <a:p>
            <a:pPr lvl="2" eaLnBrk="1" hangingPunct="1"/>
            <a:endParaRPr lang="en-US" altLang="zh-CN" sz="1600" b="1" dirty="0"/>
          </a:p>
        </p:txBody>
      </p:sp>
      <p:sp>
        <p:nvSpPr>
          <p:cNvPr id="35" name="文本框 34">
            <a:extLst>
              <a:ext uri="{FF2B5EF4-FFF2-40B4-BE49-F238E27FC236}">
                <a16:creationId xmlns:a16="http://schemas.microsoft.com/office/drawing/2014/main" id="{78AABAAF-CE27-4216-9BDF-FD71DE6F4EC2}"/>
              </a:ext>
            </a:extLst>
          </p:cNvPr>
          <p:cNvSpPr txBox="1"/>
          <p:nvPr/>
        </p:nvSpPr>
        <p:spPr>
          <a:xfrm>
            <a:off x="3995936" y="940658"/>
            <a:ext cx="1440160" cy="400110"/>
          </a:xfrm>
          <a:prstGeom prst="rect">
            <a:avLst/>
          </a:prstGeom>
          <a:solidFill>
            <a:srgbClr val="FFFF00"/>
          </a:solidFill>
        </p:spPr>
        <p:txBody>
          <a:bodyPr wrap="square" rtlCol="0">
            <a:spAutoFit/>
          </a:bodyPr>
          <a:lstStyle/>
          <a:p>
            <a:r>
              <a:rPr lang="en-US" altLang="zh-CN" sz="2000" b="1" dirty="0"/>
              <a:t> V = C</a:t>
            </a:r>
            <a:r>
              <a:rPr lang="en-US" altLang="zh-CN" sz="2000" b="1" baseline="-25000" dirty="0"/>
              <a:t>f </a:t>
            </a:r>
            <a:r>
              <a:rPr lang="en-US" altLang="zh-CN" sz="2000" b="1" dirty="0">
                <a:latin typeface="等线" panose="02010600030101010101" pitchFamily="2" charset="-122"/>
                <a:ea typeface="等线" panose="02010600030101010101" pitchFamily="2" charset="-122"/>
              </a:rPr>
              <a:t>⊕</a:t>
            </a:r>
            <a:r>
              <a:rPr lang="en-US" altLang="zh-CN" sz="2000" b="1" dirty="0"/>
              <a:t> C</a:t>
            </a:r>
            <a:r>
              <a:rPr lang="en-US" altLang="zh-CN" sz="2000" b="1" baseline="-25000" dirty="0"/>
              <a:t>d</a:t>
            </a:r>
          </a:p>
        </p:txBody>
      </p:sp>
      <p:grpSp>
        <p:nvGrpSpPr>
          <p:cNvPr id="2" name="组合 1">
            <a:extLst>
              <a:ext uri="{FF2B5EF4-FFF2-40B4-BE49-F238E27FC236}">
                <a16:creationId xmlns:a16="http://schemas.microsoft.com/office/drawing/2014/main" id="{23BF4D81-4456-4E35-A47A-3123A782D129}"/>
              </a:ext>
            </a:extLst>
          </p:cNvPr>
          <p:cNvGrpSpPr/>
          <p:nvPr/>
        </p:nvGrpSpPr>
        <p:grpSpPr>
          <a:xfrm>
            <a:off x="6084168" y="1988840"/>
            <a:ext cx="1521007" cy="954107"/>
            <a:chOff x="3240980" y="3266981"/>
            <a:chExt cx="1521007" cy="954107"/>
          </a:xfrm>
        </p:grpSpPr>
        <p:sp>
          <p:nvSpPr>
            <p:cNvPr id="15" name="文本框 14">
              <a:extLst>
                <a:ext uri="{FF2B5EF4-FFF2-40B4-BE49-F238E27FC236}">
                  <a16:creationId xmlns:a16="http://schemas.microsoft.com/office/drawing/2014/main" id="{0158A743-B900-4A87-865C-D94064CC38F8}"/>
                </a:ext>
              </a:extLst>
            </p:cNvPr>
            <p:cNvSpPr txBox="1"/>
            <p:nvPr/>
          </p:nvSpPr>
          <p:spPr>
            <a:xfrm>
              <a:off x="3240980" y="3266981"/>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1,001</a:t>
              </a:r>
            </a:p>
            <a:p>
              <a:r>
                <a:rPr lang="en-US" altLang="zh-CN" sz="1400" b="1" dirty="0"/>
                <a:t>+ [-y]</a:t>
              </a:r>
              <a:r>
                <a:rPr lang="zh-CN" altLang="en-US" sz="1400" b="1" baseline="-25000" dirty="0"/>
                <a:t>补</a:t>
              </a:r>
              <a:r>
                <a:rPr lang="en-US" altLang="zh-CN" sz="1400" b="1" baseline="-25000" dirty="0"/>
                <a:t>    </a:t>
              </a:r>
              <a:r>
                <a:rPr lang="en-US" altLang="zh-CN" sz="1400" b="1" dirty="0"/>
                <a:t>1,010</a:t>
              </a:r>
            </a:p>
            <a:p>
              <a:endParaRPr lang="en-US" altLang="zh-CN" sz="1400" b="1" dirty="0"/>
            </a:p>
            <a:p>
              <a:r>
                <a:rPr lang="en-US" altLang="zh-CN" sz="1400" b="1" dirty="0"/>
                <a:t>[x-y]</a:t>
              </a:r>
              <a:r>
                <a:rPr lang="zh-CN" altLang="en-US" sz="1400" b="1" baseline="-25000" dirty="0"/>
                <a:t>补   </a:t>
              </a:r>
              <a:r>
                <a:rPr lang="en-US" altLang="zh-CN" sz="1400" b="1" dirty="0"/>
                <a:t>10,011</a:t>
              </a:r>
              <a:endParaRPr lang="zh-CN" altLang="en-US" sz="1400" dirty="0"/>
            </a:p>
          </p:txBody>
        </p:sp>
        <p:cxnSp>
          <p:nvCxnSpPr>
            <p:cNvPr id="16" name="直接连接符 15">
              <a:extLst>
                <a:ext uri="{FF2B5EF4-FFF2-40B4-BE49-F238E27FC236}">
                  <a16:creationId xmlns:a16="http://schemas.microsoft.com/office/drawing/2014/main" id="{6D336105-2B79-4317-B64F-DF761EE767DE}"/>
                </a:ext>
              </a:extLst>
            </p:cNvPr>
            <p:cNvCxnSpPr>
              <a:cxnSpLocks/>
            </p:cNvCxnSpPr>
            <p:nvPr/>
          </p:nvCxnSpPr>
          <p:spPr>
            <a:xfrm>
              <a:off x="3275856" y="3861048"/>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AE5B7A12-0483-44C9-8132-49303C5C7305}"/>
              </a:ext>
            </a:extLst>
          </p:cNvPr>
          <p:cNvGrpSpPr/>
          <p:nvPr/>
        </p:nvGrpSpPr>
        <p:grpSpPr>
          <a:xfrm>
            <a:off x="6156176" y="4149080"/>
            <a:ext cx="1521007" cy="954107"/>
            <a:chOff x="3240980" y="3266981"/>
            <a:chExt cx="1521007" cy="954107"/>
          </a:xfrm>
        </p:grpSpPr>
        <p:sp>
          <p:nvSpPr>
            <p:cNvPr id="19" name="文本框 18">
              <a:extLst>
                <a:ext uri="{FF2B5EF4-FFF2-40B4-BE49-F238E27FC236}">
                  <a16:creationId xmlns:a16="http://schemas.microsoft.com/office/drawing/2014/main" id="{5522CB45-2213-421F-AFD5-78C961B37DCC}"/>
                </a:ext>
              </a:extLst>
            </p:cNvPr>
            <p:cNvSpPr txBox="1"/>
            <p:nvPr/>
          </p:nvSpPr>
          <p:spPr>
            <a:xfrm>
              <a:off x="3240980" y="3266981"/>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1,101</a:t>
              </a:r>
            </a:p>
            <a:p>
              <a:r>
                <a:rPr lang="en-US" altLang="zh-CN" sz="1400" b="1" dirty="0"/>
                <a:t>+ [-y]</a:t>
              </a:r>
              <a:r>
                <a:rPr lang="zh-CN" altLang="en-US" sz="1400" b="1" baseline="-25000" dirty="0"/>
                <a:t>补</a:t>
              </a:r>
              <a:r>
                <a:rPr lang="en-US" altLang="zh-CN" sz="1400" b="1" baseline="-25000" dirty="0"/>
                <a:t>    </a:t>
              </a:r>
              <a:r>
                <a:rPr lang="en-US" altLang="zh-CN" sz="1400" b="1" dirty="0"/>
                <a:t>1,100</a:t>
              </a:r>
            </a:p>
            <a:p>
              <a:endParaRPr lang="en-US" altLang="zh-CN" sz="1400" b="1" dirty="0"/>
            </a:p>
            <a:p>
              <a:r>
                <a:rPr lang="en-US" altLang="zh-CN" sz="1400" b="1" dirty="0"/>
                <a:t>[x-y]</a:t>
              </a:r>
              <a:r>
                <a:rPr lang="zh-CN" altLang="en-US" sz="1400" b="1" baseline="-25000" dirty="0"/>
                <a:t>补   </a:t>
              </a:r>
              <a:r>
                <a:rPr lang="en-US" altLang="zh-CN" sz="1400" b="1" dirty="0"/>
                <a:t>11,001</a:t>
              </a:r>
              <a:endParaRPr lang="zh-CN" altLang="en-US" sz="1400" dirty="0"/>
            </a:p>
          </p:txBody>
        </p:sp>
        <p:cxnSp>
          <p:nvCxnSpPr>
            <p:cNvPr id="20" name="直接连接符 19">
              <a:extLst>
                <a:ext uri="{FF2B5EF4-FFF2-40B4-BE49-F238E27FC236}">
                  <a16:creationId xmlns:a16="http://schemas.microsoft.com/office/drawing/2014/main" id="{A5E1F440-3CCD-4627-AF03-3B43839CF106}"/>
                </a:ext>
              </a:extLst>
            </p:cNvPr>
            <p:cNvCxnSpPr>
              <a:cxnSpLocks/>
            </p:cNvCxnSpPr>
            <p:nvPr/>
          </p:nvCxnSpPr>
          <p:spPr>
            <a:xfrm>
              <a:off x="3275856" y="3861048"/>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06C09BA2-3D93-4671-AD13-60FD949DEF0B}"/>
              </a:ext>
            </a:extLst>
          </p:cNvPr>
          <p:cNvSpPr txBox="1"/>
          <p:nvPr/>
        </p:nvSpPr>
        <p:spPr>
          <a:xfrm>
            <a:off x="7094185" y="3262170"/>
            <a:ext cx="576064" cy="276999"/>
          </a:xfrm>
          <a:prstGeom prst="rect">
            <a:avLst/>
          </a:prstGeom>
          <a:solidFill>
            <a:srgbClr val="92D050"/>
          </a:solidFill>
        </p:spPr>
        <p:txBody>
          <a:bodyPr wrap="square">
            <a:spAutoFit/>
          </a:bodyPr>
          <a:lstStyle/>
          <a:p>
            <a:r>
              <a:rPr lang="en-US" altLang="zh-CN" sz="1200" b="1" dirty="0"/>
              <a:t>C</a:t>
            </a:r>
            <a:r>
              <a:rPr lang="en-US" altLang="zh-CN" sz="1200" b="1" baseline="-25000" dirty="0"/>
              <a:t>d</a:t>
            </a:r>
            <a:r>
              <a:rPr lang="zh-CN" altLang="en-US" sz="1200" b="1" baseline="-25000" dirty="0"/>
              <a:t> </a:t>
            </a:r>
            <a:r>
              <a:rPr lang="en-US" altLang="zh-CN" sz="1200" b="1" dirty="0"/>
              <a:t>= 0</a:t>
            </a:r>
            <a:endParaRPr lang="zh-CN" altLang="en-US" sz="1200" dirty="0"/>
          </a:p>
        </p:txBody>
      </p:sp>
      <p:sp>
        <p:nvSpPr>
          <p:cNvPr id="12" name="文本框 11">
            <a:extLst>
              <a:ext uri="{FF2B5EF4-FFF2-40B4-BE49-F238E27FC236}">
                <a16:creationId xmlns:a16="http://schemas.microsoft.com/office/drawing/2014/main" id="{34047F9E-5E3C-469B-A674-662B2A5BCC3B}"/>
              </a:ext>
            </a:extLst>
          </p:cNvPr>
          <p:cNvSpPr txBox="1"/>
          <p:nvPr/>
        </p:nvSpPr>
        <p:spPr>
          <a:xfrm>
            <a:off x="6318790" y="3241830"/>
            <a:ext cx="576064" cy="276999"/>
          </a:xfrm>
          <a:prstGeom prst="rect">
            <a:avLst/>
          </a:prstGeom>
          <a:solidFill>
            <a:srgbClr val="92D050"/>
          </a:solidFill>
        </p:spPr>
        <p:txBody>
          <a:bodyPr wrap="square">
            <a:spAutoFit/>
          </a:bodyPr>
          <a:lstStyle/>
          <a:p>
            <a:r>
              <a:rPr lang="en-US" altLang="zh-CN" sz="1200" b="1" dirty="0"/>
              <a:t>C</a:t>
            </a:r>
            <a:r>
              <a:rPr lang="en-US" altLang="zh-CN" sz="1200" b="1" baseline="-25000" dirty="0"/>
              <a:t>f </a:t>
            </a:r>
            <a:r>
              <a:rPr lang="en-US" altLang="zh-CN" sz="1200" b="1" dirty="0"/>
              <a:t>= 1</a:t>
            </a:r>
            <a:endParaRPr lang="zh-CN" altLang="en-US" sz="1200" dirty="0"/>
          </a:p>
        </p:txBody>
      </p:sp>
      <p:cxnSp>
        <p:nvCxnSpPr>
          <p:cNvPr id="6" name="直接箭头连接符 5">
            <a:extLst>
              <a:ext uri="{FF2B5EF4-FFF2-40B4-BE49-F238E27FC236}">
                <a16:creationId xmlns:a16="http://schemas.microsoft.com/office/drawing/2014/main" id="{026F5E00-06AC-45C5-945C-18BFB8707FBF}"/>
              </a:ext>
            </a:extLst>
          </p:cNvPr>
          <p:cNvCxnSpPr>
            <a:cxnSpLocks/>
            <a:stCxn id="12" idx="0"/>
          </p:cNvCxnSpPr>
          <p:nvPr/>
        </p:nvCxnSpPr>
        <p:spPr>
          <a:xfrm flipV="1">
            <a:off x="6606822" y="2870165"/>
            <a:ext cx="127072" cy="371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1BCA19B-BF2F-48CF-B693-85FEABA59AB1}"/>
              </a:ext>
            </a:extLst>
          </p:cNvPr>
          <p:cNvCxnSpPr>
            <a:cxnSpLocks/>
          </p:cNvCxnSpPr>
          <p:nvPr/>
        </p:nvCxnSpPr>
        <p:spPr>
          <a:xfrm flipH="1" flipV="1">
            <a:off x="6824837" y="2874115"/>
            <a:ext cx="431711" cy="3880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31980B9A-026B-4F51-95EC-BFC10633E808}"/>
              </a:ext>
            </a:extLst>
          </p:cNvPr>
          <p:cNvSpPr txBox="1"/>
          <p:nvPr/>
        </p:nvSpPr>
        <p:spPr>
          <a:xfrm>
            <a:off x="7208971" y="5456257"/>
            <a:ext cx="576064" cy="276999"/>
          </a:xfrm>
          <a:prstGeom prst="rect">
            <a:avLst/>
          </a:prstGeom>
          <a:solidFill>
            <a:srgbClr val="92D050"/>
          </a:solidFill>
        </p:spPr>
        <p:txBody>
          <a:bodyPr wrap="square">
            <a:spAutoFit/>
          </a:bodyPr>
          <a:lstStyle/>
          <a:p>
            <a:r>
              <a:rPr lang="en-US" altLang="zh-CN" sz="1200" b="1" dirty="0"/>
              <a:t>C</a:t>
            </a:r>
            <a:r>
              <a:rPr lang="en-US" altLang="zh-CN" sz="1200" b="1" baseline="-25000" dirty="0"/>
              <a:t>d</a:t>
            </a:r>
            <a:r>
              <a:rPr lang="zh-CN" altLang="en-US" sz="1200" b="1" baseline="-25000" dirty="0"/>
              <a:t> </a:t>
            </a:r>
            <a:r>
              <a:rPr lang="en-US" altLang="zh-CN" sz="1200" b="1" dirty="0"/>
              <a:t>= 1</a:t>
            </a:r>
            <a:endParaRPr lang="zh-CN" altLang="en-US" sz="1200" dirty="0"/>
          </a:p>
        </p:txBody>
      </p:sp>
      <p:sp>
        <p:nvSpPr>
          <p:cNvPr id="22" name="文本框 21">
            <a:extLst>
              <a:ext uri="{FF2B5EF4-FFF2-40B4-BE49-F238E27FC236}">
                <a16:creationId xmlns:a16="http://schemas.microsoft.com/office/drawing/2014/main" id="{2059CF2B-957D-4F5B-BD8C-DF1951838768}"/>
              </a:ext>
            </a:extLst>
          </p:cNvPr>
          <p:cNvSpPr txBox="1"/>
          <p:nvPr/>
        </p:nvSpPr>
        <p:spPr>
          <a:xfrm>
            <a:off x="6433576" y="5435917"/>
            <a:ext cx="576064" cy="276999"/>
          </a:xfrm>
          <a:prstGeom prst="rect">
            <a:avLst/>
          </a:prstGeom>
          <a:solidFill>
            <a:srgbClr val="92D050"/>
          </a:solidFill>
        </p:spPr>
        <p:txBody>
          <a:bodyPr wrap="square">
            <a:spAutoFit/>
          </a:bodyPr>
          <a:lstStyle/>
          <a:p>
            <a:r>
              <a:rPr lang="en-US" altLang="zh-CN" sz="1200" b="1" dirty="0"/>
              <a:t>C</a:t>
            </a:r>
            <a:r>
              <a:rPr lang="en-US" altLang="zh-CN" sz="1200" b="1" baseline="-25000" dirty="0"/>
              <a:t>f </a:t>
            </a:r>
            <a:r>
              <a:rPr lang="en-US" altLang="zh-CN" sz="1200" b="1" dirty="0"/>
              <a:t>= 1</a:t>
            </a:r>
            <a:endParaRPr lang="zh-CN" altLang="en-US" sz="1200" dirty="0"/>
          </a:p>
        </p:txBody>
      </p:sp>
      <p:cxnSp>
        <p:nvCxnSpPr>
          <p:cNvPr id="23" name="直接箭头连接符 22">
            <a:extLst>
              <a:ext uri="{FF2B5EF4-FFF2-40B4-BE49-F238E27FC236}">
                <a16:creationId xmlns:a16="http://schemas.microsoft.com/office/drawing/2014/main" id="{3600AA10-4A3C-427C-9B53-A02EBB1A772B}"/>
              </a:ext>
            </a:extLst>
          </p:cNvPr>
          <p:cNvCxnSpPr>
            <a:cxnSpLocks/>
            <a:stCxn id="22" idx="0"/>
          </p:cNvCxnSpPr>
          <p:nvPr/>
        </p:nvCxnSpPr>
        <p:spPr>
          <a:xfrm flipV="1">
            <a:off x="6721608" y="5064252"/>
            <a:ext cx="127072" cy="371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082BBD1-3F19-49B0-9036-D6D17002E59B}"/>
              </a:ext>
            </a:extLst>
          </p:cNvPr>
          <p:cNvCxnSpPr>
            <a:cxnSpLocks/>
          </p:cNvCxnSpPr>
          <p:nvPr/>
        </p:nvCxnSpPr>
        <p:spPr>
          <a:xfrm flipH="1" flipV="1">
            <a:off x="6939623" y="5068202"/>
            <a:ext cx="431711" cy="3880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圆角矩形标注 24"/>
          <p:cNvSpPr/>
          <p:nvPr/>
        </p:nvSpPr>
        <p:spPr>
          <a:xfrm>
            <a:off x="4020343" y="5226842"/>
            <a:ext cx="2145225" cy="695147"/>
          </a:xfrm>
          <a:prstGeom prst="wedgeRoundRectCallout">
            <a:avLst>
              <a:gd name="adj1" fmla="val 44319"/>
              <a:gd name="adj2" fmla="val -9746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a:solidFill>
                  <a:srgbClr val="002060"/>
                </a:solidFill>
              </a:rPr>
              <a:t>最高有效位向前有进位</a:t>
            </a:r>
            <a:endParaRPr lang="en-US" altLang="zh-CN" sz="1400" b="1" dirty="0">
              <a:solidFill>
                <a:srgbClr val="002060"/>
              </a:solidFill>
            </a:endParaRPr>
          </a:p>
          <a:p>
            <a:r>
              <a:rPr lang="zh-CN" altLang="en-US" sz="1400" b="1" dirty="0">
                <a:solidFill>
                  <a:srgbClr val="002060"/>
                </a:solidFill>
              </a:rPr>
              <a:t> 符号位向前也有进位</a:t>
            </a:r>
            <a:endParaRPr lang="en-US" altLang="zh-CN" sz="1400" b="1" dirty="0">
              <a:solidFill>
                <a:srgbClr val="002060"/>
              </a:solidFill>
            </a:endParaRPr>
          </a:p>
          <a:p>
            <a:r>
              <a:rPr lang="zh-CN" altLang="en-US" sz="1400" b="1" dirty="0">
                <a:solidFill>
                  <a:srgbClr val="002060"/>
                </a:solidFill>
              </a:rPr>
              <a:t>  所以无溢出</a:t>
            </a:r>
          </a:p>
        </p:txBody>
      </p:sp>
    </p:spTree>
    <p:extLst>
      <p:ext uri="{BB962C8B-B14F-4D97-AF65-F5344CB8AC3E}">
        <p14:creationId xmlns:p14="http://schemas.microsoft.com/office/powerpoint/2010/main" val="2564652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88640"/>
            <a:ext cx="8229600" cy="6408712"/>
          </a:xfrm>
        </p:spPr>
        <p:txBody>
          <a:bodyPr rtlCol="0">
            <a:normAutofit fontScale="92500" lnSpcReduction="10000"/>
          </a:bodyPr>
          <a:lstStyle/>
          <a:p>
            <a:pPr lvl="2" eaLnBrk="1" hangingPunct="1"/>
            <a:r>
              <a:rPr lang="zh-CN" altLang="en-US" sz="1700" b="1" dirty="0"/>
              <a:t>（</a:t>
            </a:r>
            <a:r>
              <a:rPr lang="en-US" altLang="zh-CN" sz="1700" b="1" dirty="0"/>
              <a:t>3</a:t>
            </a:r>
            <a:r>
              <a:rPr lang="zh-CN" altLang="en-US" sz="1700" b="1" dirty="0"/>
              <a:t>）利用变形补码的符号位进行检测</a:t>
            </a:r>
            <a:endParaRPr lang="en-US" altLang="zh-CN" sz="1700" b="1" dirty="0"/>
          </a:p>
          <a:p>
            <a:pPr lvl="2" eaLnBrk="1" hangingPunct="1"/>
            <a:endParaRPr lang="en-US" altLang="zh-CN" sz="1600" b="1" dirty="0"/>
          </a:p>
          <a:p>
            <a:pPr lvl="2" eaLnBrk="1" hangingPunct="1"/>
            <a:r>
              <a:rPr lang="zh-CN" altLang="en-US" sz="1600" b="1" dirty="0">
                <a:solidFill>
                  <a:srgbClr val="FF0000"/>
                </a:solidFill>
              </a:rPr>
              <a:t>变形补码</a:t>
            </a:r>
            <a:r>
              <a:rPr lang="zh-CN" altLang="en-US" sz="1600" b="1" dirty="0"/>
              <a:t>（</a:t>
            </a:r>
            <a:r>
              <a:rPr lang="zh-CN" altLang="en-US" sz="1600" b="1" dirty="0">
                <a:solidFill>
                  <a:srgbClr val="FF0000"/>
                </a:solidFill>
              </a:rPr>
              <a:t>双符号位补码</a:t>
            </a:r>
            <a:r>
              <a:rPr lang="zh-CN" altLang="en-US" sz="1600" b="1" dirty="0"/>
              <a:t>）：正数的符号位为</a:t>
            </a:r>
            <a:r>
              <a:rPr lang="en-US" altLang="zh-CN" sz="1600" b="1" dirty="0"/>
              <a:t>00</a:t>
            </a:r>
            <a:r>
              <a:rPr lang="zh-CN" altLang="en-US" sz="1600" b="1" dirty="0"/>
              <a:t>，负数的符号位为</a:t>
            </a:r>
            <a:r>
              <a:rPr lang="en-US" altLang="zh-CN" sz="1600" b="1" dirty="0"/>
              <a:t>11</a:t>
            </a:r>
          </a:p>
          <a:p>
            <a:pPr lvl="2" eaLnBrk="1" hangingPunct="1"/>
            <a:endParaRPr lang="en-US" altLang="zh-CN" sz="1600" b="1" dirty="0"/>
          </a:p>
          <a:p>
            <a:pPr lvl="2" eaLnBrk="1" hangingPunct="1"/>
            <a:r>
              <a:rPr lang="zh-CN" altLang="en-US" sz="1600" b="1" dirty="0"/>
              <a:t>如果运算结果的符号位为</a:t>
            </a:r>
            <a:r>
              <a:rPr lang="en-US" altLang="zh-CN" sz="1600" b="1" dirty="0"/>
              <a:t>00</a:t>
            </a:r>
            <a:r>
              <a:rPr lang="zh-CN" altLang="en-US" sz="1600" b="1" dirty="0"/>
              <a:t>或</a:t>
            </a:r>
            <a:r>
              <a:rPr lang="en-US" altLang="zh-CN" sz="1600" b="1" dirty="0"/>
              <a:t>11</a:t>
            </a:r>
            <a:r>
              <a:rPr lang="zh-CN" altLang="en-US" sz="1600" b="1" dirty="0"/>
              <a:t>，则没有溢出；如果运算结果的符号位为</a:t>
            </a:r>
            <a:r>
              <a:rPr lang="en-US" altLang="zh-CN" sz="1600" b="1" dirty="0"/>
              <a:t>01</a:t>
            </a:r>
            <a:r>
              <a:rPr lang="zh-CN" altLang="en-US" sz="1600" b="1" dirty="0"/>
              <a:t>或</a:t>
            </a:r>
            <a:r>
              <a:rPr lang="en-US" altLang="zh-CN" sz="1600" b="1" dirty="0"/>
              <a:t>10</a:t>
            </a:r>
            <a:r>
              <a:rPr lang="zh-CN" altLang="en-US" sz="1600" b="1" dirty="0"/>
              <a:t>，则产生溢出</a:t>
            </a:r>
            <a:endParaRPr lang="en-US" altLang="zh-CN" sz="1600" b="1" dirty="0"/>
          </a:p>
          <a:p>
            <a:pPr lvl="2" eaLnBrk="1" hangingPunct="1"/>
            <a:endParaRPr lang="en-US" altLang="zh-CN" sz="1600" b="1" dirty="0"/>
          </a:p>
          <a:p>
            <a:pPr lvl="2" eaLnBrk="1" hangingPunct="1"/>
            <a:r>
              <a:rPr lang="zh-CN" altLang="en-US" sz="1600" b="1" dirty="0"/>
              <a:t>溢出标志</a:t>
            </a:r>
            <a:r>
              <a:rPr lang="en-US" altLang="zh-CN" sz="1600" b="1" dirty="0"/>
              <a:t>V</a:t>
            </a:r>
            <a:r>
              <a:rPr lang="zh-CN" altLang="en-US" sz="1600" b="1" dirty="0"/>
              <a:t>检测公式：</a:t>
            </a:r>
            <a:endParaRPr lang="en-US" altLang="zh-CN" sz="1600" b="1" dirty="0"/>
          </a:p>
          <a:p>
            <a:pPr lvl="2" eaLnBrk="1" hangingPunct="1"/>
            <a:endParaRPr lang="en-US" altLang="zh-CN" sz="1600" b="1" dirty="0"/>
          </a:p>
          <a:p>
            <a:pPr lvl="2" eaLnBrk="1" hangingPunct="1"/>
            <a:r>
              <a:rPr lang="en-US" altLang="zh-CN" sz="1600" b="1" dirty="0"/>
              <a:t>S</a:t>
            </a:r>
            <a:r>
              <a:rPr lang="en-US" altLang="zh-CN" sz="1600" b="1" baseline="-25000" dirty="0"/>
              <a:t>f1</a:t>
            </a:r>
            <a:r>
              <a:rPr lang="zh-CN" altLang="en-US" sz="1600" b="1" dirty="0"/>
              <a:t>、</a:t>
            </a:r>
            <a:r>
              <a:rPr lang="en-US" altLang="zh-CN" sz="1600" b="1" dirty="0"/>
              <a:t>S</a:t>
            </a:r>
            <a:r>
              <a:rPr lang="en-US" altLang="zh-CN" sz="1600" b="1" baseline="-25000" dirty="0"/>
              <a:t>f2</a:t>
            </a:r>
            <a:r>
              <a:rPr lang="zh-CN" altLang="en-US" sz="1600" b="1" dirty="0"/>
              <a:t>分别表示运算结果的第</a:t>
            </a:r>
            <a:r>
              <a:rPr lang="en-US" altLang="zh-CN" sz="1600" b="1" dirty="0"/>
              <a:t>1</a:t>
            </a:r>
            <a:r>
              <a:rPr lang="zh-CN" altLang="en-US" sz="1600" b="1" dirty="0"/>
              <a:t>个符号位和第</a:t>
            </a:r>
            <a:r>
              <a:rPr lang="en-US" altLang="zh-CN" sz="1600" b="1" dirty="0"/>
              <a:t>2</a:t>
            </a:r>
            <a:r>
              <a:rPr lang="zh-CN" altLang="en-US" sz="1600" b="1" dirty="0"/>
              <a:t>个符号位</a:t>
            </a:r>
            <a:endParaRPr lang="en-US" altLang="zh-CN" sz="1600" b="1" dirty="0"/>
          </a:p>
          <a:p>
            <a:pPr lvl="2" eaLnBrk="1" hangingPunct="1"/>
            <a:endParaRPr lang="en-US" altLang="zh-CN" sz="1600" b="1" dirty="0"/>
          </a:p>
          <a:p>
            <a:pPr lvl="2" eaLnBrk="1" hangingPunct="1"/>
            <a:endParaRPr lang="en-US" altLang="zh-CN" sz="1600" b="1" dirty="0"/>
          </a:p>
          <a:p>
            <a:pPr lvl="2" eaLnBrk="1" hangingPunct="1"/>
            <a:r>
              <a:rPr lang="zh-CN" altLang="en-US" sz="1600" b="1" dirty="0"/>
              <a:t>例</a:t>
            </a:r>
            <a:r>
              <a:rPr lang="en-US" altLang="zh-CN" sz="1600" b="1" dirty="0"/>
              <a:t>3.9</a:t>
            </a:r>
            <a:r>
              <a:rPr lang="zh-CN" altLang="en-US" sz="1600" b="1" dirty="0"/>
              <a:t>：（</a:t>
            </a:r>
            <a:r>
              <a:rPr lang="en-US" altLang="zh-CN" sz="1600" b="1" dirty="0"/>
              <a:t>1</a:t>
            </a:r>
            <a:r>
              <a:rPr lang="zh-CN" altLang="en-US" sz="1600" b="1" dirty="0"/>
              <a:t>）设</a:t>
            </a:r>
            <a:r>
              <a:rPr lang="en-US" altLang="zh-CN" sz="1600" b="1" dirty="0"/>
              <a:t>[x]</a:t>
            </a:r>
            <a:r>
              <a:rPr lang="zh-CN" altLang="en-US" sz="1600" b="1" baseline="-25000" dirty="0"/>
              <a:t>补</a:t>
            </a:r>
            <a:r>
              <a:rPr lang="en-US" altLang="zh-CN" sz="1600" b="1" dirty="0"/>
              <a:t>=00.1011</a:t>
            </a:r>
            <a:r>
              <a:rPr lang="zh-CN" altLang="en-US" sz="1600" b="1" dirty="0"/>
              <a:t>，</a:t>
            </a:r>
            <a:r>
              <a:rPr lang="en-US" altLang="zh-CN" sz="1600" b="1" dirty="0"/>
              <a:t>[y]</a:t>
            </a:r>
            <a:r>
              <a:rPr lang="zh-CN" altLang="en-US" sz="1600" b="1" baseline="-25000" dirty="0"/>
              <a:t>补</a:t>
            </a:r>
            <a:r>
              <a:rPr lang="en-US" altLang="zh-CN" sz="1600" b="1" dirty="0"/>
              <a:t>=00.0111</a:t>
            </a:r>
            <a:r>
              <a:rPr lang="zh-CN" altLang="en-US" sz="1600" b="1" dirty="0"/>
              <a:t>，求</a:t>
            </a:r>
            <a:r>
              <a:rPr lang="en-US" altLang="zh-CN" sz="1600" b="1" dirty="0"/>
              <a:t>[</a:t>
            </a:r>
            <a:r>
              <a:rPr lang="en-US" altLang="zh-CN" sz="1600" b="1" dirty="0" err="1"/>
              <a:t>x+y</a:t>
            </a:r>
            <a:r>
              <a:rPr lang="en-US" altLang="zh-CN" sz="1600" b="1" dirty="0"/>
              <a:t>]</a:t>
            </a:r>
            <a:r>
              <a:rPr lang="zh-CN" altLang="en-US" sz="1600" b="1" baseline="-25000" dirty="0"/>
              <a:t>补</a:t>
            </a:r>
            <a:endParaRPr lang="en-US" altLang="zh-CN" sz="1600" b="1" baseline="-25000" dirty="0"/>
          </a:p>
          <a:p>
            <a:pPr marL="914400" lvl="2" indent="0" eaLnBrk="1" hangingPunct="1">
              <a:buNone/>
            </a:pPr>
            <a:r>
              <a:rPr lang="en-US" altLang="zh-CN" sz="1600" b="1" dirty="0"/>
              <a:t>                    </a:t>
            </a:r>
            <a:r>
              <a:rPr lang="zh-CN" altLang="en-US" sz="1600" b="1" dirty="0"/>
              <a:t>（</a:t>
            </a:r>
            <a:r>
              <a:rPr lang="en-US" altLang="zh-CN" sz="1600" b="1" dirty="0"/>
              <a:t>2</a:t>
            </a:r>
            <a:r>
              <a:rPr lang="zh-CN" altLang="en-US" sz="1600" b="1" dirty="0"/>
              <a:t>）设</a:t>
            </a:r>
            <a:r>
              <a:rPr lang="en-US" altLang="zh-CN" sz="1600" b="1" dirty="0"/>
              <a:t>[x]</a:t>
            </a:r>
            <a:r>
              <a:rPr lang="zh-CN" altLang="en-US" sz="1600" b="1" baseline="-25000" dirty="0"/>
              <a:t>补</a:t>
            </a:r>
            <a:r>
              <a:rPr lang="en-US" altLang="zh-CN" sz="1600" b="1" dirty="0"/>
              <a:t>=11.0101</a:t>
            </a:r>
            <a:r>
              <a:rPr lang="zh-CN" altLang="en-US" sz="1600" b="1" dirty="0"/>
              <a:t>，</a:t>
            </a:r>
            <a:r>
              <a:rPr lang="en-US" altLang="zh-CN" sz="1600" b="1" dirty="0"/>
              <a:t>[y]</a:t>
            </a:r>
            <a:r>
              <a:rPr lang="zh-CN" altLang="en-US" sz="1600" b="1" baseline="-25000" dirty="0"/>
              <a:t>补</a:t>
            </a:r>
            <a:r>
              <a:rPr lang="en-US" altLang="zh-CN" sz="1600" b="1" dirty="0"/>
              <a:t>=11.0011</a:t>
            </a:r>
            <a:r>
              <a:rPr lang="zh-CN" altLang="en-US" sz="1600" b="1" dirty="0"/>
              <a:t>，求</a:t>
            </a:r>
            <a:r>
              <a:rPr lang="en-US" altLang="zh-CN" sz="1600" b="1" dirty="0"/>
              <a:t>[</a:t>
            </a:r>
            <a:r>
              <a:rPr lang="en-US" altLang="zh-CN" sz="1600" b="1" dirty="0" err="1"/>
              <a:t>x+y</a:t>
            </a:r>
            <a:r>
              <a:rPr lang="en-US" altLang="zh-CN" sz="1600" b="1" dirty="0"/>
              <a:t>]</a:t>
            </a:r>
            <a:r>
              <a:rPr lang="zh-CN" altLang="en-US" sz="1600" b="1" baseline="-25000" dirty="0"/>
              <a:t>补</a:t>
            </a:r>
            <a:endParaRPr lang="en-US" altLang="zh-CN" sz="1600" b="1" baseline="-25000" dirty="0"/>
          </a:p>
          <a:p>
            <a:pPr marL="914400" lvl="2" indent="0" eaLnBrk="1" hangingPunct="1">
              <a:buNone/>
            </a:pPr>
            <a:r>
              <a:rPr lang="zh-CN" altLang="en-US" sz="1600" b="1" dirty="0"/>
              <a:t>                    （</a:t>
            </a:r>
            <a:r>
              <a:rPr lang="en-US" altLang="zh-CN" sz="1600" b="1" dirty="0"/>
              <a:t>3</a:t>
            </a:r>
            <a:r>
              <a:rPr lang="zh-CN" altLang="en-US" sz="1600" b="1" dirty="0"/>
              <a:t>）设</a:t>
            </a:r>
            <a:r>
              <a:rPr lang="en-US" altLang="zh-CN" sz="1600" b="1" dirty="0"/>
              <a:t>[x]</a:t>
            </a:r>
            <a:r>
              <a:rPr lang="zh-CN" altLang="en-US" sz="1600" b="1" baseline="-25000" dirty="0"/>
              <a:t>补</a:t>
            </a:r>
            <a:r>
              <a:rPr lang="en-US" altLang="zh-CN" sz="1600" b="1" dirty="0"/>
              <a:t>=00.1011</a:t>
            </a:r>
            <a:r>
              <a:rPr lang="zh-CN" altLang="en-US" sz="1600" b="1" dirty="0"/>
              <a:t>，</a:t>
            </a:r>
            <a:r>
              <a:rPr lang="en-US" altLang="zh-CN" sz="1600" b="1" dirty="0"/>
              <a:t>[y]</a:t>
            </a:r>
            <a:r>
              <a:rPr lang="zh-CN" altLang="en-US" sz="1600" b="1" baseline="-25000" dirty="0"/>
              <a:t>补</a:t>
            </a:r>
            <a:r>
              <a:rPr lang="en-US" altLang="zh-CN" sz="1600" b="1" dirty="0"/>
              <a:t>=11.0011</a:t>
            </a:r>
            <a:r>
              <a:rPr lang="zh-CN" altLang="en-US" sz="1600" b="1" dirty="0"/>
              <a:t>，求</a:t>
            </a:r>
            <a:r>
              <a:rPr lang="en-US" altLang="zh-CN" sz="1600" b="1" dirty="0"/>
              <a:t>[</a:t>
            </a:r>
            <a:r>
              <a:rPr lang="en-US" altLang="zh-CN" sz="1600" b="1" dirty="0" err="1"/>
              <a:t>x+y</a:t>
            </a:r>
            <a:r>
              <a:rPr lang="en-US" altLang="zh-CN" sz="1600" b="1" dirty="0"/>
              <a:t>]</a:t>
            </a:r>
            <a:r>
              <a:rPr lang="zh-CN" altLang="en-US" sz="1600" b="1" baseline="-25000" dirty="0"/>
              <a:t>补</a:t>
            </a:r>
            <a:endParaRPr lang="en-US" altLang="zh-CN" sz="1600" b="1" baseline="-25000" dirty="0"/>
          </a:p>
          <a:p>
            <a:pPr lvl="2" eaLnBrk="1" hangingPunct="1"/>
            <a:endParaRPr lang="en-US" altLang="zh-CN" sz="1600" b="1" dirty="0"/>
          </a:p>
          <a:p>
            <a:pPr lvl="2" eaLnBrk="1" hangingPunct="1"/>
            <a:r>
              <a:rPr lang="zh-CN" altLang="en-US" sz="1600" b="1" dirty="0"/>
              <a:t>解：</a:t>
            </a:r>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r>
              <a:rPr lang="zh-CN" altLang="en-US" sz="1600" b="1" dirty="0"/>
              <a:t>第（</a:t>
            </a:r>
            <a:r>
              <a:rPr lang="en-US" altLang="zh-CN" sz="1600" b="1" dirty="0"/>
              <a:t>1</a:t>
            </a:r>
            <a:r>
              <a:rPr lang="zh-CN" altLang="en-US" sz="1600" b="1" dirty="0"/>
              <a:t>）情况，运算结果的符号位为</a:t>
            </a:r>
            <a:r>
              <a:rPr lang="en-US" altLang="zh-CN" sz="1600" b="1" dirty="0"/>
              <a:t>01</a:t>
            </a:r>
            <a:r>
              <a:rPr lang="zh-CN" altLang="en-US" sz="1600" b="1" dirty="0"/>
              <a:t>，正溢出（</a:t>
            </a:r>
            <a:r>
              <a:rPr lang="en-US" altLang="zh-CN" sz="1600" b="1" dirty="0"/>
              <a:t>11/16 + 7/16 = 18/16</a:t>
            </a:r>
            <a:r>
              <a:rPr lang="zh-CN" altLang="en-US" sz="1600" b="1" dirty="0"/>
              <a:t>）</a:t>
            </a:r>
            <a:endParaRPr lang="en-US" altLang="zh-CN" sz="1600" b="1" dirty="0"/>
          </a:p>
          <a:p>
            <a:pPr lvl="2" eaLnBrk="1" hangingPunct="1"/>
            <a:r>
              <a:rPr lang="zh-CN" altLang="en-US" sz="1600" b="1" dirty="0"/>
              <a:t>第（</a:t>
            </a:r>
            <a:r>
              <a:rPr lang="en-US" altLang="zh-CN" sz="1600" b="1" dirty="0"/>
              <a:t>2</a:t>
            </a:r>
            <a:r>
              <a:rPr lang="zh-CN" altLang="en-US" sz="1600" b="1" dirty="0"/>
              <a:t>）情况，运算结果的符号位为</a:t>
            </a:r>
            <a:r>
              <a:rPr lang="en-US" altLang="zh-CN" sz="1600" b="1" dirty="0"/>
              <a:t>10</a:t>
            </a:r>
            <a:r>
              <a:rPr lang="zh-CN" altLang="en-US" sz="1600" b="1" dirty="0"/>
              <a:t>，负溢出（</a:t>
            </a:r>
            <a:r>
              <a:rPr lang="en-US" altLang="zh-CN" sz="1600" b="1" dirty="0"/>
              <a:t>-11/16 - 13/16 = -24/16</a:t>
            </a:r>
            <a:r>
              <a:rPr lang="zh-CN" altLang="en-US" sz="1600" b="1" dirty="0"/>
              <a:t>）</a:t>
            </a:r>
            <a:endParaRPr lang="en-US" altLang="zh-CN" sz="1600" b="1" dirty="0"/>
          </a:p>
          <a:p>
            <a:pPr lvl="2" eaLnBrk="1" hangingPunct="1"/>
            <a:r>
              <a:rPr lang="zh-CN" altLang="en-US" sz="1600" b="1" dirty="0"/>
              <a:t>第（</a:t>
            </a:r>
            <a:r>
              <a:rPr lang="en-US" altLang="zh-CN" sz="1600" b="1" dirty="0"/>
              <a:t>3</a:t>
            </a:r>
            <a:r>
              <a:rPr lang="zh-CN" altLang="en-US" sz="1600" b="1" dirty="0"/>
              <a:t>）情况，运算结果的符号位为</a:t>
            </a:r>
            <a:r>
              <a:rPr lang="en-US" altLang="zh-CN" sz="1600" b="1" dirty="0"/>
              <a:t>11</a:t>
            </a:r>
            <a:r>
              <a:rPr lang="zh-CN" altLang="en-US" sz="1600" b="1" dirty="0"/>
              <a:t>，没有溢出（</a:t>
            </a:r>
            <a:r>
              <a:rPr lang="en-US" altLang="zh-CN" sz="1600" b="1" dirty="0"/>
              <a:t>11/16 - 13/16 = -2/16</a:t>
            </a:r>
            <a:r>
              <a:rPr lang="zh-CN" altLang="en-US" sz="1600" b="1" dirty="0"/>
              <a:t>）</a:t>
            </a:r>
            <a:endParaRPr lang="en-US" altLang="zh-CN" sz="1600" b="1" dirty="0"/>
          </a:p>
          <a:p>
            <a:pPr lvl="2" eaLnBrk="1" hangingPunct="1"/>
            <a:endParaRPr lang="en-US" altLang="zh-CN" sz="1600" b="1" dirty="0"/>
          </a:p>
          <a:p>
            <a:pPr lvl="2" eaLnBrk="1" hangingPunct="1"/>
            <a:endParaRPr lang="en-US" altLang="zh-CN" sz="1600" b="1" dirty="0"/>
          </a:p>
        </p:txBody>
      </p:sp>
      <p:grpSp>
        <p:nvGrpSpPr>
          <p:cNvPr id="2" name="组合 1">
            <a:extLst>
              <a:ext uri="{FF2B5EF4-FFF2-40B4-BE49-F238E27FC236}">
                <a16:creationId xmlns:a16="http://schemas.microsoft.com/office/drawing/2014/main" id="{23BF4D81-4456-4E35-A47A-3123A782D129}"/>
              </a:ext>
            </a:extLst>
          </p:cNvPr>
          <p:cNvGrpSpPr/>
          <p:nvPr/>
        </p:nvGrpSpPr>
        <p:grpSpPr>
          <a:xfrm>
            <a:off x="2195736" y="4329098"/>
            <a:ext cx="1521007" cy="954107"/>
            <a:chOff x="3240980" y="3266981"/>
            <a:chExt cx="1521007" cy="954107"/>
          </a:xfrm>
        </p:grpSpPr>
        <p:sp>
          <p:nvSpPr>
            <p:cNvPr id="15" name="文本框 14">
              <a:extLst>
                <a:ext uri="{FF2B5EF4-FFF2-40B4-BE49-F238E27FC236}">
                  <a16:creationId xmlns:a16="http://schemas.microsoft.com/office/drawing/2014/main" id="{0158A743-B900-4A87-865C-D94064CC38F8}"/>
                </a:ext>
              </a:extLst>
            </p:cNvPr>
            <p:cNvSpPr txBox="1"/>
            <p:nvPr/>
          </p:nvSpPr>
          <p:spPr>
            <a:xfrm>
              <a:off x="3240980" y="3266981"/>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00.1011</a:t>
              </a:r>
            </a:p>
            <a:p>
              <a:r>
                <a:rPr lang="en-US" altLang="zh-CN" sz="1400" b="1" dirty="0"/>
                <a:t> + [y]</a:t>
              </a:r>
              <a:r>
                <a:rPr lang="zh-CN" altLang="en-US" sz="1400" b="1" baseline="-25000" dirty="0"/>
                <a:t>补</a:t>
              </a:r>
              <a:r>
                <a:rPr lang="en-US" altLang="zh-CN" sz="1400" b="1" baseline="-25000" dirty="0"/>
                <a:t>    </a:t>
              </a:r>
              <a:r>
                <a:rPr lang="en-US" altLang="zh-CN" sz="1400" b="1" dirty="0"/>
                <a:t>00.0111</a:t>
              </a:r>
            </a:p>
            <a:p>
              <a:endParaRPr lang="en-US" altLang="zh-CN" sz="1400" b="1" dirty="0"/>
            </a:p>
            <a:p>
              <a:r>
                <a:rPr lang="en-US" altLang="zh-CN" sz="1400" b="1" dirty="0"/>
                <a:t>[</a:t>
              </a:r>
              <a:r>
                <a:rPr lang="en-US" altLang="zh-CN" sz="1400" b="1" dirty="0" err="1"/>
                <a:t>x+y</a:t>
              </a:r>
              <a:r>
                <a:rPr lang="en-US" altLang="zh-CN" sz="1400" b="1" dirty="0"/>
                <a:t>]</a:t>
              </a:r>
              <a:r>
                <a:rPr lang="zh-CN" altLang="en-US" sz="1400" b="1" baseline="-25000" dirty="0"/>
                <a:t>补   </a:t>
              </a:r>
              <a:r>
                <a:rPr lang="en-US" altLang="zh-CN" sz="1400" b="1" dirty="0"/>
                <a:t>01.0010</a:t>
              </a:r>
              <a:endParaRPr lang="zh-CN" altLang="en-US" sz="1400" dirty="0"/>
            </a:p>
          </p:txBody>
        </p:sp>
        <p:cxnSp>
          <p:nvCxnSpPr>
            <p:cNvPr id="16" name="直接连接符 15">
              <a:extLst>
                <a:ext uri="{FF2B5EF4-FFF2-40B4-BE49-F238E27FC236}">
                  <a16:creationId xmlns:a16="http://schemas.microsoft.com/office/drawing/2014/main" id="{6D336105-2B79-4317-B64F-DF761EE767DE}"/>
                </a:ext>
              </a:extLst>
            </p:cNvPr>
            <p:cNvCxnSpPr>
              <a:cxnSpLocks/>
            </p:cNvCxnSpPr>
            <p:nvPr/>
          </p:nvCxnSpPr>
          <p:spPr>
            <a:xfrm>
              <a:off x="3275856" y="3861048"/>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75285193-0284-446A-9207-3149ACCE8E3B}"/>
              </a:ext>
            </a:extLst>
          </p:cNvPr>
          <p:cNvGrpSpPr/>
          <p:nvPr/>
        </p:nvGrpSpPr>
        <p:grpSpPr>
          <a:xfrm>
            <a:off x="4131113" y="4347101"/>
            <a:ext cx="1521007" cy="954107"/>
            <a:chOff x="3240980" y="3266981"/>
            <a:chExt cx="1521007" cy="954107"/>
          </a:xfrm>
        </p:grpSpPr>
        <p:sp>
          <p:nvSpPr>
            <p:cNvPr id="11" name="文本框 10">
              <a:extLst>
                <a:ext uri="{FF2B5EF4-FFF2-40B4-BE49-F238E27FC236}">
                  <a16:creationId xmlns:a16="http://schemas.microsoft.com/office/drawing/2014/main" id="{9171F033-0973-4FCC-A3D0-B21AD9908CC7}"/>
                </a:ext>
              </a:extLst>
            </p:cNvPr>
            <p:cNvSpPr txBox="1"/>
            <p:nvPr/>
          </p:nvSpPr>
          <p:spPr>
            <a:xfrm>
              <a:off x="3240980" y="3266981"/>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11.0101</a:t>
              </a:r>
            </a:p>
            <a:p>
              <a:r>
                <a:rPr lang="en-US" altLang="zh-CN" sz="1400" b="1" dirty="0"/>
                <a:t> + [y]</a:t>
              </a:r>
              <a:r>
                <a:rPr lang="zh-CN" altLang="en-US" sz="1400" b="1" baseline="-25000" dirty="0"/>
                <a:t>补</a:t>
              </a:r>
              <a:r>
                <a:rPr lang="en-US" altLang="zh-CN" sz="1400" b="1" baseline="-25000" dirty="0"/>
                <a:t>    </a:t>
              </a:r>
              <a:r>
                <a:rPr lang="en-US" altLang="zh-CN" sz="1400" b="1" dirty="0"/>
                <a:t>11.0011</a:t>
              </a:r>
            </a:p>
            <a:p>
              <a:endParaRPr lang="en-US" altLang="zh-CN" sz="1400" b="1" dirty="0"/>
            </a:p>
            <a:p>
              <a:r>
                <a:rPr lang="en-US" altLang="zh-CN" sz="1400" b="1" dirty="0"/>
                <a:t>[</a:t>
              </a:r>
              <a:r>
                <a:rPr lang="en-US" altLang="zh-CN" sz="1400" b="1" dirty="0" err="1"/>
                <a:t>x+y</a:t>
              </a:r>
              <a:r>
                <a:rPr lang="en-US" altLang="zh-CN" sz="1400" b="1" dirty="0"/>
                <a:t>]</a:t>
              </a:r>
              <a:r>
                <a:rPr lang="zh-CN" altLang="en-US" sz="1400" b="1" baseline="-25000" dirty="0"/>
                <a:t>补   </a:t>
              </a:r>
              <a:r>
                <a:rPr lang="en-US" altLang="zh-CN" sz="1400" b="1" dirty="0"/>
                <a:t>10.1000</a:t>
              </a:r>
              <a:endParaRPr lang="zh-CN" altLang="en-US" sz="1400" dirty="0"/>
            </a:p>
          </p:txBody>
        </p:sp>
        <p:cxnSp>
          <p:nvCxnSpPr>
            <p:cNvPr id="12" name="直接连接符 11">
              <a:extLst>
                <a:ext uri="{FF2B5EF4-FFF2-40B4-BE49-F238E27FC236}">
                  <a16:creationId xmlns:a16="http://schemas.microsoft.com/office/drawing/2014/main" id="{718FBA6B-A8D5-4D5B-8353-82DF31908A51}"/>
                </a:ext>
              </a:extLst>
            </p:cNvPr>
            <p:cNvCxnSpPr>
              <a:cxnSpLocks/>
            </p:cNvCxnSpPr>
            <p:nvPr/>
          </p:nvCxnSpPr>
          <p:spPr>
            <a:xfrm>
              <a:off x="3275856" y="3861048"/>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86A1B5D3-08AF-45C4-9592-C663161BFC64}"/>
              </a:ext>
            </a:extLst>
          </p:cNvPr>
          <p:cNvGrpSpPr/>
          <p:nvPr/>
        </p:nvGrpSpPr>
        <p:grpSpPr>
          <a:xfrm>
            <a:off x="6147337" y="4347101"/>
            <a:ext cx="1521007" cy="954107"/>
            <a:chOff x="3240980" y="3266981"/>
            <a:chExt cx="1521007" cy="954107"/>
          </a:xfrm>
        </p:grpSpPr>
        <p:sp>
          <p:nvSpPr>
            <p:cNvPr id="14" name="文本框 13">
              <a:extLst>
                <a:ext uri="{FF2B5EF4-FFF2-40B4-BE49-F238E27FC236}">
                  <a16:creationId xmlns:a16="http://schemas.microsoft.com/office/drawing/2014/main" id="{466B17D8-7F10-48FE-907D-F88C425900F2}"/>
                </a:ext>
              </a:extLst>
            </p:cNvPr>
            <p:cNvSpPr txBox="1"/>
            <p:nvPr/>
          </p:nvSpPr>
          <p:spPr>
            <a:xfrm>
              <a:off x="3240980" y="3266981"/>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00.1011</a:t>
              </a:r>
            </a:p>
            <a:p>
              <a:r>
                <a:rPr lang="en-US" altLang="zh-CN" sz="1400" b="1" dirty="0"/>
                <a:t> + [y]</a:t>
              </a:r>
              <a:r>
                <a:rPr lang="zh-CN" altLang="en-US" sz="1400" b="1" baseline="-25000" dirty="0"/>
                <a:t>补</a:t>
              </a:r>
              <a:r>
                <a:rPr lang="en-US" altLang="zh-CN" sz="1400" b="1" baseline="-25000" dirty="0"/>
                <a:t>    </a:t>
              </a:r>
              <a:r>
                <a:rPr lang="en-US" altLang="zh-CN" sz="1400" b="1" dirty="0"/>
                <a:t>11.0011</a:t>
              </a:r>
            </a:p>
            <a:p>
              <a:endParaRPr lang="en-US" altLang="zh-CN" sz="1400" b="1" dirty="0"/>
            </a:p>
            <a:p>
              <a:r>
                <a:rPr lang="en-US" altLang="zh-CN" sz="1400" b="1" dirty="0"/>
                <a:t>[</a:t>
              </a:r>
              <a:r>
                <a:rPr lang="en-US" altLang="zh-CN" sz="1400" b="1" dirty="0" err="1"/>
                <a:t>x+y</a:t>
              </a:r>
              <a:r>
                <a:rPr lang="en-US" altLang="zh-CN" sz="1400" b="1" dirty="0"/>
                <a:t>]</a:t>
              </a:r>
              <a:r>
                <a:rPr lang="zh-CN" altLang="en-US" sz="1400" b="1" baseline="-25000" dirty="0"/>
                <a:t>补   </a:t>
              </a:r>
              <a:r>
                <a:rPr lang="en-US" altLang="zh-CN" sz="1400" b="1" dirty="0"/>
                <a:t>11.1110</a:t>
              </a:r>
              <a:endParaRPr lang="zh-CN" altLang="en-US" sz="1400" dirty="0"/>
            </a:p>
          </p:txBody>
        </p:sp>
        <p:cxnSp>
          <p:nvCxnSpPr>
            <p:cNvPr id="17" name="直接连接符 16">
              <a:extLst>
                <a:ext uri="{FF2B5EF4-FFF2-40B4-BE49-F238E27FC236}">
                  <a16:creationId xmlns:a16="http://schemas.microsoft.com/office/drawing/2014/main" id="{C2D88780-7F8A-493F-ACB6-ABE98BA32F1D}"/>
                </a:ext>
              </a:extLst>
            </p:cNvPr>
            <p:cNvCxnSpPr>
              <a:cxnSpLocks/>
            </p:cNvCxnSpPr>
            <p:nvPr/>
          </p:nvCxnSpPr>
          <p:spPr>
            <a:xfrm>
              <a:off x="3275856" y="3861048"/>
              <a:ext cx="12436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48E75BC7-19C3-4D36-B94D-5713CE937B68}"/>
              </a:ext>
            </a:extLst>
          </p:cNvPr>
          <p:cNvSpPr txBox="1"/>
          <p:nvPr/>
        </p:nvSpPr>
        <p:spPr>
          <a:xfrm>
            <a:off x="3995935" y="1804754"/>
            <a:ext cx="1521007" cy="400110"/>
          </a:xfrm>
          <a:prstGeom prst="rect">
            <a:avLst/>
          </a:prstGeom>
          <a:solidFill>
            <a:srgbClr val="FFFF00"/>
          </a:solidFill>
        </p:spPr>
        <p:txBody>
          <a:bodyPr wrap="square" rtlCol="0">
            <a:spAutoFit/>
          </a:bodyPr>
          <a:lstStyle/>
          <a:p>
            <a:r>
              <a:rPr lang="en-US" altLang="zh-CN" sz="2000" b="1" dirty="0"/>
              <a:t> V = S</a:t>
            </a:r>
            <a:r>
              <a:rPr lang="en-US" altLang="zh-CN" sz="2000" b="1" baseline="-25000" dirty="0"/>
              <a:t>f1 </a:t>
            </a:r>
            <a:r>
              <a:rPr lang="en-US" altLang="zh-CN" sz="2000" b="1" dirty="0">
                <a:latin typeface="等线" panose="02010600030101010101" pitchFamily="2" charset="-122"/>
                <a:ea typeface="等线" panose="02010600030101010101" pitchFamily="2" charset="-122"/>
              </a:rPr>
              <a:t>⊕</a:t>
            </a:r>
            <a:r>
              <a:rPr lang="en-US" altLang="zh-CN" sz="2000" b="1" dirty="0"/>
              <a:t> S</a:t>
            </a:r>
            <a:r>
              <a:rPr lang="en-US" altLang="zh-CN" sz="2000" b="1" baseline="-25000" dirty="0"/>
              <a:t>f2</a:t>
            </a:r>
          </a:p>
        </p:txBody>
      </p:sp>
      <p:sp>
        <p:nvSpPr>
          <p:cNvPr id="18" name="圆角矩形标注 17"/>
          <p:cNvSpPr/>
          <p:nvPr/>
        </p:nvSpPr>
        <p:spPr>
          <a:xfrm>
            <a:off x="6321945" y="1804754"/>
            <a:ext cx="1202383" cy="592345"/>
          </a:xfrm>
          <a:prstGeom prst="wedgeRoundRectCallout">
            <a:avLst>
              <a:gd name="adj1" fmla="val -70722"/>
              <a:gd name="adj2" fmla="val 6157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b="1" dirty="0">
                <a:solidFill>
                  <a:srgbClr val="002060"/>
                </a:solidFill>
              </a:rPr>
              <a:t>Sf1</a:t>
            </a:r>
            <a:r>
              <a:rPr lang="zh-CN" altLang="en-US" sz="1400" b="1" dirty="0">
                <a:solidFill>
                  <a:srgbClr val="002060"/>
                </a:solidFill>
              </a:rPr>
              <a:t>为结果真正符号位</a:t>
            </a:r>
          </a:p>
        </p:txBody>
      </p:sp>
    </p:spTree>
    <p:extLst>
      <p:ext uri="{BB962C8B-B14F-4D97-AF65-F5344CB8AC3E}">
        <p14:creationId xmlns:p14="http://schemas.microsoft.com/office/powerpoint/2010/main" val="2747206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A8E0C3-2B92-45EE-A309-20D070B9271F}"/>
              </a:ext>
            </a:extLst>
          </p:cNvPr>
          <p:cNvSpPr>
            <a:spLocks noGrp="1"/>
          </p:cNvSpPr>
          <p:nvPr>
            <p:ph idx="1"/>
          </p:nvPr>
        </p:nvSpPr>
        <p:spPr>
          <a:xfrm>
            <a:off x="457200" y="631229"/>
            <a:ext cx="8229600" cy="4525963"/>
          </a:xfrm>
        </p:spPr>
        <p:txBody>
          <a:bodyPr/>
          <a:lstStyle/>
          <a:p>
            <a:pPr lvl="2"/>
            <a:r>
              <a:rPr lang="zh-CN" altLang="en-US" sz="1800" b="1" dirty="0"/>
              <a:t>溢出检测的软件方法：</a:t>
            </a:r>
            <a:endParaRPr lang="en-US" altLang="zh-CN" sz="18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a:p>
            <a:pPr lvl="2"/>
            <a:endParaRPr lang="zh-CN" altLang="en-US" sz="1800" b="1" dirty="0"/>
          </a:p>
        </p:txBody>
      </p:sp>
      <p:grpSp>
        <p:nvGrpSpPr>
          <p:cNvPr id="9" name="组合 8">
            <a:extLst>
              <a:ext uri="{FF2B5EF4-FFF2-40B4-BE49-F238E27FC236}">
                <a16:creationId xmlns:a16="http://schemas.microsoft.com/office/drawing/2014/main" id="{AACAF401-4236-456F-8404-724455A4567B}"/>
              </a:ext>
            </a:extLst>
          </p:cNvPr>
          <p:cNvGrpSpPr/>
          <p:nvPr/>
        </p:nvGrpSpPr>
        <p:grpSpPr>
          <a:xfrm>
            <a:off x="1331640" y="1478900"/>
            <a:ext cx="7488832" cy="2310140"/>
            <a:chOff x="2051720" y="1340768"/>
            <a:chExt cx="6910976" cy="2310140"/>
          </a:xfrm>
        </p:grpSpPr>
        <p:pic>
          <p:nvPicPr>
            <p:cNvPr id="5" name="图片 4">
              <a:extLst>
                <a:ext uri="{FF2B5EF4-FFF2-40B4-BE49-F238E27FC236}">
                  <a16:creationId xmlns:a16="http://schemas.microsoft.com/office/drawing/2014/main" id="{3F524699-46B5-4D24-8370-1DE71C210F3F}"/>
                </a:ext>
              </a:extLst>
            </p:cNvPr>
            <p:cNvPicPr>
              <a:picLocks noChangeAspect="1"/>
            </p:cNvPicPr>
            <p:nvPr/>
          </p:nvPicPr>
          <p:blipFill>
            <a:blip r:embed="rId2"/>
            <a:stretch>
              <a:fillRect/>
            </a:stretch>
          </p:blipFill>
          <p:spPr>
            <a:xfrm>
              <a:off x="2051720" y="1340768"/>
              <a:ext cx="4060343" cy="2310140"/>
            </a:xfrm>
            <a:prstGeom prst="rect">
              <a:avLst/>
            </a:prstGeom>
            <a:ln>
              <a:solidFill>
                <a:srgbClr val="FF0000"/>
              </a:solidFill>
            </a:ln>
          </p:spPr>
        </p:pic>
        <p:sp>
          <p:nvSpPr>
            <p:cNvPr id="7" name="文本框 6">
              <a:extLst>
                <a:ext uri="{FF2B5EF4-FFF2-40B4-BE49-F238E27FC236}">
                  <a16:creationId xmlns:a16="http://schemas.microsoft.com/office/drawing/2014/main" id="{B13A67E4-0751-4492-96F1-A441F908CF84}"/>
                </a:ext>
              </a:extLst>
            </p:cNvPr>
            <p:cNvSpPr txBox="1"/>
            <p:nvPr/>
          </p:nvSpPr>
          <p:spPr>
            <a:xfrm>
              <a:off x="6194865" y="2188061"/>
              <a:ext cx="2767831" cy="276999"/>
            </a:xfrm>
            <a:prstGeom prst="rect">
              <a:avLst/>
            </a:prstGeom>
            <a:solidFill>
              <a:srgbClr val="FFFF00"/>
            </a:solidFill>
          </p:spPr>
          <p:txBody>
            <a:bodyPr wrap="square">
              <a:spAutoFit/>
            </a:bodyPr>
            <a:lstStyle/>
            <a:p>
              <a:r>
                <a:rPr lang="zh-CN" altLang="en-US" sz="1200" b="1" dirty="0"/>
                <a:t>负数 + 负数 = 正数             溢出（负溢出） </a:t>
              </a:r>
            </a:p>
          </p:txBody>
        </p:sp>
        <p:sp>
          <p:nvSpPr>
            <p:cNvPr id="8" name="文本框 7">
              <a:extLst>
                <a:ext uri="{FF2B5EF4-FFF2-40B4-BE49-F238E27FC236}">
                  <a16:creationId xmlns:a16="http://schemas.microsoft.com/office/drawing/2014/main" id="{C10FB6F7-08D8-453E-9F3B-7DB6AB65DA25}"/>
                </a:ext>
              </a:extLst>
            </p:cNvPr>
            <p:cNvSpPr txBox="1"/>
            <p:nvPr/>
          </p:nvSpPr>
          <p:spPr>
            <a:xfrm>
              <a:off x="6194865" y="2564904"/>
              <a:ext cx="2767831" cy="276999"/>
            </a:xfrm>
            <a:prstGeom prst="rect">
              <a:avLst/>
            </a:prstGeom>
            <a:solidFill>
              <a:srgbClr val="FFFF00"/>
            </a:solidFill>
          </p:spPr>
          <p:txBody>
            <a:bodyPr wrap="square">
              <a:spAutoFit/>
            </a:bodyPr>
            <a:lstStyle/>
            <a:p>
              <a:r>
                <a:rPr lang="zh-CN" altLang="en-US" sz="1200" b="1" dirty="0"/>
                <a:t>正数 + 正数 = 负数             溢出（正溢出） </a:t>
              </a:r>
            </a:p>
          </p:txBody>
        </p:sp>
      </p:grpSp>
    </p:spTree>
    <p:extLst>
      <p:ext uri="{BB962C8B-B14F-4D97-AF65-F5344CB8AC3E}">
        <p14:creationId xmlns:p14="http://schemas.microsoft.com/office/powerpoint/2010/main" val="1735365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88640"/>
            <a:ext cx="8229600" cy="6048375"/>
          </a:xfrm>
        </p:spPr>
        <p:txBody>
          <a:bodyPr rtlCol="0">
            <a:normAutofit/>
          </a:bodyPr>
          <a:lstStyle/>
          <a:p>
            <a:pPr eaLnBrk="1" fontAlgn="auto" hangingPunct="1">
              <a:spcAft>
                <a:spcPts val="0"/>
              </a:spcAft>
              <a:defRPr/>
            </a:pPr>
            <a:r>
              <a:rPr lang="en-US" altLang="zh-CN" b="1" dirty="0">
                <a:ea typeface="黑体" pitchFamily="49" charset="-122"/>
              </a:rPr>
              <a:t>3.2.3  </a:t>
            </a:r>
            <a:r>
              <a:rPr lang="zh-CN" altLang="en-US" b="1" dirty="0">
                <a:ea typeface="黑体" pitchFamily="49" charset="-122"/>
              </a:rPr>
              <a:t>加减法的逻辑实现</a:t>
            </a:r>
            <a:endParaRPr lang="en-US" altLang="zh-CN" sz="1800" b="1" dirty="0"/>
          </a:p>
          <a:p>
            <a:pPr lvl="1" eaLnBrk="1" hangingPunct="1"/>
            <a:endParaRPr lang="en-US" altLang="zh-CN" sz="2000" b="1" dirty="0"/>
          </a:p>
          <a:p>
            <a:pPr lvl="1" eaLnBrk="1" hangingPunct="1"/>
            <a:r>
              <a:rPr lang="en-US" altLang="zh-CN" sz="2000" b="1" dirty="0"/>
              <a:t>1</a:t>
            </a:r>
            <a:r>
              <a:rPr lang="zh-CN" altLang="en-US" sz="2000" b="1" dirty="0"/>
              <a:t>、全加器（</a:t>
            </a:r>
            <a:r>
              <a:rPr lang="en-US" altLang="zh-CN" sz="2000" b="1" dirty="0"/>
              <a:t>Full Adder</a:t>
            </a:r>
            <a:r>
              <a:rPr lang="zh-CN" altLang="en-US" sz="2000" b="1" dirty="0"/>
              <a:t>，</a:t>
            </a:r>
            <a:r>
              <a:rPr lang="en-US" altLang="zh-CN" sz="2000" b="1" dirty="0"/>
              <a:t>FA</a:t>
            </a:r>
            <a:r>
              <a:rPr lang="zh-CN" altLang="en-US" sz="2000" b="1" dirty="0"/>
              <a:t>）</a:t>
            </a:r>
            <a:endParaRPr lang="en-US" altLang="zh-CN" sz="2000" b="1" dirty="0"/>
          </a:p>
          <a:p>
            <a:pPr lvl="1" eaLnBrk="1" hangingPunct="1"/>
            <a:endParaRPr lang="en-US" altLang="zh-CN" sz="2000" b="1" dirty="0"/>
          </a:p>
        </p:txBody>
      </p:sp>
      <p:grpSp>
        <p:nvGrpSpPr>
          <p:cNvPr id="9" name="Group 4">
            <a:extLst>
              <a:ext uri="{FF2B5EF4-FFF2-40B4-BE49-F238E27FC236}">
                <a16:creationId xmlns:a16="http://schemas.microsoft.com/office/drawing/2014/main" id="{1D9B551B-B81D-4EC7-9465-D2677B1EF386}"/>
              </a:ext>
            </a:extLst>
          </p:cNvPr>
          <p:cNvGrpSpPr>
            <a:grpSpLocks/>
          </p:cNvGrpSpPr>
          <p:nvPr/>
        </p:nvGrpSpPr>
        <p:grpSpPr bwMode="auto">
          <a:xfrm>
            <a:off x="1399952" y="1712975"/>
            <a:ext cx="5188272" cy="3012169"/>
            <a:chOff x="0" y="0"/>
            <a:chExt cx="3160" cy="1705"/>
          </a:xfrm>
        </p:grpSpPr>
        <p:sp>
          <p:nvSpPr>
            <p:cNvPr id="10" name="Rectangle 4">
              <a:extLst>
                <a:ext uri="{FF2B5EF4-FFF2-40B4-BE49-F238E27FC236}">
                  <a16:creationId xmlns:a16="http://schemas.microsoft.com/office/drawing/2014/main" id="{CCD69048-0330-4D79-A9D0-CD81AB32FFF2}"/>
                </a:ext>
              </a:extLst>
            </p:cNvPr>
            <p:cNvSpPr>
              <a:spLocks noChangeArrowheads="1"/>
            </p:cNvSpPr>
            <p:nvPr/>
          </p:nvSpPr>
          <p:spPr bwMode="auto">
            <a:xfrm>
              <a:off x="84" y="212"/>
              <a:ext cx="3076" cy="1493"/>
            </a:xfrm>
            <a:prstGeom prst="rect">
              <a:avLst/>
            </a:prstGeom>
            <a:solidFill>
              <a:schemeClr val="accent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1800" b="1" dirty="0">
                <a:latin typeface="Arial Rounded MT Bold" panose="020F0704030504030204" pitchFamily="34" charset="0"/>
                <a:ea typeface="微软雅黑" panose="020B0503020204020204" pitchFamily="34" charset="-122"/>
              </a:endParaRPr>
            </a:p>
          </p:txBody>
        </p:sp>
        <p:sp>
          <p:nvSpPr>
            <p:cNvPr id="11" name="Rectangle 5">
              <a:extLst>
                <a:ext uri="{FF2B5EF4-FFF2-40B4-BE49-F238E27FC236}">
                  <a16:creationId xmlns:a16="http://schemas.microsoft.com/office/drawing/2014/main" id="{E33A35A0-184A-4BA8-BE9F-BBA68B7C4815}"/>
                </a:ext>
              </a:extLst>
            </p:cNvPr>
            <p:cNvSpPr>
              <a:spLocks noChangeArrowheads="1"/>
            </p:cNvSpPr>
            <p:nvPr/>
          </p:nvSpPr>
          <p:spPr bwMode="auto">
            <a:xfrm>
              <a:off x="2528" y="1508"/>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15" name="Rectangle 6">
              <a:extLst>
                <a:ext uri="{FF2B5EF4-FFF2-40B4-BE49-F238E27FC236}">
                  <a16:creationId xmlns:a16="http://schemas.microsoft.com/office/drawing/2014/main" id="{8DA347F0-003B-489D-BEF8-D1611264E52B}"/>
                </a:ext>
              </a:extLst>
            </p:cNvPr>
            <p:cNvSpPr>
              <a:spLocks noChangeArrowheads="1"/>
            </p:cNvSpPr>
            <p:nvPr/>
          </p:nvSpPr>
          <p:spPr bwMode="auto">
            <a:xfrm>
              <a:off x="1946" y="1508"/>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19" name="Rectangle 7">
              <a:extLst>
                <a:ext uri="{FF2B5EF4-FFF2-40B4-BE49-F238E27FC236}">
                  <a16:creationId xmlns:a16="http://schemas.microsoft.com/office/drawing/2014/main" id="{94791655-8B20-4882-B4BA-7DFDBAB90990}"/>
                </a:ext>
              </a:extLst>
            </p:cNvPr>
            <p:cNvSpPr>
              <a:spLocks noChangeArrowheads="1"/>
            </p:cNvSpPr>
            <p:nvPr/>
          </p:nvSpPr>
          <p:spPr bwMode="auto">
            <a:xfrm>
              <a:off x="1123" y="1508"/>
              <a:ext cx="8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20" name="Rectangle 8">
              <a:extLst>
                <a:ext uri="{FF2B5EF4-FFF2-40B4-BE49-F238E27FC236}">
                  <a16:creationId xmlns:a16="http://schemas.microsoft.com/office/drawing/2014/main" id="{7C7A4523-84E3-4CD1-AA87-8709FE89DFF1}"/>
                </a:ext>
              </a:extLst>
            </p:cNvPr>
            <p:cNvSpPr>
              <a:spLocks noChangeArrowheads="1"/>
            </p:cNvSpPr>
            <p:nvPr/>
          </p:nvSpPr>
          <p:spPr bwMode="auto">
            <a:xfrm>
              <a:off x="582" y="1508"/>
              <a:ext cx="72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21" name="Rectangle 9">
              <a:extLst>
                <a:ext uri="{FF2B5EF4-FFF2-40B4-BE49-F238E27FC236}">
                  <a16:creationId xmlns:a16="http://schemas.microsoft.com/office/drawing/2014/main" id="{79C142E7-086E-4712-A6C0-33EF2EFF5FCD}"/>
                </a:ext>
              </a:extLst>
            </p:cNvPr>
            <p:cNvSpPr>
              <a:spLocks noChangeArrowheads="1"/>
            </p:cNvSpPr>
            <p:nvPr/>
          </p:nvSpPr>
          <p:spPr bwMode="auto">
            <a:xfrm>
              <a:off x="0" y="1508"/>
              <a:ext cx="75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22" name="Rectangle 10">
              <a:extLst>
                <a:ext uri="{FF2B5EF4-FFF2-40B4-BE49-F238E27FC236}">
                  <a16:creationId xmlns:a16="http://schemas.microsoft.com/office/drawing/2014/main" id="{DE93E9DB-9A48-4238-861E-17838D469FC4}"/>
                </a:ext>
              </a:extLst>
            </p:cNvPr>
            <p:cNvSpPr>
              <a:spLocks noChangeArrowheads="1"/>
            </p:cNvSpPr>
            <p:nvPr/>
          </p:nvSpPr>
          <p:spPr bwMode="auto">
            <a:xfrm>
              <a:off x="2528" y="1352"/>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23" name="Rectangle 11">
              <a:extLst>
                <a:ext uri="{FF2B5EF4-FFF2-40B4-BE49-F238E27FC236}">
                  <a16:creationId xmlns:a16="http://schemas.microsoft.com/office/drawing/2014/main" id="{6C051171-5CEA-494A-B9C5-9F0894D48B82}"/>
                </a:ext>
              </a:extLst>
            </p:cNvPr>
            <p:cNvSpPr>
              <a:spLocks noChangeArrowheads="1"/>
            </p:cNvSpPr>
            <p:nvPr/>
          </p:nvSpPr>
          <p:spPr bwMode="auto">
            <a:xfrm>
              <a:off x="1946" y="1352"/>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24" name="Rectangle 12">
              <a:extLst>
                <a:ext uri="{FF2B5EF4-FFF2-40B4-BE49-F238E27FC236}">
                  <a16:creationId xmlns:a16="http://schemas.microsoft.com/office/drawing/2014/main" id="{83EF2EDE-C1EA-4582-B017-D157145AD52F}"/>
                </a:ext>
              </a:extLst>
            </p:cNvPr>
            <p:cNvSpPr>
              <a:spLocks noChangeArrowheads="1"/>
            </p:cNvSpPr>
            <p:nvPr/>
          </p:nvSpPr>
          <p:spPr bwMode="auto">
            <a:xfrm>
              <a:off x="1123" y="1352"/>
              <a:ext cx="8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25" name="Rectangle 13">
              <a:extLst>
                <a:ext uri="{FF2B5EF4-FFF2-40B4-BE49-F238E27FC236}">
                  <a16:creationId xmlns:a16="http://schemas.microsoft.com/office/drawing/2014/main" id="{7977ECD7-9DCE-4249-B7EF-FCD32641C2EB}"/>
                </a:ext>
              </a:extLst>
            </p:cNvPr>
            <p:cNvSpPr>
              <a:spLocks noChangeArrowheads="1"/>
            </p:cNvSpPr>
            <p:nvPr/>
          </p:nvSpPr>
          <p:spPr bwMode="auto">
            <a:xfrm>
              <a:off x="582" y="1352"/>
              <a:ext cx="72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26" name="Rectangle 14">
              <a:extLst>
                <a:ext uri="{FF2B5EF4-FFF2-40B4-BE49-F238E27FC236}">
                  <a16:creationId xmlns:a16="http://schemas.microsoft.com/office/drawing/2014/main" id="{16545641-CD85-485A-938D-6BE9EA1CB33D}"/>
                </a:ext>
              </a:extLst>
            </p:cNvPr>
            <p:cNvSpPr>
              <a:spLocks noChangeArrowheads="1"/>
            </p:cNvSpPr>
            <p:nvPr/>
          </p:nvSpPr>
          <p:spPr bwMode="auto">
            <a:xfrm>
              <a:off x="0" y="1352"/>
              <a:ext cx="75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27" name="Rectangle 15">
              <a:extLst>
                <a:ext uri="{FF2B5EF4-FFF2-40B4-BE49-F238E27FC236}">
                  <a16:creationId xmlns:a16="http://schemas.microsoft.com/office/drawing/2014/main" id="{48674C72-C9F8-4005-8AA9-D4D49568D42B}"/>
                </a:ext>
              </a:extLst>
            </p:cNvPr>
            <p:cNvSpPr>
              <a:spLocks noChangeArrowheads="1"/>
            </p:cNvSpPr>
            <p:nvPr/>
          </p:nvSpPr>
          <p:spPr bwMode="auto">
            <a:xfrm>
              <a:off x="2528" y="1164"/>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28" name="Rectangle 16">
              <a:extLst>
                <a:ext uri="{FF2B5EF4-FFF2-40B4-BE49-F238E27FC236}">
                  <a16:creationId xmlns:a16="http://schemas.microsoft.com/office/drawing/2014/main" id="{C42EE1E6-9FF2-48EF-97F6-E359DA5F9A56}"/>
                </a:ext>
              </a:extLst>
            </p:cNvPr>
            <p:cNvSpPr>
              <a:spLocks noChangeArrowheads="1"/>
            </p:cNvSpPr>
            <p:nvPr/>
          </p:nvSpPr>
          <p:spPr bwMode="auto">
            <a:xfrm>
              <a:off x="1946" y="1164"/>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29" name="Rectangle 17">
              <a:extLst>
                <a:ext uri="{FF2B5EF4-FFF2-40B4-BE49-F238E27FC236}">
                  <a16:creationId xmlns:a16="http://schemas.microsoft.com/office/drawing/2014/main" id="{D7EB3354-CEB1-4A81-80DC-FEAEB17A1282}"/>
                </a:ext>
              </a:extLst>
            </p:cNvPr>
            <p:cNvSpPr>
              <a:spLocks noChangeArrowheads="1"/>
            </p:cNvSpPr>
            <p:nvPr/>
          </p:nvSpPr>
          <p:spPr bwMode="auto">
            <a:xfrm>
              <a:off x="1123" y="1164"/>
              <a:ext cx="8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30" name="Rectangle 18">
              <a:extLst>
                <a:ext uri="{FF2B5EF4-FFF2-40B4-BE49-F238E27FC236}">
                  <a16:creationId xmlns:a16="http://schemas.microsoft.com/office/drawing/2014/main" id="{9A5D62BC-E845-4B82-A2B6-A89692CFC9E5}"/>
                </a:ext>
              </a:extLst>
            </p:cNvPr>
            <p:cNvSpPr>
              <a:spLocks noChangeArrowheads="1"/>
            </p:cNvSpPr>
            <p:nvPr/>
          </p:nvSpPr>
          <p:spPr bwMode="auto">
            <a:xfrm>
              <a:off x="582" y="1164"/>
              <a:ext cx="72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31" name="Rectangle 19">
              <a:extLst>
                <a:ext uri="{FF2B5EF4-FFF2-40B4-BE49-F238E27FC236}">
                  <a16:creationId xmlns:a16="http://schemas.microsoft.com/office/drawing/2014/main" id="{49BA755B-7066-4E00-BECF-4BC728F4E8D1}"/>
                </a:ext>
              </a:extLst>
            </p:cNvPr>
            <p:cNvSpPr>
              <a:spLocks noChangeArrowheads="1"/>
            </p:cNvSpPr>
            <p:nvPr/>
          </p:nvSpPr>
          <p:spPr bwMode="auto">
            <a:xfrm>
              <a:off x="0" y="1164"/>
              <a:ext cx="75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32" name="Rectangle 20">
              <a:extLst>
                <a:ext uri="{FF2B5EF4-FFF2-40B4-BE49-F238E27FC236}">
                  <a16:creationId xmlns:a16="http://schemas.microsoft.com/office/drawing/2014/main" id="{D6397A16-22B8-4B8A-AEA0-3E999354FA49}"/>
                </a:ext>
              </a:extLst>
            </p:cNvPr>
            <p:cNvSpPr>
              <a:spLocks noChangeArrowheads="1"/>
            </p:cNvSpPr>
            <p:nvPr/>
          </p:nvSpPr>
          <p:spPr bwMode="auto">
            <a:xfrm>
              <a:off x="2528" y="976"/>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33" name="Rectangle 21">
              <a:extLst>
                <a:ext uri="{FF2B5EF4-FFF2-40B4-BE49-F238E27FC236}">
                  <a16:creationId xmlns:a16="http://schemas.microsoft.com/office/drawing/2014/main" id="{34A4810D-CC9D-4431-A476-395F4884CE93}"/>
                </a:ext>
              </a:extLst>
            </p:cNvPr>
            <p:cNvSpPr>
              <a:spLocks noChangeArrowheads="1"/>
            </p:cNvSpPr>
            <p:nvPr/>
          </p:nvSpPr>
          <p:spPr bwMode="auto">
            <a:xfrm>
              <a:off x="1946" y="976"/>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34" name="Rectangle 22">
              <a:extLst>
                <a:ext uri="{FF2B5EF4-FFF2-40B4-BE49-F238E27FC236}">
                  <a16:creationId xmlns:a16="http://schemas.microsoft.com/office/drawing/2014/main" id="{6B625A28-8A32-4C22-AAD3-9537AF838D95}"/>
                </a:ext>
              </a:extLst>
            </p:cNvPr>
            <p:cNvSpPr>
              <a:spLocks noChangeArrowheads="1"/>
            </p:cNvSpPr>
            <p:nvPr/>
          </p:nvSpPr>
          <p:spPr bwMode="auto">
            <a:xfrm>
              <a:off x="1123" y="976"/>
              <a:ext cx="8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35" name="Rectangle 23">
              <a:extLst>
                <a:ext uri="{FF2B5EF4-FFF2-40B4-BE49-F238E27FC236}">
                  <a16:creationId xmlns:a16="http://schemas.microsoft.com/office/drawing/2014/main" id="{3016F6F0-A13C-4BBA-8746-F574DDAFC4A1}"/>
                </a:ext>
              </a:extLst>
            </p:cNvPr>
            <p:cNvSpPr>
              <a:spLocks noChangeArrowheads="1"/>
            </p:cNvSpPr>
            <p:nvPr/>
          </p:nvSpPr>
          <p:spPr bwMode="auto">
            <a:xfrm>
              <a:off x="582" y="976"/>
              <a:ext cx="72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36" name="Rectangle 24">
              <a:extLst>
                <a:ext uri="{FF2B5EF4-FFF2-40B4-BE49-F238E27FC236}">
                  <a16:creationId xmlns:a16="http://schemas.microsoft.com/office/drawing/2014/main" id="{B57068F2-4CC2-443A-9C4C-EB50F9050B9C}"/>
                </a:ext>
              </a:extLst>
            </p:cNvPr>
            <p:cNvSpPr>
              <a:spLocks noChangeArrowheads="1"/>
            </p:cNvSpPr>
            <p:nvPr/>
          </p:nvSpPr>
          <p:spPr bwMode="auto">
            <a:xfrm>
              <a:off x="0" y="976"/>
              <a:ext cx="75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37" name="Rectangle 25">
              <a:extLst>
                <a:ext uri="{FF2B5EF4-FFF2-40B4-BE49-F238E27FC236}">
                  <a16:creationId xmlns:a16="http://schemas.microsoft.com/office/drawing/2014/main" id="{2E4BE981-65BA-4D0C-8336-D59EA5022344}"/>
                </a:ext>
              </a:extLst>
            </p:cNvPr>
            <p:cNvSpPr>
              <a:spLocks noChangeArrowheads="1"/>
            </p:cNvSpPr>
            <p:nvPr/>
          </p:nvSpPr>
          <p:spPr bwMode="auto">
            <a:xfrm>
              <a:off x="2528" y="788"/>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38" name="Rectangle 26">
              <a:extLst>
                <a:ext uri="{FF2B5EF4-FFF2-40B4-BE49-F238E27FC236}">
                  <a16:creationId xmlns:a16="http://schemas.microsoft.com/office/drawing/2014/main" id="{742F4185-249E-4903-8C90-10F2EF63D6E0}"/>
                </a:ext>
              </a:extLst>
            </p:cNvPr>
            <p:cNvSpPr>
              <a:spLocks noChangeArrowheads="1"/>
            </p:cNvSpPr>
            <p:nvPr/>
          </p:nvSpPr>
          <p:spPr bwMode="auto">
            <a:xfrm>
              <a:off x="2528" y="607"/>
              <a:ext cx="59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39" name="Rectangle 27">
              <a:extLst>
                <a:ext uri="{FF2B5EF4-FFF2-40B4-BE49-F238E27FC236}">
                  <a16:creationId xmlns:a16="http://schemas.microsoft.com/office/drawing/2014/main" id="{A5AF2361-000F-4466-93E1-B93A6CD45B07}"/>
                </a:ext>
              </a:extLst>
            </p:cNvPr>
            <p:cNvSpPr>
              <a:spLocks noChangeArrowheads="1"/>
            </p:cNvSpPr>
            <p:nvPr/>
          </p:nvSpPr>
          <p:spPr bwMode="auto">
            <a:xfrm>
              <a:off x="2528" y="410"/>
              <a:ext cx="59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40" name="Rectangle 28">
              <a:extLst>
                <a:ext uri="{FF2B5EF4-FFF2-40B4-BE49-F238E27FC236}">
                  <a16:creationId xmlns:a16="http://schemas.microsoft.com/office/drawing/2014/main" id="{643C0C5A-C57A-4B2C-A986-51522E833CD4}"/>
                </a:ext>
              </a:extLst>
            </p:cNvPr>
            <p:cNvSpPr>
              <a:spLocks noChangeArrowheads="1"/>
            </p:cNvSpPr>
            <p:nvPr/>
          </p:nvSpPr>
          <p:spPr bwMode="auto">
            <a:xfrm>
              <a:off x="2539" y="204"/>
              <a:ext cx="592"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41" name="Rectangle 29">
              <a:extLst>
                <a:ext uri="{FF2B5EF4-FFF2-40B4-BE49-F238E27FC236}">
                  <a16:creationId xmlns:a16="http://schemas.microsoft.com/office/drawing/2014/main" id="{6E3A4229-4BDE-481A-A8CA-8441FF91874D}"/>
                </a:ext>
              </a:extLst>
            </p:cNvPr>
            <p:cNvSpPr>
              <a:spLocks noChangeArrowheads="1"/>
            </p:cNvSpPr>
            <p:nvPr/>
          </p:nvSpPr>
          <p:spPr bwMode="auto">
            <a:xfrm>
              <a:off x="2539" y="0"/>
              <a:ext cx="621" cy="20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zh-CN" altLang="en-US" sz="1400" b="1" dirty="0">
                  <a:solidFill>
                    <a:schemeClr val="bg1"/>
                  </a:solidFill>
                  <a:latin typeface="Arial Rounded MT Bold" panose="020F0704030504030204" pitchFamily="34" charset="0"/>
                  <a:ea typeface="微软雅黑" panose="020B0503020204020204" pitchFamily="34" charset="-122"/>
                </a:rPr>
                <a:t>进位</a:t>
              </a:r>
              <a:r>
                <a:rPr lang="en-US" altLang="zh-CN" sz="1400" b="1" dirty="0">
                  <a:solidFill>
                    <a:schemeClr val="bg1"/>
                  </a:solidFill>
                  <a:latin typeface="Arial Rounded MT Bold" panose="020F0704030504030204" pitchFamily="34" charset="0"/>
                  <a:ea typeface="微软雅黑" panose="020B0503020204020204" pitchFamily="34" charset="-122"/>
                </a:rPr>
                <a:t>C</a:t>
              </a:r>
              <a:r>
                <a:rPr lang="en-US" altLang="zh-CN" sz="1400" b="1" baseline="-25000" dirty="0">
                  <a:solidFill>
                    <a:schemeClr val="bg1"/>
                  </a:solidFill>
                  <a:latin typeface="Arial Rounded MT Bold" panose="020F0704030504030204" pitchFamily="34" charset="0"/>
                  <a:ea typeface="微软雅黑" panose="020B0503020204020204" pitchFamily="34" charset="-122"/>
                </a:rPr>
                <a:t>i+1</a:t>
              </a:r>
            </a:p>
          </p:txBody>
        </p:sp>
        <p:sp>
          <p:nvSpPr>
            <p:cNvPr id="42" name="Rectangle 30">
              <a:extLst>
                <a:ext uri="{FF2B5EF4-FFF2-40B4-BE49-F238E27FC236}">
                  <a16:creationId xmlns:a16="http://schemas.microsoft.com/office/drawing/2014/main" id="{9ACF3BA6-633D-458C-BFC8-622285ACD4F6}"/>
                </a:ext>
              </a:extLst>
            </p:cNvPr>
            <p:cNvSpPr>
              <a:spLocks noChangeArrowheads="1"/>
            </p:cNvSpPr>
            <p:nvPr/>
          </p:nvSpPr>
          <p:spPr bwMode="auto">
            <a:xfrm>
              <a:off x="1946" y="788"/>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43" name="Rectangle 31">
              <a:extLst>
                <a:ext uri="{FF2B5EF4-FFF2-40B4-BE49-F238E27FC236}">
                  <a16:creationId xmlns:a16="http://schemas.microsoft.com/office/drawing/2014/main" id="{5B5DCF4C-14CF-42DB-BB6E-02ABD13C4E2F}"/>
                </a:ext>
              </a:extLst>
            </p:cNvPr>
            <p:cNvSpPr>
              <a:spLocks noChangeArrowheads="1"/>
            </p:cNvSpPr>
            <p:nvPr/>
          </p:nvSpPr>
          <p:spPr bwMode="auto">
            <a:xfrm>
              <a:off x="1946" y="599"/>
              <a:ext cx="59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44" name="Rectangle 32">
              <a:extLst>
                <a:ext uri="{FF2B5EF4-FFF2-40B4-BE49-F238E27FC236}">
                  <a16:creationId xmlns:a16="http://schemas.microsoft.com/office/drawing/2014/main" id="{63770040-822B-4F80-ADD6-0B4DE642398F}"/>
                </a:ext>
              </a:extLst>
            </p:cNvPr>
            <p:cNvSpPr>
              <a:spLocks noChangeArrowheads="1"/>
            </p:cNvSpPr>
            <p:nvPr/>
          </p:nvSpPr>
          <p:spPr bwMode="auto">
            <a:xfrm>
              <a:off x="1946" y="410"/>
              <a:ext cx="59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45" name="Rectangle 33">
              <a:extLst>
                <a:ext uri="{FF2B5EF4-FFF2-40B4-BE49-F238E27FC236}">
                  <a16:creationId xmlns:a16="http://schemas.microsoft.com/office/drawing/2014/main" id="{CAB9C74A-03EC-4185-940F-896AFD8B19FC}"/>
                </a:ext>
              </a:extLst>
            </p:cNvPr>
            <p:cNvSpPr>
              <a:spLocks noChangeArrowheads="1"/>
            </p:cNvSpPr>
            <p:nvPr/>
          </p:nvSpPr>
          <p:spPr bwMode="auto">
            <a:xfrm>
              <a:off x="1946" y="222"/>
              <a:ext cx="59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46" name="Rectangle 34">
              <a:extLst>
                <a:ext uri="{FF2B5EF4-FFF2-40B4-BE49-F238E27FC236}">
                  <a16:creationId xmlns:a16="http://schemas.microsoft.com/office/drawing/2014/main" id="{AF4542F3-1876-4DC9-B82A-110C4FC9FA4B}"/>
                </a:ext>
              </a:extLst>
            </p:cNvPr>
            <p:cNvSpPr>
              <a:spLocks noChangeArrowheads="1"/>
            </p:cNvSpPr>
            <p:nvPr/>
          </p:nvSpPr>
          <p:spPr bwMode="auto">
            <a:xfrm>
              <a:off x="1946" y="0"/>
              <a:ext cx="593" cy="20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zh-CN" altLang="en-US" sz="1400" b="1" dirty="0">
                  <a:solidFill>
                    <a:schemeClr val="bg1"/>
                  </a:solidFill>
                  <a:latin typeface="Arial Rounded MT Bold" panose="020F0704030504030204" pitchFamily="34" charset="0"/>
                  <a:ea typeface="微软雅黑" panose="020B0503020204020204" pitchFamily="34" charset="-122"/>
                </a:rPr>
                <a:t>和数</a:t>
              </a:r>
              <a:r>
                <a:rPr lang="en-US" altLang="zh-CN" sz="1400" b="1" dirty="0">
                  <a:solidFill>
                    <a:schemeClr val="bg1"/>
                  </a:solidFill>
                  <a:latin typeface="Arial Rounded MT Bold" panose="020F0704030504030204" pitchFamily="34" charset="0"/>
                  <a:ea typeface="微软雅黑" panose="020B0503020204020204" pitchFamily="34" charset="-122"/>
                </a:rPr>
                <a:t>S</a:t>
              </a:r>
              <a:r>
                <a:rPr lang="en-US" altLang="zh-CN" sz="1400" b="1" baseline="-25000" dirty="0">
                  <a:solidFill>
                    <a:schemeClr val="bg1"/>
                  </a:solidFill>
                  <a:latin typeface="Arial Rounded MT Bold" panose="020F0704030504030204" pitchFamily="34" charset="0"/>
                  <a:ea typeface="微软雅黑" panose="020B0503020204020204" pitchFamily="34" charset="-122"/>
                </a:rPr>
                <a:t>i</a:t>
              </a:r>
            </a:p>
          </p:txBody>
        </p:sp>
        <p:sp>
          <p:nvSpPr>
            <p:cNvPr id="47" name="Rectangle 35">
              <a:extLst>
                <a:ext uri="{FF2B5EF4-FFF2-40B4-BE49-F238E27FC236}">
                  <a16:creationId xmlns:a16="http://schemas.microsoft.com/office/drawing/2014/main" id="{171A08EA-47F4-49C0-AE9C-AE023FB500B7}"/>
                </a:ext>
              </a:extLst>
            </p:cNvPr>
            <p:cNvSpPr>
              <a:spLocks noChangeArrowheads="1"/>
            </p:cNvSpPr>
            <p:nvPr/>
          </p:nvSpPr>
          <p:spPr bwMode="auto">
            <a:xfrm>
              <a:off x="1123" y="788"/>
              <a:ext cx="8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48" name="Rectangle 36">
              <a:extLst>
                <a:ext uri="{FF2B5EF4-FFF2-40B4-BE49-F238E27FC236}">
                  <a16:creationId xmlns:a16="http://schemas.microsoft.com/office/drawing/2014/main" id="{F13ED4E9-18B4-4759-8ED5-EFC5AC6C06F6}"/>
                </a:ext>
              </a:extLst>
            </p:cNvPr>
            <p:cNvSpPr>
              <a:spLocks noChangeArrowheads="1"/>
            </p:cNvSpPr>
            <p:nvPr/>
          </p:nvSpPr>
          <p:spPr bwMode="auto">
            <a:xfrm>
              <a:off x="582" y="788"/>
              <a:ext cx="72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49" name="Rectangle 37">
              <a:extLst>
                <a:ext uri="{FF2B5EF4-FFF2-40B4-BE49-F238E27FC236}">
                  <a16:creationId xmlns:a16="http://schemas.microsoft.com/office/drawing/2014/main" id="{6B1E27C5-8663-4BA9-84A0-D6C44A5C9ABA}"/>
                </a:ext>
              </a:extLst>
            </p:cNvPr>
            <p:cNvSpPr>
              <a:spLocks noChangeArrowheads="1"/>
            </p:cNvSpPr>
            <p:nvPr/>
          </p:nvSpPr>
          <p:spPr bwMode="auto">
            <a:xfrm>
              <a:off x="0" y="778"/>
              <a:ext cx="75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50" name="Rectangle 38">
              <a:extLst>
                <a:ext uri="{FF2B5EF4-FFF2-40B4-BE49-F238E27FC236}">
                  <a16:creationId xmlns:a16="http://schemas.microsoft.com/office/drawing/2014/main" id="{A5B8324E-ED0E-4DAF-899F-9A49BFD50B40}"/>
                </a:ext>
              </a:extLst>
            </p:cNvPr>
            <p:cNvSpPr>
              <a:spLocks noChangeArrowheads="1"/>
            </p:cNvSpPr>
            <p:nvPr/>
          </p:nvSpPr>
          <p:spPr bwMode="auto">
            <a:xfrm>
              <a:off x="1123" y="599"/>
              <a:ext cx="82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51" name="Rectangle 39">
              <a:extLst>
                <a:ext uri="{FF2B5EF4-FFF2-40B4-BE49-F238E27FC236}">
                  <a16:creationId xmlns:a16="http://schemas.microsoft.com/office/drawing/2014/main" id="{164F85F7-ADAF-40FD-BDA5-551A56C9BA62}"/>
                </a:ext>
              </a:extLst>
            </p:cNvPr>
            <p:cNvSpPr>
              <a:spLocks noChangeArrowheads="1"/>
            </p:cNvSpPr>
            <p:nvPr/>
          </p:nvSpPr>
          <p:spPr bwMode="auto">
            <a:xfrm>
              <a:off x="582" y="599"/>
              <a:ext cx="725"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52" name="Rectangle 40">
              <a:extLst>
                <a:ext uri="{FF2B5EF4-FFF2-40B4-BE49-F238E27FC236}">
                  <a16:creationId xmlns:a16="http://schemas.microsoft.com/office/drawing/2014/main" id="{568168AB-D573-49E6-982C-799F03A764C8}"/>
                </a:ext>
              </a:extLst>
            </p:cNvPr>
            <p:cNvSpPr>
              <a:spLocks noChangeArrowheads="1"/>
            </p:cNvSpPr>
            <p:nvPr/>
          </p:nvSpPr>
          <p:spPr bwMode="auto">
            <a:xfrm>
              <a:off x="0" y="599"/>
              <a:ext cx="758"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53" name="Rectangle 41">
              <a:extLst>
                <a:ext uri="{FF2B5EF4-FFF2-40B4-BE49-F238E27FC236}">
                  <a16:creationId xmlns:a16="http://schemas.microsoft.com/office/drawing/2014/main" id="{21D26877-C604-42A3-B780-60D9EF4F15D7}"/>
                </a:ext>
              </a:extLst>
            </p:cNvPr>
            <p:cNvSpPr>
              <a:spLocks noChangeArrowheads="1"/>
            </p:cNvSpPr>
            <p:nvPr/>
          </p:nvSpPr>
          <p:spPr bwMode="auto">
            <a:xfrm>
              <a:off x="1123" y="410"/>
              <a:ext cx="82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1</a:t>
              </a:r>
            </a:p>
          </p:txBody>
        </p:sp>
        <p:sp>
          <p:nvSpPr>
            <p:cNvPr id="54" name="Rectangle 42">
              <a:extLst>
                <a:ext uri="{FF2B5EF4-FFF2-40B4-BE49-F238E27FC236}">
                  <a16:creationId xmlns:a16="http://schemas.microsoft.com/office/drawing/2014/main" id="{F0D714A0-02FE-4B80-BF76-8D0C039E4FFC}"/>
                </a:ext>
              </a:extLst>
            </p:cNvPr>
            <p:cNvSpPr>
              <a:spLocks noChangeArrowheads="1"/>
            </p:cNvSpPr>
            <p:nvPr/>
          </p:nvSpPr>
          <p:spPr bwMode="auto">
            <a:xfrm>
              <a:off x="582" y="410"/>
              <a:ext cx="725"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55" name="Rectangle 43">
              <a:extLst>
                <a:ext uri="{FF2B5EF4-FFF2-40B4-BE49-F238E27FC236}">
                  <a16:creationId xmlns:a16="http://schemas.microsoft.com/office/drawing/2014/main" id="{0DF45939-2B7C-45EB-A00A-B384CCE005DB}"/>
                </a:ext>
              </a:extLst>
            </p:cNvPr>
            <p:cNvSpPr>
              <a:spLocks noChangeArrowheads="1"/>
            </p:cNvSpPr>
            <p:nvPr/>
          </p:nvSpPr>
          <p:spPr bwMode="auto">
            <a:xfrm>
              <a:off x="0" y="410"/>
              <a:ext cx="758"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56" name="Rectangle 44">
              <a:extLst>
                <a:ext uri="{FF2B5EF4-FFF2-40B4-BE49-F238E27FC236}">
                  <a16:creationId xmlns:a16="http://schemas.microsoft.com/office/drawing/2014/main" id="{14F534A4-DA4C-44B3-8965-0784ADD16415}"/>
                </a:ext>
              </a:extLst>
            </p:cNvPr>
            <p:cNvSpPr>
              <a:spLocks noChangeArrowheads="1"/>
            </p:cNvSpPr>
            <p:nvPr/>
          </p:nvSpPr>
          <p:spPr bwMode="auto">
            <a:xfrm>
              <a:off x="1123" y="222"/>
              <a:ext cx="8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57" name="Rectangle 45">
              <a:extLst>
                <a:ext uri="{FF2B5EF4-FFF2-40B4-BE49-F238E27FC236}">
                  <a16:creationId xmlns:a16="http://schemas.microsoft.com/office/drawing/2014/main" id="{985927FF-ED7B-456D-8FB3-00D595865A04}"/>
                </a:ext>
              </a:extLst>
            </p:cNvPr>
            <p:cNvSpPr>
              <a:spLocks noChangeArrowheads="1"/>
            </p:cNvSpPr>
            <p:nvPr/>
          </p:nvSpPr>
          <p:spPr bwMode="auto">
            <a:xfrm>
              <a:off x="582" y="222"/>
              <a:ext cx="72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58" name="Rectangle 46">
              <a:extLst>
                <a:ext uri="{FF2B5EF4-FFF2-40B4-BE49-F238E27FC236}">
                  <a16:creationId xmlns:a16="http://schemas.microsoft.com/office/drawing/2014/main" id="{B5799C0C-AC6A-4C2A-90F2-1380759A45E2}"/>
                </a:ext>
              </a:extLst>
            </p:cNvPr>
            <p:cNvSpPr>
              <a:spLocks noChangeArrowheads="1"/>
            </p:cNvSpPr>
            <p:nvPr/>
          </p:nvSpPr>
          <p:spPr bwMode="auto">
            <a:xfrm>
              <a:off x="0" y="222"/>
              <a:ext cx="75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200" b="1" dirty="0">
                  <a:latin typeface="Arial Rounded MT Bold" panose="020F0704030504030204" pitchFamily="34" charset="0"/>
                  <a:ea typeface="微软雅黑" panose="020B0503020204020204" pitchFamily="34" charset="-122"/>
                </a:rPr>
                <a:t>0</a:t>
              </a:r>
            </a:p>
          </p:txBody>
        </p:sp>
        <p:sp>
          <p:nvSpPr>
            <p:cNvPr id="59" name="Rectangle 47">
              <a:extLst>
                <a:ext uri="{FF2B5EF4-FFF2-40B4-BE49-F238E27FC236}">
                  <a16:creationId xmlns:a16="http://schemas.microsoft.com/office/drawing/2014/main" id="{89A833A2-9173-4F8E-AA66-50502ED3CD33}"/>
                </a:ext>
              </a:extLst>
            </p:cNvPr>
            <p:cNvSpPr>
              <a:spLocks noChangeArrowheads="1"/>
            </p:cNvSpPr>
            <p:nvPr/>
          </p:nvSpPr>
          <p:spPr bwMode="auto">
            <a:xfrm>
              <a:off x="582" y="0"/>
              <a:ext cx="725" cy="20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zh-CN" altLang="en-US" sz="1400" b="1" dirty="0">
                  <a:solidFill>
                    <a:schemeClr val="bg1"/>
                  </a:solidFill>
                  <a:latin typeface="Arial Rounded MT Bold" panose="020F0704030504030204" pitchFamily="34" charset="0"/>
                  <a:ea typeface="微软雅黑" panose="020B0503020204020204" pitchFamily="34" charset="-122"/>
                </a:rPr>
                <a:t>加数</a:t>
              </a:r>
              <a:r>
                <a:rPr lang="en-US" altLang="zh-CN" sz="1400" b="1" dirty="0">
                  <a:solidFill>
                    <a:schemeClr val="bg1"/>
                  </a:solidFill>
                  <a:latin typeface="Arial Rounded MT Bold" panose="020F0704030504030204" pitchFamily="34" charset="0"/>
                  <a:ea typeface="微软雅黑" panose="020B0503020204020204" pitchFamily="34" charset="-122"/>
                </a:rPr>
                <a:t>Yi</a:t>
              </a:r>
            </a:p>
          </p:txBody>
        </p:sp>
        <p:sp>
          <p:nvSpPr>
            <p:cNvPr id="60" name="Rectangle 48">
              <a:extLst>
                <a:ext uri="{FF2B5EF4-FFF2-40B4-BE49-F238E27FC236}">
                  <a16:creationId xmlns:a16="http://schemas.microsoft.com/office/drawing/2014/main" id="{D0F1DC32-F657-4293-9E5A-9E351AE6C931}"/>
                </a:ext>
              </a:extLst>
            </p:cNvPr>
            <p:cNvSpPr>
              <a:spLocks noChangeArrowheads="1"/>
            </p:cNvSpPr>
            <p:nvPr/>
          </p:nvSpPr>
          <p:spPr bwMode="auto">
            <a:xfrm>
              <a:off x="84" y="0"/>
              <a:ext cx="674" cy="20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zh-CN" altLang="en-US" sz="1400" b="1" dirty="0">
                  <a:solidFill>
                    <a:schemeClr val="bg1"/>
                  </a:solidFill>
                  <a:latin typeface="Arial Rounded MT Bold" panose="020F0704030504030204" pitchFamily="34" charset="0"/>
                  <a:ea typeface="微软雅黑" panose="020B0503020204020204" pitchFamily="34" charset="-122"/>
                </a:rPr>
                <a:t>加数</a:t>
              </a:r>
              <a:r>
                <a:rPr lang="en-US" altLang="zh-CN" sz="1400" b="1" dirty="0">
                  <a:solidFill>
                    <a:schemeClr val="bg1"/>
                  </a:solidFill>
                  <a:latin typeface="Arial Rounded MT Bold" panose="020F0704030504030204" pitchFamily="34" charset="0"/>
                  <a:ea typeface="微软雅黑" panose="020B0503020204020204" pitchFamily="34" charset="-122"/>
                </a:rPr>
                <a:t>X</a:t>
              </a:r>
              <a:r>
                <a:rPr lang="en-US" altLang="zh-CN" sz="1400" b="1" baseline="-25000" dirty="0">
                  <a:solidFill>
                    <a:schemeClr val="bg1"/>
                  </a:solidFill>
                  <a:latin typeface="Arial Rounded MT Bold" panose="020F0704030504030204" pitchFamily="34" charset="0"/>
                  <a:ea typeface="微软雅黑" panose="020B0503020204020204" pitchFamily="34" charset="-122"/>
                </a:rPr>
                <a:t>i</a:t>
              </a:r>
            </a:p>
          </p:txBody>
        </p:sp>
        <p:sp>
          <p:nvSpPr>
            <p:cNvPr id="61" name="Rectangle 49">
              <a:extLst>
                <a:ext uri="{FF2B5EF4-FFF2-40B4-BE49-F238E27FC236}">
                  <a16:creationId xmlns:a16="http://schemas.microsoft.com/office/drawing/2014/main" id="{F241D75D-750A-4247-85D1-2D39EF21E692}"/>
                </a:ext>
              </a:extLst>
            </p:cNvPr>
            <p:cNvSpPr>
              <a:spLocks noChangeArrowheads="1"/>
            </p:cNvSpPr>
            <p:nvPr/>
          </p:nvSpPr>
          <p:spPr bwMode="auto">
            <a:xfrm>
              <a:off x="1123" y="0"/>
              <a:ext cx="823" cy="20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zh-CN" altLang="en-US" sz="1400" b="1" dirty="0">
                  <a:solidFill>
                    <a:schemeClr val="bg1"/>
                  </a:solidFill>
                  <a:latin typeface="Arial Rounded MT Bold" panose="020F0704030504030204" pitchFamily="34" charset="0"/>
                  <a:ea typeface="微软雅黑" panose="020B0503020204020204" pitchFamily="34" charset="-122"/>
                </a:rPr>
                <a:t>低位进位</a:t>
              </a:r>
              <a:r>
                <a:rPr lang="en-US" altLang="zh-CN" sz="1400" b="1" dirty="0">
                  <a:solidFill>
                    <a:schemeClr val="bg1"/>
                  </a:solidFill>
                  <a:latin typeface="Arial Rounded MT Bold" panose="020F0704030504030204" pitchFamily="34" charset="0"/>
                  <a:ea typeface="微软雅黑" panose="020B0503020204020204" pitchFamily="34" charset="-122"/>
                </a:rPr>
                <a:t>C</a:t>
              </a:r>
              <a:r>
                <a:rPr lang="en-US" altLang="zh-CN" sz="1400" b="1" baseline="-25000" dirty="0">
                  <a:solidFill>
                    <a:schemeClr val="bg1"/>
                  </a:solidFill>
                  <a:latin typeface="Arial Rounded MT Bold" panose="020F0704030504030204" pitchFamily="34" charset="0"/>
                  <a:ea typeface="微软雅黑" panose="020B0503020204020204" pitchFamily="34" charset="-122"/>
                </a:rPr>
                <a:t>i</a:t>
              </a:r>
            </a:p>
          </p:txBody>
        </p:sp>
        <p:sp>
          <p:nvSpPr>
            <p:cNvPr id="62" name="Line 50">
              <a:extLst>
                <a:ext uri="{FF2B5EF4-FFF2-40B4-BE49-F238E27FC236}">
                  <a16:creationId xmlns:a16="http://schemas.microsoft.com/office/drawing/2014/main" id="{05642CBF-74E7-4F5F-97EF-D6119CF85A9B}"/>
                </a:ext>
              </a:extLst>
            </p:cNvPr>
            <p:cNvSpPr>
              <a:spLocks noChangeShapeType="1"/>
            </p:cNvSpPr>
            <p:nvPr/>
          </p:nvSpPr>
          <p:spPr bwMode="auto">
            <a:xfrm>
              <a:off x="1938" y="0"/>
              <a:ext cx="0" cy="1688"/>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Arial Rounded MT Bold" panose="020F0704030504030204" pitchFamily="34" charset="0"/>
              </a:endParaRPr>
            </a:p>
          </p:txBody>
        </p:sp>
      </p:grpSp>
      <p:sp>
        <p:nvSpPr>
          <p:cNvPr id="63" name="圆角矩形 76">
            <a:extLst>
              <a:ext uri="{FF2B5EF4-FFF2-40B4-BE49-F238E27FC236}">
                <a16:creationId xmlns:a16="http://schemas.microsoft.com/office/drawing/2014/main" id="{76AE1ECC-6C7B-459C-A533-4BEE374971B3}"/>
              </a:ext>
            </a:extLst>
          </p:cNvPr>
          <p:cNvSpPr/>
          <p:nvPr/>
        </p:nvSpPr>
        <p:spPr>
          <a:xfrm>
            <a:off x="1401228" y="5015886"/>
            <a:ext cx="2516600" cy="429338"/>
          </a:xfrm>
          <a:prstGeom prst="roundRect">
            <a:avLst>
              <a:gd name="adj" fmla="val 705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i="1" dirty="0">
                <a:solidFill>
                  <a:schemeClr val="tx1"/>
                </a:solidFill>
                <a:latin typeface="Times New Roman" panose="02020603050405020304" pitchFamily="18" charset="0"/>
                <a:cs typeface="Times New Roman" panose="02020603050405020304" pitchFamily="18" charset="0"/>
              </a:rPr>
              <a:t>S</a:t>
            </a:r>
            <a:r>
              <a:rPr lang="en-US" altLang="zh-CN" sz="1600" b="1" i="1" baseline="-25000" dirty="0">
                <a:solidFill>
                  <a:schemeClr val="tx1"/>
                </a:solidFill>
                <a:latin typeface="Times New Roman" panose="02020603050405020304" pitchFamily="18" charset="0"/>
                <a:cs typeface="Times New Roman" panose="02020603050405020304" pitchFamily="18" charset="0"/>
              </a:rPr>
              <a:t>i</a:t>
            </a:r>
            <a:r>
              <a:rPr lang="en-US" altLang="zh-CN" sz="1600" b="1" i="1" dirty="0">
                <a:solidFill>
                  <a:schemeClr val="tx1"/>
                </a:solidFill>
                <a:latin typeface="Times New Roman" panose="02020603050405020304" pitchFamily="18" charset="0"/>
                <a:cs typeface="Times New Roman" panose="02020603050405020304" pitchFamily="18" charset="0"/>
              </a:rPr>
              <a:t>  =  X</a:t>
            </a:r>
            <a:r>
              <a:rPr lang="en-US" altLang="zh-CN" sz="1600" b="1" i="1" baseline="-25000" dirty="0">
                <a:solidFill>
                  <a:schemeClr val="tx1"/>
                </a:solidFill>
                <a:latin typeface="Times New Roman" panose="02020603050405020304" pitchFamily="18" charset="0"/>
                <a:cs typeface="Times New Roman" panose="02020603050405020304" pitchFamily="18" charset="0"/>
              </a:rPr>
              <a:t>i </a:t>
            </a:r>
            <a:r>
              <a:rPr lang="en-US" altLang="zh-CN" sz="1600" b="1" dirty="0">
                <a:solidFill>
                  <a:schemeClr val="tx1"/>
                </a:solidFill>
                <a:latin typeface="Times New Roman" panose="02020603050405020304" pitchFamily="18" charset="0"/>
                <a:cs typeface="Times New Roman" panose="02020603050405020304" pitchFamily="18" charset="0"/>
              </a:rPr>
              <a:t>⊕</a:t>
            </a:r>
            <a:r>
              <a:rPr lang="en-US" altLang="zh-CN" sz="1600" b="1" i="1" dirty="0">
                <a:solidFill>
                  <a:schemeClr val="tx1"/>
                </a:solidFill>
                <a:latin typeface="Times New Roman" panose="02020603050405020304" pitchFamily="18" charset="0"/>
                <a:cs typeface="Times New Roman" panose="02020603050405020304" pitchFamily="18" charset="0"/>
              </a:rPr>
              <a:t> Y</a:t>
            </a:r>
            <a:r>
              <a:rPr lang="en-US" altLang="zh-CN" sz="1600" b="1" i="1" baseline="-25000" dirty="0">
                <a:solidFill>
                  <a:schemeClr val="tx1"/>
                </a:solidFill>
                <a:latin typeface="Times New Roman" panose="02020603050405020304" pitchFamily="18" charset="0"/>
                <a:cs typeface="Times New Roman" panose="02020603050405020304" pitchFamily="18" charset="0"/>
              </a:rPr>
              <a:t>i</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i="1" dirty="0">
                <a:solidFill>
                  <a:schemeClr val="tx1"/>
                </a:solidFill>
                <a:latin typeface="Times New Roman" panose="02020603050405020304" pitchFamily="18" charset="0"/>
                <a:cs typeface="Times New Roman" panose="02020603050405020304" pitchFamily="18" charset="0"/>
              </a:rPr>
              <a:t> C</a:t>
            </a:r>
            <a:r>
              <a:rPr lang="en-US" altLang="zh-CN" sz="1600" b="1" i="1" baseline="-25000" dirty="0">
                <a:solidFill>
                  <a:schemeClr val="tx1"/>
                </a:solidFill>
                <a:latin typeface="Times New Roman" panose="02020603050405020304" pitchFamily="18" charset="0"/>
                <a:cs typeface="Times New Roman" panose="02020603050405020304" pitchFamily="18" charset="0"/>
              </a:rPr>
              <a:t>i</a:t>
            </a:r>
            <a:endParaRPr lang="zh-CN" altLang="en-US" sz="1600" b="1" i="1" baseline="-25000" dirty="0">
              <a:solidFill>
                <a:schemeClr val="tx1"/>
              </a:solidFill>
              <a:latin typeface="Times New Roman" panose="02020603050405020304" pitchFamily="18" charset="0"/>
              <a:cs typeface="Times New Roman" panose="02020603050405020304" pitchFamily="18" charset="0"/>
            </a:endParaRPr>
          </a:p>
        </p:txBody>
      </p:sp>
      <p:sp>
        <p:nvSpPr>
          <p:cNvPr id="64" name="圆角矩形 77">
            <a:extLst>
              <a:ext uri="{FF2B5EF4-FFF2-40B4-BE49-F238E27FC236}">
                <a16:creationId xmlns:a16="http://schemas.microsoft.com/office/drawing/2014/main" id="{18A4EB8D-C6DD-462F-B8A1-672E6AE79744}"/>
              </a:ext>
            </a:extLst>
          </p:cNvPr>
          <p:cNvSpPr/>
          <p:nvPr/>
        </p:nvSpPr>
        <p:spPr>
          <a:xfrm>
            <a:off x="1403648" y="5591950"/>
            <a:ext cx="2520280" cy="429338"/>
          </a:xfrm>
          <a:prstGeom prst="roundRect">
            <a:avLst>
              <a:gd name="adj" fmla="val 705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i="1" dirty="0">
                <a:solidFill>
                  <a:schemeClr val="tx1"/>
                </a:solidFill>
                <a:latin typeface="Times New Roman" panose="02020603050405020304" pitchFamily="18" charset="0"/>
                <a:cs typeface="Times New Roman" panose="02020603050405020304" pitchFamily="18" charset="0"/>
              </a:rPr>
              <a:t>C</a:t>
            </a:r>
            <a:r>
              <a:rPr lang="en-US" altLang="zh-CN" sz="1600" b="1" i="1" baseline="-25000" dirty="0">
                <a:solidFill>
                  <a:schemeClr val="tx1"/>
                </a:solidFill>
                <a:latin typeface="Times New Roman" panose="02020603050405020304" pitchFamily="18" charset="0"/>
                <a:cs typeface="Times New Roman" panose="02020603050405020304" pitchFamily="18" charset="0"/>
              </a:rPr>
              <a:t>i+1</a:t>
            </a:r>
            <a:r>
              <a:rPr lang="en-US" altLang="zh-CN" sz="1600" b="1" i="1" dirty="0">
                <a:solidFill>
                  <a:schemeClr val="tx1"/>
                </a:solidFill>
                <a:latin typeface="Times New Roman" panose="02020603050405020304" pitchFamily="18" charset="0"/>
                <a:cs typeface="Times New Roman" panose="02020603050405020304" pitchFamily="18" charset="0"/>
              </a:rPr>
              <a:t>  =  X</a:t>
            </a:r>
            <a:r>
              <a:rPr lang="en-US" altLang="zh-CN" sz="1600" b="1" i="1" baseline="-25000" dirty="0">
                <a:solidFill>
                  <a:schemeClr val="tx1"/>
                </a:solidFill>
                <a:latin typeface="Times New Roman" panose="02020603050405020304" pitchFamily="18" charset="0"/>
                <a:cs typeface="Times New Roman" panose="02020603050405020304" pitchFamily="18" charset="0"/>
              </a:rPr>
              <a:t>i </a:t>
            </a:r>
            <a:r>
              <a:rPr lang="en-US" altLang="zh-CN" sz="1600" b="1" i="1" dirty="0">
                <a:solidFill>
                  <a:schemeClr val="tx1"/>
                </a:solidFill>
                <a:latin typeface="Times New Roman" panose="02020603050405020304" pitchFamily="18" charset="0"/>
                <a:cs typeface="Times New Roman" panose="02020603050405020304" pitchFamily="18" charset="0"/>
              </a:rPr>
              <a:t>Y</a:t>
            </a:r>
            <a:r>
              <a:rPr lang="en-US" altLang="zh-CN" sz="1600" b="1" i="1" baseline="-25000" dirty="0">
                <a:solidFill>
                  <a:schemeClr val="tx1"/>
                </a:solidFill>
                <a:latin typeface="Times New Roman" panose="02020603050405020304" pitchFamily="18" charset="0"/>
                <a:cs typeface="Times New Roman" panose="02020603050405020304" pitchFamily="18" charset="0"/>
              </a:rPr>
              <a:t>i </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i="1" dirty="0">
                <a:solidFill>
                  <a:schemeClr val="tx1"/>
                </a:solidFill>
                <a:latin typeface="Times New Roman" panose="02020603050405020304" pitchFamily="18" charset="0"/>
                <a:cs typeface="Times New Roman" panose="02020603050405020304" pitchFamily="18" charset="0"/>
              </a:rPr>
              <a:t> </a:t>
            </a:r>
            <a:r>
              <a:rPr lang="en-US" altLang="zh-CN" sz="1600" b="1" dirty="0">
                <a:solidFill>
                  <a:schemeClr val="tx1"/>
                </a:solidFill>
                <a:latin typeface="Times New Roman" panose="02020603050405020304" pitchFamily="18" charset="0"/>
                <a:cs typeface="Times New Roman" panose="02020603050405020304" pitchFamily="18" charset="0"/>
              </a:rPr>
              <a:t>(</a:t>
            </a:r>
            <a:r>
              <a:rPr lang="en-US" altLang="zh-CN" sz="1600" b="1" i="1" dirty="0" err="1">
                <a:solidFill>
                  <a:schemeClr val="tx1"/>
                </a:solidFill>
                <a:latin typeface="Times New Roman" panose="02020603050405020304" pitchFamily="18" charset="0"/>
                <a:cs typeface="Times New Roman" panose="02020603050405020304" pitchFamily="18" charset="0"/>
              </a:rPr>
              <a:t>X</a:t>
            </a:r>
            <a:r>
              <a:rPr lang="en-US" altLang="zh-CN" sz="1600" b="1" i="1" baseline="-25000" dirty="0" err="1">
                <a:solidFill>
                  <a:schemeClr val="tx1"/>
                </a:solidFill>
                <a:latin typeface="Times New Roman" panose="02020603050405020304" pitchFamily="18" charset="0"/>
                <a:cs typeface="Times New Roman" panose="02020603050405020304" pitchFamily="18" charset="0"/>
              </a:rPr>
              <a:t>i</a:t>
            </a:r>
            <a:r>
              <a:rPr lang="en-US" altLang="zh-CN" sz="1600" b="1" dirty="0" err="1">
                <a:solidFill>
                  <a:schemeClr val="tx1"/>
                </a:solidFill>
                <a:latin typeface="Times New Roman" panose="02020603050405020304" pitchFamily="18" charset="0"/>
                <a:cs typeface="Times New Roman" panose="02020603050405020304" pitchFamily="18" charset="0"/>
              </a:rPr>
              <a:t>⊕</a:t>
            </a:r>
            <a:r>
              <a:rPr lang="en-US" altLang="zh-CN" sz="1600" b="1" i="1" dirty="0" err="1">
                <a:solidFill>
                  <a:schemeClr val="tx1"/>
                </a:solidFill>
                <a:latin typeface="Times New Roman" panose="02020603050405020304" pitchFamily="18" charset="0"/>
                <a:cs typeface="Times New Roman" panose="02020603050405020304" pitchFamily="18" charset="0"/>
              </a:rPr>
              <a:t>Y</a:t>
            </a:r>
            <a:r>
              <a:rPr lang="en-US" altLang="zh-CN" sz="1600" b="1" i="1" baseline="-25000" dirty="0" err="1">
                <a:solidFill>
                  <a:schemeClr val="tx1"/>
                </a:solidFill>
                <a:latin typeface="Times New Roman" panose="02020603050405020304" pitchFamily="18" charset="0"/>
                <a:cs typeface="Times New Roman" panose="02020603050405020304" pitchFamily="18" charset="0"/>
              </a:rPr>
              <a:t>i</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i="1" dirty="0">
                <a:solidFill>
                  <a:schemeClr val="tx1"/>
                </a:solidFill>
                <a:latin typeface="Times New Roman" panose="02020603050405020304" pitchFamily="18" charset="0"/>
                <a:cs typeface="Times New Roman" panose="02020603050405020304" pitchFamily="18" charset="0"/>
              </a:rPr>
              <a:t>C</a:t>
            </a:r>
            <a:r>
              <a:rPr lang="en-US" altLang="zh-CN" sz="1600" b="1" i="1" baseline="-25000" dirty="0">
                <a:solidFill>
                  <a:schemeClr val="tx1"/>
                </a:solidFill>
                <a:latin typeface="Times New Roman" panose="02020603050405020304" pitchFamily="18" charset="0"/>
                <a:cs typeface="Times New Roman" panose="02020603050405020304" pitchFamily="18" charset="0"/>
              </a:rPr>
              <a:t>i</a:t>
            </a:r>
            <a:endParaRPr lang="zh-CN" altLang="en-US" sz="1600" b="1" i="1" baseline="-25000" dirty="0">
              <a:solidFill>
                <a:schemeClr val="tx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7186A43-358F-4492-967E-B2DA95534930}"/>
              </a:ext>
            </a:extLst>
          </p:cNvPr>
          <p:cNvPicPr>
            <a:picLocks noChangeAspect="1"/>
          </p:cNvPicPr>
          <p:nvPr/>
        </p:nvPicPr>
        <p:blipFill>
          <a:blip r:embed="rId2"/>
          <a:stretch>
            <a:fillRect/>
          </a:stretch>
        </p:blipFill>
        <p:spPr>
          <a:xfrm>
            <a:off x="4647422" y="4984842"/>
            <a:ext cx="2372850" cy="1756525"/>
          </a:xfrm>
          <a:prstGeom prst="rect">
            <a:avLst/>
          </a:prstGeom>
        </p:spPr>
      </p:pic>
      <p:sp>
        <p:nvSpPr>
          <p:cNvPr id="65" name="圆角矩形 77">
            <a:extLst>
              <a:ext uri="{FF2B5EF4-FFF2-40B4-BE49-F238E27FC236}">
                <a16:creationId xmlns:a16="http://schemas.microsoft.com/office/drawing/2014/main" id="{F9DBB00D-22BD-47F0-A42B-14CF8F8B57C0}"/>
              </a:ext>
            </a:extLst>
          </p:cNvPr>
          <p:cNvSpPr/>
          <p:nvPr/>
        </p:nvSpPr>
        <p:spPr>
          <a:xfrm>
            <a:off x="1403648" y="6168014"/>
            <a:ext cx="2520280" cy="429338"/>
          </a:xfrm>
          <a:prstGeom prst="roundRect">
            <a:avLst>
              <a:gd name="adj" fmla="val 705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i="1" dirty="0">
                <a:solidFill>
                  <a:schemeClr val="tx1"/>
                </a:solidFill>
                <a:latin typeface="Times New Roman" panose="02020603050405020304" pitchFamily="18" charset="0"/>
                <a:cs typeface="Times New Roman" panose="02020603050405020304" pitchFamily="18" charset="0"/>
              </a:rPr>
              <a:t>C</a:t>
            </a:r>
            <a:r>
              <a:rPr lang="en-US" altLang="zh-CN" sz="1600" b="1" i="1" baseline="-25000" dirty="0">
                <a:solidFill>
                  <a:schemeClr val="tx1"/>
                </a:solidFill>
                <a:latin typeface="Times New Roman" panose="02020603050405020304" pitchFamily="18" charset="0"/>
                <a:cs typeface="Times New Roman" panose="02020603050405020304" pitchFamily="18" charset="0"/>
              </a:rPr>
              <a:t>i+1</a:t>
            </a:r>
            <a:r>
              <a:rPr lang="en-US" altLang="zh-CN" sz="1600" b="1" i="1" dirty="0">
                <a:solidFill>
                  <a:schemeClr val="tx1"/>
                </a:solidFill>
                <a:latin typeface="Times New Roman" panose="02020603050405020304" pitchFamily="18" charset="0"/>
                <a:cs typeface="Times New Roman" panose="02020603050405020304" pitchFamily="18" charset="0"/>
              </a:rPr>
              <a:t>  =  X</a:t>
            </a:r>
            <a:r>
              <a:rPr lang="en-US" altLang="zh-CN" sz="1600" b="1" i="1" baseline="-25000" dirty="0">
                <a:solidFill>
                  <a:schemeClr val="tx1"/>
                </a:solidFill>
                <a:latin typeface="Times New Roman" panose="02020603050405020304" pitchFamily="18" charset="0"/>
                <a:cs typeface="Times New Roman" panose="02020603050405020304" pitchFamily="18" charset="0"/>
              </a:rPr>
              <a:t>i </a:t>
            </a:r>
            <a:r>
              <a:rPr lang="en-US" altLang="zh-CN" sz="1600" b="1" i="1" dirty="0">
                <a:solidFill>
                  <a:schemeClr val="tx1"/>
                </a:solidFill>
                <a:latin typeface="Times New Roman" panose="02020603050405020304" pitchFamily="18" charset="0"/>
                <a:cs typeface="Times New Roman" panose="02020603050405020304" pitchFamily="18" charset="0"/>
              </a:rPr>
              <a:t>Y</a:t>
            </a:r>
            <a:r>
              <a:rPr lang="en-US" altLang="zh-CN" sz="1600" b="1" i="1" baseline="-25000" dirty="0">
                <a:solidFill>
                  <a:schemeClr val="tx1"/>
                </a:solidFill>
                <a:latin typeface="Times New Roman" panose="02020603050405020304" pitchFamily="18" charset="0"/>
                <a:cs typeface="Times New Roman" panose="02020603050405020304" pitchFamily="18" charset="0"/>
              </a:rPr>
              <a:t>i </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i="1" dirty="0">
                <a:solidFill>
                  <a:schemeClr val="tx1"/>
                </a:solidFill>
                <a:latin typeface="Times New Roman" panose="02020603050405020304" pitchFamily="18" charset="0"/>
                <a:cs typeface="Times New Roman" panose="02020603050405020304" pitchFamily="18" charset="0"/>
              </a:rPr>
              <a:t> </a:t>
            </a:r>
            <a:r>
              <a:rPr lang="en-US" altLang="zh-CN" sz="1600" b="1" dirty="0">
                <a:solidFill>
                  <a:schemeClr val="tx1"/>
                </a:solidFill>
                <a:latin typeface="Times New Roman" panose="02020603050405020304" pitchFamily="18" charset="0"/>
                <a:cs typeface="Times New Roman" panose="02020603050405020304" pitchFamily="18" charset="0"/>
              </a:rPr>
              <a:t>(</a:t>
            </a:r>
            <a:r>
              <a:rPr lang="en-US" altLang="zh-CN" sz="1600" b="1" i="1" dirty="0">
                <a:solidFill>
                  <a:schemeClr val="tx1"/>
                </a:solidFill>
                <a:latin typeface="Times New Roman" panose="02020603050405020304" pitchFamily="18" charset="0"/>
                <a:cs typeface="Times New Roman" panose="02020603050405020304" pitchFamily="18" charset="0"/>
              </a:rPr>
              <a:t>X</a:t>
            </a:r>
            <a:r>
              <a:rPr lang="en-US" altLang="zh-CN" sz="1600" b="1" i="1" baseline="-25000" dirty="0">
                <a:solidFill>
                  <a:schemeClr val="tx1"/>
                </a:solidFill>
                <a:latin typeface="Times New Roman" panose="02020603050405020304" pitchFamily="18" charset="0"/>
                <a:cs typeface="Times New Roman" panose="02020603050405020304" pitchFamily="18" charset="0"/>
              </a:rPr>
              <a:t>i</a:t>
            </a:r>
            <a:r>
              <a:rPr lang="en-US" altLang="zh-CN" sz="1600" b="1" i="1" dirty="0">
                <a:solidFill>
                  <a:schemeClr val="tx1"/>
                </a:solidFill>
                <a:latin typeface="Times New Roman" panose="02020603050405020304" pitchFamily="18" charset="0"/>
                <a:cs typeface="Times New Roman" panose="02020603050405020304" pitchFamily="18" charset="0"/>
              </a:rPr>
              <a:t> </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i="1" dirty="0">
                <a:solidFill>
                  <a:schemeClr val="tx1"/>
                </a:solidFill>
                <a:latin typeface="Times New Roman" panose="02020603050405020304" pitchFamily="18" charset="0"/>
                <a:cs typeface="Times New Roman" panose="02020603050405020304" pitchFamily="18" charset="0"/>
              </a:rPr>
              <a:t>Y</a:t>
            </a:r>
            <a:r>
              <a:rPr lang="en-US" altLang="zh-CN" sz="1600" b="1" i="1" baseline="-25000" dirty="0">
                <a:solidFill>
                  <a:schemeClr val="tx1"/>
                </a:solidFill>
                <a:latin typeface="Times New Roman" panose="02020603050405020304" pitchFamily="18" charset="0"/>
                <a:cs typeface="Times New Roman" panose="02020603050405020304" pitchFamily="18" charset="0"/>
              </a:rPr>
              <a:t>i</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i="1" dirty="0">
                <a:solidFill>
                  <a:schemeClr val="tx1"/>
                </a:solidFill>
                <a:latin typeface="Times New Roman" panose="02020603050405020304" pitchFamily="18" charset="0"/>
                <a:cs typeface="Times New Roman" panose="02020603050405020304" pitchFamily="18" charset="0"/>
              </a:rPr>
              <a:t>C</a:t>
            </a:r>
            <a:r>
              <a:rPr lang="en-US" altLang="zh-CN" sz="1600" b="1" i="1" baseline="-25000" dirty="0">
                <a:solidFill>
                  <a:schemeClr val="tx1"/>
                </a:solidFill>
                <a:latin typeface="Times New Roman" panose="02020603050405020304" pitchFamily="18" charset="0"/>
                <a:cs typeface="Times New Roman" panose="02020603050405020304" pitchFamily="18" charset="0"/>
              </a:rPr>
              <a:t>i</a:t>
            </a:r>
            <a:endParaRPr lang="zh-CN" altLang="en-US" sz="1600" b="1" i="1" baseline="-25000" dirty="0">
              <a:solidFill>
                <a:schemeClr val="tx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E46B503-7431-4F1D-AD26-16E7BFC505BD}"/>
              </a:ext>
            </a:extLst>
          </p:cNvPr>
          <p:cNvSpPr txBox="1"/>
          <p:nvPr/>
        </p:nvSpPr>
        <p:spPr>
          <a:xfrm>
            <a:off x="611560" y="6207832"/>
            <a:ext cx="648072" cy="369332"/>
          </a:xfrm>
          <a:prstGeom prst="rect">
            <a:avLst/>
          </a:prstGeom>
          <a:noFill/>
        </p:spPr>
        <p:txBody>
          <a:bodyPr wrap="square" rtlCol="0">
            <a:spAutoFit/>
          </a:bodyPr>
          <a:lstStyle/>
          <a:p>
            <a:r>
              <a:rPr lang="zh-CN" altLang="en-US" b="1" dirty="0"/>
              <a:t>或者</a:t>
            </a:r>
          </a:p>
        </p:txBody>
      </p:sp>
    </p:spTree>
    <p:extLst>
      <p:ext uri="{BB962C8B-B14F-4D97-AF65-F5344CB8AC3E}">
        <p14:creationId xmlns:p14="http://schemas.microsoft.com/office/powerpoint/2010/main" val="21233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left)">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left)">
                                      <p:cBhvr>
                                        <p:cTn id="18" dur="500"/>
                                        <p:tgtEl>
                                          <p:spTgt spid="6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wipe(left)">
                                      <p:cBhvr>
                                        <p:cTn id="2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95DB92D-D7B6-45C7-8437-5D7D7E2D4D9F}"/>
              </a:ext>
            </a:extLst>
          </p:cNvPr>
          <p:cNvSpPr>
            <a:spLocks noGrp="1"/>
          </p:cNvSpPr>
          <p:nvPr>
            <p:ph idx="1"/>
          </p:nvPr>
        </p:nvSpPr>
        <p:spPr>
          <a:xfrm>
            <a:off x="457200" y="127173"/>
            <a:ext cx="8229600" cy="4525963"/>
          </a:xfrm>
        </p:spPr>
        <p:txBody>
          <a:bodyPr/>
          <a:lstStyle/>
          <a:p>
            <a:pPr lvl="1"/>
            <a:r>
              <a:rPr lang="zh-CN" altLang="en-US" sz="2000" b="1" dirty="0"/>
              <a:t>全加器逻辑电路实现：</a:t>
            </a:r>
            <a:endParaRPr lang="en-US" altLang="zh-CN" sz="2000" b="1" dirty="0"/>
          </a:p>
          <a:p>
            <a:pPr lvl="2"/>
            <a:r>
              <a:rPr lang="zh-CN" altLang="en-US" sz="1600" b="1" dirty="0"/>
              <a:t>假设异或门的时间延迟为</a:t>
            </a:r>
            <a:r>
              <a:rPr lang="en-US" altLang="zh-CN" sz="1600" b="1" dirty="0"/>
              <a:t>3T</a:t>
            </a:r>
            <a:r>
              <a:rPr lang="zh-CN" altLang="en-US" sz="1600" b="1" dirty="0"/>
              <a:t>、与门和或门的时间延迟均为</a:t>
            </a:r>
            <a:r>
              <a:rPr lang="en-US" altLang="zh-CN" sz="1600" b="1" dirty="0"/>
              <a:t>1T</a:t>
            </a:r>
            <a:endParaRPr lang="zh-CN" altLang="en-US" sz="1200" b="1" dirty="0"/>
          </a:p>
        </p:txBody>
      </p:sp>
      <p:grpSp>
        <p:nvGrpSpPr>
          <p:cNvPr id="126" name="组合 125">
            <a:extLst>
              <a:ext uri="{FF2B5EF4-FFF2-40B4-BE49-F238E27FC236}">
                <a16:creationId xmlns:a16="http://schemas.microsoft.com/office/drawing/2014/main" id="{EF0FE6BA-808C-435E-AB89-A98BC87C73E7}"/>
              </a:ext>
            </a:extLst>
          </p:cNvPr>
          <p:cNvGrpSpPr/>
          <p:nvPr/>
        </p:nvGrpSpPr>
        <p:grpSpPr>
          <a:xfrm>
            <a:off x="4572000" y="989479"/>
            <a:ext cx="4334457" cy="5319841"/>
            <a:chOff x="4572000" y="1268760"/>
            <a:chExt cx="4334457" cy="5319841"/>
          </a:xfrm>
        </p:grpSpPr>
        <p:grpSp>
          <p:nvGrpSpPr>
            <p:cNvPr id="127" name="组合 126">
              <a:extLst>
                <a:ext uri="{FF2B5EF4-FFF2-40B4-BE49-F238E27FC236}">
                  <a16:creationId xmlns:a16="http://schemas.microsoft.com/office/drawing/2014/main" id="{61A547EE-5EB5-43F7-A583-8087317CD5E0}"/>
                </a:ext>
              </a:extLst>
            </p:cNvPr>
            <p:cNvGrpSpPr/>
            <p:nvPr/>
          </p:nvGrpSpPr>
          <p:grpSpPr>
            <a:xfrm>
              <a:off x="4572000" y="1268760"/>
              <a:ext cx="4334457" cy="5319841"/>
              <a:chOff x="4572000" y="1268760"/>
              <a:chExt cx="4334457" cy="5319841"/>
            </a:xfrm>
          </p:grpSpPr>
          <p:grpSp>
            <p:nvGrpSpPr>
              <p:cNvPr id="130" name="组合 129">
                <a:extLst>
                  <a:ext uri="{FF2B5EF4-FFF2-40B4-BE49-F238E27FC236}">
                    <a16:creationId xmlns:a16="http://schemas.microsoft.com/office/drawing/2014/main" id="{94B1B1B8-C85C-48EF-810E-DB87F0630B5F}"/>
                  </a:ext>
                </a:extLst>
              </p:cNvPr>
              <p:cNvGrpSpPr/>
              <p:nvPr/>
            </p:nvGrpSpPr>
            <p:grpSpPr>
              <a:xfrm>
                <a:off x="4572000" y="1268760"/>
                <a:ext cx="4334457" cy="5319841"/>
                <a:chOff x="4269991" y="1268760"/>
                <a:chExt cx="4334457" cy="5319841"/>
              </a:xfrm>
            </p:grpSpPr>
            <p:sp>
              <p:nvSpPr>
                <p:cNvPr id="132" name="Rectangle 62">
                  <a:extLst>
                    <a:ext uri="{FF2B5EF4-FFF2-40B4-BE49-F238E27FC236}">
                      <a16:creationId xmlns:a16="http://schemas.microsoft.com/office/drawing/2014/main" id="{37791A50-CA66-4F52-A9F5-2656A031DC8D}"/>
                    </a:ext>
                  </a:extLst>
                </p:cNvPr>
                <p:cNvSpPr>
                  <a:spLocks noChangeArrowheads="1"/>
                </p:cNvSpPr>
                <p:nvPr/>
              </p:nvSpPr>
              <p:spPr bwMode="auto">
                <a:xfrm>
                  <a:off x="5148064" y="2042931"/>
                  <a:ext cx="3456384" cy="3771499"/>
                </a:xfrm>
                <a:prstGeom prst="rect">
                  <a:avLst/>
                </a:prstGeom>
                <a:noFill/>
                <a:ln w="28575" cap="rnd">
                  <a:solidFill>
                    <a:schemeClr val="tx1"/>
                  </a:solidFill>
                  <a:prstDash val="solid"/>
                  <a:miter lim="800000"/>
                  <a:headEnd/>
                  <a:tailEnd/>
                </a:ln>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nvGrpSpPr>
                <p:cNvPr id="133" name="组合 132">
                  <a:extLst>
                    <a:ext uri="{FF2B5EF4-FFF2-40B4-BE49-F238E27FC236}">
                      <a16:creationId xmlns:a16="http://schemas.microsoft.com/office/drawing/2014/main" id="{3F780D4D-0240-4581-A8FE-82DD3064D12A}"/>
                    </a:ext>
                  </a:extLst>
                </p:cNvPr>
                <p:cNvGrpSpPr/>
                <p:nvPr/>
              </p:nvGrpSpPr>
              <p:grpSpPr>
                <a:xfrm>
                  <a:off x="4269991" y="1268760"/>
                  <a:ext cx="4046425" cy="5319841"/>
                  <a:chOff x="4283968" y="1268760"/>
                  <a:chExt cx="4046425" cy="5319841"/>
                </a:xfrm>
              </p:grpSpPr>
              <p:grpSp>
                <p:nvGrpSpPr>
                  <p:cNvPr id="134" name="组合 133">
                    <a:extLst>
                      <a:ext uri="{FF2B5EF4-FFF2-40B4-BE49-F238E27FC236}">
                        <a16:creationId xmlns:a16="http://schemas.microsoft.com/office/drawing/2014/main" id="{0D179A26-0825-4063-85CF-22820EE589D6}"/>
                      </a:ext>
                    </a:extLst>
                  </p:cNvPr>
                  <p:cNvGrpSpPr/>
                  <p:nvPr/>
                </p:nvGrpSpPr>
                <p:grpSpPr>
                  <a:xfrm>
                    <a:off x="4441244" y="1268760"/>
                    <a:ext cx="3889149" cy="5319841"/>
                    <a:chOff x="4441244" y="1268760"/>
                    <a:chExt cx="3889149" cy="5319841"/>
                  </a:xfrm>
                </p:grpSpPr>
                <p:grpSp>
                  <p:nvGrpSpPr>
                    <p:cNvPr id="152" name="组合 151">
                      <a:extLst>
                        <a:ext uri="{FF2B5EF4-FFF2-40B4-BE49-F238E27FC236}">
                          <a16:creationId xmlns:a16="http://schemas.microsoft.com/office/drawing/2014/main" id="{FE9AD7DC-0B6B-4684-8A9A-3F9B23381347}"/>
                        </a:ext>
                      </a:extLst>
                    </p:cNvPr>
                    <p:cNvGrpSpPr/>
                    <p:nvPr/>
                  </p:nvGrpSpPr>
                  <p:grpSpPr>
                    <a:xfrm>
                      <a:off x="4441244" y="1268760"/>
                      <a:ext cx="3889149" cy="5319841"/>
                      <a:chOff x="4441244" y="1268760"/>
                      <a:chExt cx="3889149" cy="5319841"/>
                    </a:xfrm>
                  </p:grpSpPr>
                  <p:grpSp>
                    <p:nvGrpSpPr>
                      <p:cNvPr id="154" name="组合 153">
                        <a:extLst>
                          <a:ext uri="{FF2B5EF4-FFF2-40B4-BE49-F238E27FC236}">
                            <a16:creationId xmlns:a16="http://schemas.microsoft.com/office/drawing/2014/main" id="{2C5B05BD-CDD9-4AF4-B41C-6F3A76A95FE7}"/>
                          </a:ext>
                        </a:extLst>
                      </p:cNvPr>
                      <p:cNvGrpSpPr/>
                      <p:nvPr/>
                    </p:nvGrpSpPr>
                    <p:grpSpPr>
                      <a:xfrm>
                        <a:off x="5004048" y="1268760"/>
                        <a:ext cx="3326345" cy="5319841"/>
                        <a:chOff x="5004048" y="1268760"/>
                        <a:chExt cx="3326345" cy="5319841"/>
                      </a:xfrm>
                    </p:grpSpPr>
                    <p:grpSp>
                      <p:nvGrpSpPr>
                        <p:cNvPr id="158" name="组合 157">
                          <a:extLst>
                            <a:ext uri="{FF2B5EF4-FFF2-40B4-BE49-F238E27FC236}">
                              <a16:creationId xmlns:a16="http://schemas.microsoft.com/office/drawing/2014/main" id="{979678D4-B6E5-4326-AED7-930E039F515E}"/>
                            </a:ext>
                          </a:extLst>
                        </p:cNvPr>
                        <p:cNvGrpSpPr/>
                        <p:nvPr/>
                      </p:nvGrpSpPr>
                      <p:grpSpPr>
                        <a:xfrm>
                          <a:off x="5004048" y="1268760"/>
                          <a:ext cx="3326345" cy="5319841"/>
                          <a:chOff x="5004048" y="1268760"/>
                          <a:chExt cx="3326345" cy="5319841"/>
                        </a:xfrm>
                      </p:grpSpPr>
                      <p:grpSp>
                        <p:nvGrpSpPr>
                          <p:cNvPr id="162" name="组合 161">
                            <a:extLst>
                              <a:ext uri="{FF2B5EF4-FFF2-40B4-BE49-F238E27FC236}">
                                <a16:creationId xmlns:a16="http://schemas.microsoft.com/office/drawing/2014/main" id="{434A0290-686B-428D-9159-A231589F5EB2}"/>
                              </a:ext>
                            </a:extLst>
                          </p:cNvPr>
                          <p:cNvGrpSpPr/>
                          <p:nvPr/>
                        </p:nvGrpSpPr>
                        <p:grpSpPr>
                          <a:xfrm>
                            <a:off x="5385512" y="1268760"/>
                            <a:ext cx="2944881" cy="5319841"/>
                            <a:chOff x="5385512" y="1268760"/>
                            <a:chExt cx="2944881" cy="5319841"/>
                          </a:xfrm>
                        </p:grpSpPr>
                        <p:grpSp>
                          <p:nvGrpSpPr>
                            <p:cNvPr id="164" name="组合 163">
                              <a:extLst>
                                <a:ext uri="{FF2B5EF4-FFF2-40B4-BE49-F238E27FC236}">
                                  <a16:creationId xmlns:a16="http://schemas.microsoft.com/office/drawing/2014/main" id="{D31E7AB2-41B1-4031-B262-E8CF08EAEB16}"/>
                                </a:ext>
                              </a:extLst>
                            </p:cNvPr>
                            <p:cNvGrpSpPr/>
                            <p:nvPr/>
                          </p:nvGrpSpPr>
                          <p:grpSpPr>
                            <a:xfrm>
                              <a:off x="5385512" y="1268760"/>
                              <a:ext cx="2944881" cy="5319841"/>
                              <a:chOff x="5385512" y="1268760"/>
                              <a:chExt cx="2944881" cy="5319841"/>
                            </a:xfrm>
                          </p:grpSpPr>
                          <p:pic>
                            <p:nvPicPr>
                              <p:cNvPr id="166" name="图片 165">
                                <a:extLst>
                                  <a:ext uri="{FF2B5EF4-FFF2-40B4-BE49-F238E27FC236}">
                                    <a16:creationId xmlns:a16="http://schemas.microsoft.com/office/drawing/2014/main" id="{F648ED5B-9E5F-4C7A-BF32-BEDEF8C9E4D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85512" y="1268760"/>
                                <a:ext cx="2944881" cy="5319841"/>
                              </a:xfrm>
                              <a:prstGeom prst="rect">
                                <a:avLst/>
                              </a:prstGeom>
                            </p:spPr>
                          </p:pic>
                          <p:pic>
                            <p:nvPicPr>
                              <p:cNvPr id="167" name="图片 166">
                                <a:extLst>
                                  <a:ext uri="{FF2B5EF4-FFF2-40B4-BE49-F238E27FC236}">
                                    <a16:creationId xmlns:a16="http://schemas.microsoft.com/office/drawing/2014/main" id="{E2AF4C92-BFEA-4652-A008-6DF50D60FCDC}"/>
                                  </a:ext>
                                </a:extLst>
                              </p:cNvPr>
                              <p:cNvPicPr>
                                <a:picLocks noChangeAspect="1"/>
                              </p:cNvPicPr>
                              <p:nvPr/>
                            </p:nvPicPr>
                            <p:blipFill>
                              <a:blip r:embed="rId3"/>
                              <a:stretch>
                                <a:fillRect/>
                              </a:stretch>
                            </p:blipFill>
                            <p:spPr>
                              <a:xfrm>
                                <a:off x="6266061" y="3884978"/>
                                <a:ext cx="1008112" cy="1117657"/>
                              </a:xfrm>
                              <a:prstGeom prst="rect">
                                <a:avLst/>
                              </a:prstGeom>
                            </p:spPr>
                          </p:pic>
                          <p:pic>
                            <p:nvPicPr>
                              <p:cNvPr id="168" name="图片 167">
                                <a:extLst>
                                  <a:ext uri="{FF2B5EF4-FFF2-40B4-BE49-F238E27FC236}">
                                    <a16:creationId xmlns:a16="http://schemas.microsoft.com/office/drawing/2014/main" id="{1D8245ED-172A-4AA3-A9CC-D71050C99601}"/>
                                  </a:ext>
                                </a:extLst>
                              </p:cNvPr>
                              <p:cNvPicPr>
                                <a:picLocks noChangeAspect="1"/>
                              </p:cNvPicPr>
                              <p:nvPr/>
                            </p:nvPicPr>
                            <p:blipFill>
                              <a:blip r:embed="rId3"/>
                              <a:stretch>
                                <a:fillRect/>
                              </a:stretch>
                            </p:blipFill>
                            <p:spPr>
                              <a:xfrm>
                                <a:off x="7308305" y="3806276"/>
                                <a:ext cx="381684" cy="414812"/>
                              </a:xfrm>
                              <a:prstGeom prst="rect">
                                <a:avLst/>
                              </a:prstGeom>
                            </p:spPr>
                          </p:pic>
                        </p:grpSp>
                        <p:pic>
                          <p:nvPicPr>
                            <p:cNvPr id="165" name="图片 164">
                              <a:extLst>
                                <a:ext uri="{FF2B5EF4-FFF2-40B4-BE49-F238E27FC236}">
                                  <a16:creationId xmlns:a16="http://schemas.microsoft.com/office/drawing/2014/main" id="{2F74197E-C629-4E8B-86D5-B552D309017F}"/>
                                </a:ext>
                              </a:extLst>
                            </p:cNvPr>
                            <p:cNvPicPr>
                              <a:picLocks noChangeAspect="1"/>
                            </p:cNvPicPr>
                            <p:nvPr/>
                          </p:nvPicPr>
                          <p:blipFill>
                            <a:blip r:embed="rId3"/>
                            <a:stretch>
                              <a:fillRect/>
                            </a:stretch>
                          </p:blipFill>
                          <p:spPr>
                            <a:xfrm>
                              <a:off x="6183709" y="3055196"/>
                              <a:ext cx="710169" cy="877860"/>
                            </a:xfrm>
                            <a:prstGeom prst="rect">
                              <a:avLst/>
                            </a:prstGeom>
                          </p:spPr>
                        </p:pic>
                      </p:grpSp>
                      <p:pic>
                        <p:nvPicPr>
                          <p:cNvPr id="163" name="图片 162">
                            <a:extLst>
                              <a:ext uri="{FF2B5EF4-FFF2-40B4-BE49-F238E27FC236}">
                                <a16:creationId xmlns:a16="http://schemas.microsoft.com/office/drawing/2014/main" id="{048C0F79-6327-43D2-8A63-08443B2C9624}"/>
                              </a:ext>
                            </a:extLst>
                          </p:cNvPr>
                          <p:cNvPicPr>
                            <a:picLocks noChangeAspect="1"/>
                          </p:cNvPicPr>
                          <p:nvPr/>
                        </p:nvPicPr>
                        <p:blipFill>
                          <a:blip r:embed="rId4"/>
                          <a:stretch>
                            <a:fillRect/>
                          </a:stretch>
                        </p:blipFill>
                        <p:spPr>
                          <a:xfrm>
                            <a:off x="5004048" y="2060848"/>
                            <a:ext cx="368319" cy="3743014"/>
                          </a:xfrm>
                          <a:prstGeom prst="rect">
                            <a:avLst/>
                          </a:prstGeom>
                        </p:spPr>
                      </p:pic>
                    </p:grpSp>
                    <p:grpSp>
                      <p:nvGrpSpPr>
                        <p:cNvPr id="159" name="组合 158">
                          <a:extLst>
                            <a:ext uri="{FF2B5EF4-FFF2-40B4-BE49-F238E27FC236}">
                              <a16:creationId xmlns:a16="http://schemas.microsoft.com/office/drawing/2014/main" id="{0F8D1C11-49B5-447F-98D7-0FA1709004EA}"/>
                            </a:ext>
                          </a:extLst>
                        </p:cNvPr>
                        <p:cNvGrpSpPr/>
                        <p:nvPr/>
                      </p:nvGrpSpPr>
                      <p:grpSpPr>
                        <a:xfrm>
                          <a:off x="6156176" y="3046512"/>
                          <a:ext cx="764306" cy="1760402"/>
                          <a:chOff x="6156176" y="3046512"/>
                          <a:chExt cx="764306" cy="1760402"/>
                        </a:xfrm>
                      </p:grpSpPr>
                      <p:pic>
                        <p:nvPicPr>
                          <p:cNvPr id="160" name="图片 159">
                            <a:extLst>
                              <a:ext uri="{FF2B5EF4-FFF2-40B4-BE49-F238E27FC236}">
                                <a16:creationId xmlns:a16="http://schemas.microsoft.com/office/drawing/2014/main" id="{2BD8446C-5B8C-473B-9E6E-AEFE32EDE32C}"/>
                              </a:ext>
                            </a:extLst>
                          </p:cNvPr>
                          <p:cNvPicPr>
                            <a:picLocks noChangeAspect="1"/>
                          </p:cNvPicPr>
                          <p:nvPr/>
                        </p:nvPicPr>
                        <p:blipFill>
                          <a:blip r:embed="rId5"/>
                          <a:stretch>
                            <a:fillRect/>
                          </a:stretch>
                        </p:blipFill>
                        <p:spPr>
                          <a:xfrm>
                            <a:off x="6156176" y="4134325"/>
                            <a:ext cx="764306" cy="672589"/>
                          </a:xfrm>
                          <a:prstGeom prst="rect">
                            <a:avLst/>
                          </a:prstGeom>
                        </p:spPr>
                      </p:pic>
                      <p:pic>
                        <p:nvPicPr>
                          <p:cNvPr id="161" name="图片 160">
                            <a:extLst>
                              <a:ext uri="{FF2B5EF4-FFF2-40B4-BE49-F238E27FC236}">
                                <a16:creationId xmlns:a16="http://schemas.microsoft.com/office/drawing/2014/main" id="{BBCEB250-3336-4F42-87DB-B2043184448C}"/>
                              </a:ext>
                            </a:extLst>
                          </p:cNvPr>
                          <p:cNvPicPr>
                            <a:picLocks noChangeAspect="1"/>
                          </p:cNvPicPr>
                          <p:nvPr/>
                        </p:nvPicPr>
                        <p:blipFill>
                          <a:blip r:embed="rId6"/>
                          <a:stretch>
                            <a:fillRect/>
                          </a:stretch>
                        </p:blipFill>
                        <p:spPr>
                          <a:xfrm>
                            <a:off x="6451668" y="3046512"/>
                            <a:ext cx="199394" cy="1117657"/>
                          </a:xfrm>
                          <a:prstGeom prst="rect">
                            <a:avLst/>
                          </a:prstGeom>
                        </p:spPr>
                      </p:pic>
                    </p:grpSp>
                  </p:grpSp>
                  <p:grpSp>
                    <p:nvGrpSpPr>
                      <p:cNvPr id="155" name="组合 154">
                        <a:extLst>
                          <a:ext uri="{FF2B5EF4-FFF2-40B4-BE49-F238E27FC236}">
                            <a16:creationId xmlns:a16="http://schemas.microsoft.com/office/drawing/2014/main" id="{F2656C74-D247-47AA-85CB-38DC7263CDA2}"/>
                          </a:ext>
                        </a:extLst>
                      </p:cNvPr>
                      <p:cNvGrpSpPr/>
                      <p:nvPr/>
                    </p:nvGrpSpPr>
                    <p:grpSpPr>
                      <a:xfrm>
                        <a:off x="4441244" y="3046512"/>
                        <a:ext cx="764306" cy="1760402"/>
                        <a:chOff x="6156176" y="3046512"/>
                        <a:chExt cx="764306" cy="1760402"/>
                      </a:xfrm>
                    </p:grpSpPr>
                    <p:pic>
                      <p:nvPicPr>
                        <p:cNvPr id="156" name="图片 155">
                          <a:extLst>
                            <a:ext uri="{FF2B5EF4-FFF2-40B4-BE49-F238E27FC236}">
                              <a16:creationId xmlns:a16="http://schemas.microsoft.com/office/drawing/2014/main" id="{B1A1051D-9A3C-4F4B-A4B6-92C3EF4A4BF1}"/>
                            </a:ext>
                          </a:extLst>
                        </p:cNvPr>
                        <p:cNvPicPr>
                          <a:picLocks noChangeAspect="1"/>
                        </p:cNvPicPr>
                        <p:nvPr/>
                      </p:nvPicPr>
                      <p:blipFill>
                        <a:blip r:embed="rId5"/>
                        <a:stretch>
                          <a:fillRect/>
                        </a:stretch>
                      </p:blipFill>
                      <p:spPr>
                        <a:xfrm>
                          <a:off x="6156176" y="4134325"/>
                          <a:ext cx="764306" cy="672589"/>
                        </a:xfrm>
                        <a:prstGeom prst="rect">
                          <a:avLst/>
                        </a:prstGeom>
                      </p:spPr>
                    </p:pic>
                    <p:pic>
                      <p:nvPicPr>
                        <p:cNvPr id="157" name="图片 156">
                          <a:extLst>
                            <a:ext uri="{FF2B5EF4-FFF2-40B4-BE49-F238E27FC236}">
                              <a16:creationId xmlns:a16="http://schemas.microsoft.com/office/drawing/2014/main" id="{D0F78F41-8575-4BF6-8E1A-8839C61DA1E4}"/>
                            </a:ext>
                          </a:extLst>
                        </p:cNvPr>
                        <p:cNvPicPr>
                          <a:picLocks noChangeAspect="1"/>
                        </p:cNvPicPr>
                        <p:nvPr/>
                      </p:nvPicPr>
                      <p:blipFill>
                        <a:blip r:embed="rId6"/>
                        <a:stretch>
                          <a:fillRect/>
                        </a:stretch>
                      </p:blipFill>
                      <p:spPr>
                        <a:xfrm>
                          <a:off x="6451668" y="3046512"/>
                          <a:ext cx="199394" cy="1117657"/>
                        </a:xfrm>
                        <a:prstGeom prst="rect">
                          <a:avLst/>
                        </a:prstGeom>
                      </p:spPr>
                    </p:pic>
                  </p:grpSp>
                </p:grpSp>
                <p:pic>
                  <p:nvPicPr>
                    <p:cNvPr id="153" name="图片 152">
                      <a:extLst>
                        <a:ext uri="{FF2B5EF4-FFF2-40B4-BE49-F238E27FC236}">
                          <a16:creationId xmlns:a16="http://schemas.microsoft.com/office/drawing/2014/main" id="{F2DE91E8-31BC-4452-9A63-9F742D3195E0}"/>
                        </a:ext>
                      </a:extLst>
                    </p:cNvPr>
                    <p:cNvPicPr>
                      <a:picLocks noChangeAspect="1"/>
                    </p:cNvPicPr>
                    <p:nvPr/>
                  </p:nvPicPr>
                  <p:blipFill>
                    <a:blip r:embed="rId7"/>
                    <a:stretch>
                      <a:fillRect/>
                    </a:stretch>
                  </p:blipFill>
                  <p:spPr>
                    <a:xfrm>
                      <a:off x="5595353" y="2855330"/>
                      <a:ext cx="431822" cy="789694"/>
                    </a:xfrm>
                    <a:prstGeom prst="rect">
                      <a:avLst/>
                    </a:prstGeom>
                  </p:spPr>
                </p:pic>
              </p:grpSp>
              <p:grpSp>
                <p:nvGrpSpPr>
                  <p:cNvPr id="135" name="组合 134">
                    <a:extLst>
                      <a:ext uri="{FF2B5EF4-FFF2-40B4-BE49-F238E27FC236}">
                        <a16:creationId xmlns:a16="http://schemas.microsoft.com/office/drawing/2014/main" id="{03DA3B48-8A94-4312-8E8C-73D31AFA7FD9}"/>
                      </a:ext>
                    </a:extLst>
                  </p:cNvPr>
                  <p:cNvGrpSpPr/>
                  <p:nvPr/>
                </p:nvGrpSpPr>
                <p:grpSpPr>
                  <a:xfrm>
                    <a:off x="4283968" y="2032128"/>
                    <a:ext cx="2990205" cy="3782302"/>
                    <a:chOff x="4283968" y="2032128"/>
                    <a:chExt cx="2990205" cy="3782302"/>
                  </a:xfrm>
                </p:grpSpPr>
                <p:grpSp>
                  <p:nvGrpSpPr>
                    <p:cNvPr id="136" name="组合 135">
                      <a:extLst>
                        <a:ext uri="{FF2B5EF4-FFF2-40B4-BE49-F238E27FC236}">
                          <a16:creationId xmlns:a16="http://schemas.microsoft.com/office/drawing/2014/main" id="{90183702-5391-4C62-AB04-0F92F587B7BB}"/>
                        </a:ext>
                      </a:extLst>
                    </p:cNvPr>
                    <p:cNvGrpSpPr/>
                    <p:nvPr/>
                  </p:nvGrpSpPr>
                  <p:grpSpPr>
                    <a:xfrm>
                      <a:off x="4633346" y="2739653"/>
                      <a:ext cx="2640827" cy="2890862"/>
                      <a:chOff x="4633346" y="2739653"/>
                      <a:chExt cx="2640827" cy="2890862"/>
                    </a:xfrm>
                  </p:grpSpPr>
                  <p:cxnSp>
                    <p:nvCxnSpPr>
                      <p:cNvPr id="141" name="直接连接符 140">
                        <a:extLst>
                          <a:ext uri="{FF2B5EF4-FFF2-40B4-BE49-F238E27FC236}">
                            <a16:creationId xmlns:a16="http://schemas.microsoft.com/office/drawing/2014/main" id="{2D6BB310-E3C7-42CD-93F4-9036E393EDB9}"/>
                          </a:ext>
                        </a:extLst>
                      </p:cNvPr>
                      <p:cNvCxnSpPr>
                        <a:cxnSpLocks/>
                        <a:stCxn id="157" idx="0"/>
                      </p:cNvCxnSpPr>
                      <p:nvPr/>
                    </p:nvCxnSpPr>
                    <p:spPr>
                      <a:xfrm>
                        <a:off x="4836433" y="3046512"/>
                        <a:ext cx="887695" cy="868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78A54FA0-3D00-4A10-82BB-AE613F7CF226}"/>
                          </a:ext>
                        </a:extLst>
                      </p:cNvPr>
                      <p:cNvCxnSpPr>
                        <a:cxnSpLocks/>
                      </p:cNvCxnSpPr>
                      <p:nvPr/>
                    </p:nvCxnSpPr>
                    <p:spPr>
                      <a:xfrm>
                        <a:off x="5687084" y="3626636"/>
                        <a:ext cx="268080" cy="183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F0E930AC-476E-4F44-A865-4902CB0948BC}"/>
                          </a:ext>
                        </a:extLst>
                      </p:cNvPr>
                      <p:cNvCxnSpPr/>
                      <p:nvPr/>
                    </p:nvCxnSpPr>
                    <p:spPr>
                      <a:xfrm>
                        <a:off x="5940152" y="2739653"/>
                        <a:ext cx="0" cy="90537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1ADE05AC-3C55-4969-AC35-133A35F86777}"/>
                          </a:ext>
                        </a:extLst>
                      </p:cNvPr>
                      <p:cNvCxnSpPr/>
                      <p:nvPr/>
                    </p:nvCxnSpPr>
                    <p:spPr>
                      <a:xfrm flipV="1">
                        <a:off x="5702484" y="2844508"/>
                        <a:ext cx="0" cy="19986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45" name="组合 144">
                        <a:extLst>
                          <a:ext uri="{FF2B5EF4-FFF2-40B4-BE49-F238E27FC236}">
                            <a16:creationId xmlns:a16="http://schemas.microsoft.com/office/drawing/2014/main" id="{3A37E625-62D5-409B-8B10-C780EED55E70}"/>
                          </a:ext>
                        </a:extLst>
                      </p:cNvPr>
                      <p:cNvGrpSpPr/>
                      <p:nvPr/>
                    </p:nvGrpSpPr>
                    <p:grpSpPr>
                      <a:xfrm>
                        <a:off x="4633346" y="4710924"/>
                        <a:ext cx="2640827" cy="919591"/>
                        <a:chOff x="4633346" y="4710924"/>
                        <a:chExt cx="2640827" cy="919591"/>
                      </a:xfrm>
                    </p:grpSpPr>
                    <p:cxnSp>
                      <p:nvCxnSpPr>
                        <p:cNvPr id="146" name="直接连接符 145">
                          <a:extLst>
                            <a:ext uri="{FF2B5EF4-FFF2-40B4-BE49-F238E27FC236}">
                              <a16:creationId xmlns:a16="http://schemas.microsoft.com/office/drawing/2014/main" id="{8B53AB6C-3AA7-4029-B0E5-8A5BB0526BCE}"/>
                            </a:ext>
                          </a:extLst>
                        </p:cNvPr>
                        <p:cNvCxnSpPr/>
                        <p:nvPr/>
                      </p:nvCxnSpPr>
                      <p:spPr>
                        <a:xfrm flipH="1">
                          <a:off x="4644008" y="5610884"/>
                          <a:ext cx="263016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2295BBFC-49A3-4BDC-BF8D-F6D797B2A1A5}"/>
                            </a:ext>
                          </a:extLst>
                        </p:cNvPr>
                        <p:cNvCxnSpPr/>
                        <p:nvPr/>
                      </p:nvCxnSpPr>
                      <p:spPr>
                        <a:xfrm>
                          <a:off x="4633346" y="4710924"/>
                          <a:ext cx="0" cy="90537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5E1362BD-7085-4EBF-A76E-E171E1E2DCF6}"/>
                            </a:ext>
                          </a:extLst>
                        </p:cNvPr>
                        <p:cNvCxnSpPr>
                          <a:cxnSpLocks/>
                        </p:cNvCxnSpPr>
                        <p:nvPr/>
                      </p:nvCxnSpPr>
                      <p:spPr>
                        <a:xfrm flipH="1">
                          <a:off x="5036514" y="5384038"/>
                          <a:ext cx="45265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8FD32D79-EE46-4982-BCCF-B0297A7AAACD}"/>
                            </a:ext>
                          </a:extLst>
                        </p:cNvPr>
                        <p:cNvCxnSpPr>
                          <a:cxnSpLocks/>
                        </p:cNvCxnSpPr>
                        <p:nvPr/>
                      </p:nvCxnSpPr>
                      <p:spPr>
                        <a:xfrm>
                          <a:off x="5036514" y="4798729"/>
                          <a:ext cx="0" cy="57989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ED511894-A42C-48B5-A519-76321E76F79F}"/>
                            </a:ext>
                          </a:extLst>
                        </p:cNvPr>
                        <p:cNvCxnSpPr/>
                        <p:nvPr/>
                      </p:nvCxnSpPr>
                      <p:spPr>
                        <a:xfrm>
                          <a:off x="6355967" y="4725144"/>
                          <a:ext cx="0" cy="90537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4D1B045B-0409-4324-9418-0E03F7D48884}"/>
                            </a:ext>
                          </a:extLst>
                        </p:cNvPr>
                        <p:cNvCxnSpPr>
                          <a:cxnSpLocks/>
                        </p:cNvCxnSpPr>
                        <p:nvPr/>
                      </p:nvCxnSpPr>
                      <p:spPr>
                        <a:xfrm>
                          <a:off x="6753884" y="4725144"/>
                          <a:ext cx="0" cy="47598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grpSp>
                  <p:nvGrpSpPr>
                    <p:cNvPr id="137" name="组合 136">
                      <a:extLst>
                        <a:ext uri="{FF2B5EF4-FFF2-40B4-BE49-F238E27FC236}">
                          <a16:creationId xmlns:a16="http://schemas.microsoft.com/office/drawing/2014/main" id="{3FE6D57D-8BF9-4D78-AD92-37B4C242D8DC}"/>
                        </a:ext>
                      </a:extLst>
                    </p:cNvPr>
                    <p:cNvGrpSpPr/>
                    <p:nvPr/>
                  </p:nvGrpSpPr>
                  <p:grpSpPr>
                    <a:xfrm>
                      <a:off x="4283968" y="2032128"/>
                      <a:ext cx="906758" cy="3782302"/>
                      <a:chOff x="4283968" y="2032128"/>
                      <a:chExt cx="906758" cy="3782302"/>
                    </a:xfrm>
                  </p:grpSpPr>
                  <p:cxnSp>
                    <p:nvCxnSpPr>
                      <p:cNvPr id="138" name="直接连接符 137">
                        <a:extLst>
                          <a:ext uri="{FF2B5EF4-FFF2-40B4-BE49-F238E27FC236}">
                            <a16:creationId xmlns:a16="http://schemas.microsoft.com/office/drawing/2014/main" id="{C79C6961-BF2A-49FE-8545-4FDA150D83E8}"/>
                          </a:ext>
                        </a:extLst>
                      </p:cNvPr>
                      <p:cNvCxnSpPr>
                        <a:cxnSpLocks/>
                      </p:cNvCxnSpPr>
                      <p:nvPr/>
                    </p:nvCxnSpPr>
                    <p:spPr>
                      <a:xfrm flipH="1">
                        <a:off x="4283968" y="2044615"/>
                        <a:ext cx="9042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B48B0D28-2BF6-41A0-BCFF-551A68F5E506}"/>
                          </a:ext>
                        </a:extLst>
                      </p:cNvPr>
                      <p:cNvCxnSpPr>
                        <a:cxnSpLocks/>
                      </p:cNvCxnSpPr>
                      <p:nvPr/>
                    </p:nvCxnSpPr>
                    <p:spPr>
                      <a:xfrm flipH="1">
                        <a:off x="4286486" y="5814430"/>
                        <a:ext cx="9042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6A05C4F4-FEA7-4745-A760-0BE431E3853E}"/>
                          </a:ext>
                        </a:extLst>
                      </p:cNvPr>
                      <p:cNvCxnSpPr>
                        <a:cxnSpLocks/>
                      </p:cNvCxnSpPr>
                      <p:nvPr/>
                    </p:nvCxnSpPr>
                    <p:spPr>
                      <a:xfrm>
                        <a:off x="4283968" y="2032128"/>
                        <a:ext cx="0" cy="37823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pic>
            <p:nvPicPr>
              <p:cNvPr id="131" name="图片 130">
                <a:extLst>
                  <a:ext uri="{FF2B5EF4-FFF2-40B4-BE49-F238E27FC236}">
                    <a16:creationId xmlns:a16="http://schemas.microsoft.com/office/drawing/2014/main" id="{F07C1C7E-1253-4BBF-90FF-21B7692289DB}"/>
                  </a:ext>
                </a:extLst>
              </p:cNvPr>
              <p:cNvPicPr>
                <a:picLocks noChangeAspect="1"/>
              </p:cNvPicPr>
              <p:nvPr/>
            </p:nvPicPr>
            <p:blipFill>
              <a:blip r:embed="rId8"/>
              <a:stretch>
                <a:fillRect/>
              </a:stretch>
            </p:blipFill>
            <p:spPr>
              <a:xfrm>
                <a:off x="6283959" y="1839385"/>
                <a:ext cx="527077" cy="170113"/>
              </a:xfrm>
              <a:prstGeom prst="rect">
                <a:avLst/>
              </a:prstGeom>
            </p:spPr>
          </p:pic>
        </p:grpSp>
        <p:sp>
          <p:nvSpPr>
            <p:cNvPr id="128" name="文本框 127">
              <a:extLst>
                <a:ext uri="{FF2B5EF4-FFF2-40B4-BE49-F238E27FC236}">
                  <a16:creationId xmlns:a16="http://schemas.microsoft.com/office/drawing/2014/main" id="{2D5CD0E1-CD91-4C5E-9C2B-9D9529FA01F0}"/>
                </a:ext>
              </a:extLst>
            </p:cNvPr>
            <p:cNvSpPr txBox="1"/>
            <p:nvPr/>
          </p:nvSpPr>
          <p:spPr>
            <a:xfrm>
              <a:off x="5076056" y="3933056"/>
              <a:ext cx="364202" cy="307777"/>
            </a:xfrm>
            <a:prstGeom prst="rect">
              <a:avLst/>
            </a:prstGeom>
            <a:noFill/>
          </p:spPr>
          <p:txBody>
            <a:bodyPr wrap="none" rtlCol="0">
              <a:spAutoFit/>
            </a:bodyPr>
            <a:lstStyle/>
            <a:p>
              <a:r>
                <a:rPr lang="en-US" altLang="zh-CN" sz="1400" dirty="0"/>
                <a:t>1T</a:t>
              </a:r>
              <a:endParaRPr lang="zh-CN" altLang="en-US" sz="1400" dirty="0"/>
            </a:p>
          </p:txBody>
        </p:sp>
        <p:sp>
          <p:nvSpPr>
            <p:cNvPr id="129" name="文本框 128">
              <a:extLst>
                <a:ext uri="{FF2B5EF4-FFF2-40B4-BE49-F238E27FC236}">
                  <a16:creationId xmlns:a16="http://schemas.microsoft.com/office/drawing/2014/main" id="{0FA146BE-37F4-4566-9ADE-11EB956EAF60}"/>
                </a:ext>
              </a:extLst>
            </p:cNvPr>
            <p:cNvSpPr txBox="1"/>
            <p:nvPr/>
          </p:nvSpPr>
          <p:spPr>
            <a:xfrm>
              <a:off x="6224022" y="1764841"/>
              <a:ext cx="364202" cy="307777"/>
            </a:xfrm>
            <a:prstGeom prst="rect">
              <a:avLst/>
            </a:prstGeom>
            <a:noFill/>
          </p:spPr>
          <p:txBody>
            <a:bodyPr wrap="none" rtlCol="0">
              <a:spAutoFit/>
            </a:bodyPr>
            <a:lstStyle/>
            <a:p>
              <a:r>
                <a:rPr lang="en-US" altLang="zh-CN" sz="1400" dirty="0"/>
                <a:t>2T</a:t>
              </a:r>
              <a:endParaRPr lang="zh-CN" altLang="en-US" sz="1400" dirty="0"/>
            </a:p>
          </p:txBody>
        </p:sp>
      </p:grpSp>
      <p:sp>
        <p:nvSpPr>
          <p:cNvPr id="169" name="圆角矩形 77">
            <a:extLst>
              <a:ext uri="{FF2B5EF4-FFF2-40B4-BE49-F238E27FC236}">
                <a16:creationId xmlns:a16="http://schemas.microsoft.com/office/drawing/2014/main" id="{E8836AA8-0F00-4C5C-8C39-589B29D450BC}"/>
              </a:ext>
            </a:extLst>
          </p:cNvPr>
          <p:cNvSpPr/>
          <p:nvPr/>
        </p:nvSpPr>
        <p:spPr>
          <a:xfrm>
            <a:off x="827584" y="6240022"/>
            <a:ext cx="2376264" cy="429338"/>
          </a:xfrm>
          <a:prstGeom prst="roundRect">
            <a:avLst>
              <a:gd name="adj" fmla="val 705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i="1" dirty="0">
                <a:solidFill>
                  <a:schemeClr val="tx1"/>
                </a:solidFill>
                <a:latin typeface="Times New Roman" panose="02020603050405020304" pitchFamily="18" charset="0"/>
                <a:cs typeface="Times New Roman" panose="02020603050405020304" pitchFamily="18" charset="0"/>
              </a:rPr>
              <a:t>C</a:t>
            </a:r>
            <a:r>
              <a:rPr lang="en-US" altLang="zh-CN" sz="1600" b="1" i="1" baseline="-25000" dirty="0">
                <a:solidFill>
                  <a:schemeClr val="tx1"/>
                </a:solidFill>
                <a:latin typeface="Times New Roman" panose="02020603050405020304" pitchFamily="18" charset="0"/>
                <a:cs typeface="Times New Roman" panose="02020603050405020304" pitchFamily="18" charset="0"/>
              </a:rPr>
              <a:t>i+1</a:t>
            </a:r>
            <a:r>
              <a:rPr lang="en-US" altLang="zh-CN" sz="1600" b="1" i="1" dirty="0">
                <a:solidFill>
                  <a:schemeClr val="tx1"/>
                </a:solidFill>
                <a:latin typeface="Times New Roman" panose="02020603050405020304" pitchFamily="18" charset="0"/>
                <a:cs typeface="Times New Roman" panose="02020603050405020304" pitchFamily="18" charset="0"/>
              </a:rPr>
              <a:t>  =  X</a:t>
            </a:r>
            <a:r>
              <a:rPr lang="en-US" altLang="zh-CN" sz="1600" b="1" i="1" baseline="-25000" dirty="0">
                <a:solidFill>
                  <a:schemeClr val="tx1"/>
                </a:solidFill>
                <a:latin typeface="Times New Roman" panose="02020603050405020304" pitchFamily="18" charset="0"/>
                <a:cs typeface="Times New Roman" panose="02020603050405020304" pitchFamily="18" charset="0"/>
              </a:rPr>
              <a:t>i </a:t>
            </a:r>
            <a:r>
              <a:rPr lang="en-US" altLang="zh-CN" sz="1600" b="1" i="1" dirty="0">
                <a:solidFill>
                  <a:schemeClr val="tx1"/>
                </a:solidFill>
                <a:latin typeface="Times New Roman" panose="02020603050405020304" pitchFamily="18" charset="0"/>
                <a:cs typeface="Times New Roman" panose="02020603050405020304" pitchFamily="18" charset="0"/>
              </a:rPr>
              <a:t>Y</a:t>
            </a:r>
            <a:r>
              <a:rPr lang="en-US" altLang="zh-CN" sz="1600" b="1" i="1" baseline="-25000" dirty="0">
                <a:solidFill>
                  <a:schemeClr val="tx1"/>
                </a:solidFill>
                <a:latin typeface="Times New Roman" panose="02020603050405020304" pitchFamily="18" charset="0"/>
                <a:cs typeface="Times New Roman" panose="02020603050405020304" pitchFamily="18" charset="0"/>
              </a:rPr>
              <a:t>i </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i="1" dirty="0">
                <a:solidFill>
                  <a:schemeClr val="tx1"/>
                </a:solidFill>
                <a:latin typeface="Times New Roman" panose="02020603050405020304" pitchFamily="18" charset="0"/>
                <a:cs typeface="Times New Roman" panose="02020603050405020304" pitchFamily="18" charset="0"/>
              </a:rPr>
              <a:t> </a:t>
            </a:r>
            <a:r>
              <a:rPr lang="en-US" altLang="zh-CN" sz="1600" b="1" dirty="0">
                <a:solidFill>
                  <a:schemeClr val="tx1"/>
                </a:solidFill>
                <a:latin typeface="Times New Roman" panose="02020603050405020304" pitchFamily="18" charset="0"/>
                <a:cs typeface="Times New Roman" panose="02020603050405020304" pitchFamily="18" charset="0"/>
              </a:rPr>
              <a:t>(</a:t>
            </a:r>
            <a:r>
              <a:rPr lang="en-US" altLang="zh-CN" sz="1600" b="1" i="1" dirty="0" err="1">
                <a:solidFill>
                  <a:schemeClr val="tx1"/>
                </a:solidFill>
                <a:latin typeface="Times New Roman" panose="02020603050405020304" pitchFamily="18" charset="0"/>
                <a:cs typeface="Times New Roman" panose="02020603050405020304" pitchFamily="18" charset="0"/>
              </a:rPr>
              <a:t>X</a:t>
            </a:r>
            <a:r>
              <a:rPr lang="en-US" altLang="zh-CN" sz="1600" b="1" i="1" baseline="-25000" dirty="0" err="1">
                <a:solidFill>
                  <a:schemeClr val="tx1"/>
                </a:solidFill>
                <a:latin typeface="Times New Roman" panose="02020603050405020304" pitchFamily="18" charset="0"/>
                <a:cs typeface="Times New Roman" panose="02020603050405020304" pitchFamily="18" charset="0"/>
              </a:rPr>
              <a:t>i</a:t>
            </a:r>
            <a:r>
              <a:rPr lang="en-US" altLang="zh-CN" sz="1600" b="1" dirty="0" err="1">
                <a:solidFill>
                  <a:schemeClr val="tx1"/>
                </a:solidFill>
                <a:latin typeface="Times New Roman" panose="02020603050405020304" pitchFamily="18" charset="0"/>
                <a:cs typeface="Times New Roman" panose="02020603050405020304" pitchFamily="18" charset="0"/>
              </a:rPr>
              <a:t>⊕</a:t>
            </a:r>
            <a:r>
              <a:rPr lang="en-US" altLang="zh-CN" sz="1600" b="1" i="1" dirty="0" err="1">
                <a:solidFill>
                  <a:schemeClr val="tx1"/>
                </a:solidFill>
                <a:latin typeface="Times New Roman" panose="02020603050405020304" pitchFamily="18" charset="0"/>
                <a:cs typeface="Times New Roman" panose="02020603050405020304" pitchFamily="18" charset="0"/>
              </a:rPr>
              <a:t>Y</a:t>
            </a:r>
            <a:r>
              <a:rPr lang="en-US" altLang="zh-CN" sz="1600" b="1" i="1" baseline="-25000" dirty="0" err="1">
                <a:solidFill>
                  <a:schemeClr val="tx1"/>
                </a:solidFill>
                <a:latin typeface="Times New Roman" panose="02020603050405020304" pitchFamily="18" charset="0"/>
                <a:cs typeface="Times New Roman" panose="02020603050405020304" pitchFamily="18" charset="0"/>
              </a:rPr>
              <a:t>i</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i="1" dirty="0">
                <a:solidFill>
                  <a:schemeClr val="tx1"/>
                </a:solidFill>
                <a:latin typeface="Times New Roman" panose="02020603050405020304" pitchFamily="18" charset="0"/>
                <a:cs typeface="Times New Roman" panose="02020603050405020304" pitchFamily="18" charset="0"/>
              </a:rPr>
              <a:t>C</a:t>
            </a:r>
            <a:r>
              <a:rPr lang="en-US" altLang="zh-CN" sz="1600" b="1" i="1" baseline="-25000" dirty="0">
                <a:solidFill>
                  <a:schemeClr val="tx1"/>
                </a:solidFill>
                <a:latin typeface="Times New Roman" panose="02020603050405020304" pitchFamily="18" charset="0"/>
                <a:cs typeface="Times New Roman" panose="02020603050405020304" pitchFamily="18" charset="0"/>
              </a:rPr>
              <a:t>i</a:t>
            </a:r>
            <a:endParaRPr lang="zh-CN" altLang="en-US" sz="1600" b="1" i="1" baseline="-25000" dirty="0">
              <a:solidFill>
                <a:schemeClr val="tx1"/>
              </a:solidFill>
              <a:latin typeface="Times New Roman" panose="02020603050405020304" pitchFamily="18" charset="0"/>
              <a:cs typeface="Times New Roman" panose="02020603050405020304" pitchFamily="18" charset="0"/>
            </a:endParaRPr>
          </a:p>
        </p:txBody>
      </p:sp>
      <p:sp>
        <p:nvSpPr>
          <p:cNvPr id="170" name="圆角矩形 77">
            <a:extLst>
              <a:ext uri="{FF2B5EF4-FFF2-40B4-BE49-F238E27FC236}">
                <a16:creationId xmlns:a16="http://schemas.microsoft.com/office/drawing/2014/main" id="{D0A49A67-AF4E-4324-B099-7F8A49700DBB}"/>
              </a:ext>
            </a:extLst>
          </p:cNvPr>
          <p:cNvSpPr/>
          <p:nvPr/>
        </p:nvSpPr>
        <p:spPr>
          <a:xfrm>
            <a:off x="5596544" y="6240022"/>
            <a:ext cx="2376264" cy="429338"/>
          </a:xfrm>
          <a:prstGeom prst="roundRect">
            <a:avLst>
              <a:gd name="adj" fmla="val 705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i="1" dirty="0">
                <a:solidFill>
                  <a:schemeClr val="tx1"/>
                </a:solidFill>
                <a:latin typeface="Times New Roman" panose="02020603050405020304" pitchFamily="18" charset="0"/>
                <a:cs typeface="Times New Roman" panose="02020603050405020304" pitchFamily="18" charset="0"/>
              </a:rPr>
              <a:t>C</a:t>
            </a:r>
            <a:r>
              <a:rPr lang="en-US" altLang="zh-CN" sz="1600" b="1" i="1" baseline="-25000" dirty="0">
                <a:solidFill>
                  <a:schemeClr val="tx1"/>
                </a:solidFill>
                <a:latin typeface="Times New Roman" panose="02020603050405020304" pitchFamily="18" charset="0"/>
                <a:cs typeface="Times New Roman" panose="02020603050405020304" pitchFamily="18" charset="0"/>
              </a:rPr>
              <a:t>i+1</a:t>
            </a:r>
            <a:r>
              <a:rPr lang="en-US" altLang="zh-CN" sz="1600" b="1" i="1" dirty="0">
                <a:solidFill>
                  <a:schemeClr val="tx1"/>
                </a:solidFill>
                <a:latin typeface="Times New Roman" panose="02020603050405020304" pitchFamily="18" charset="0"/>
                <a:cs typeface="Times New Roman" panose="02020603050405020304" pitchFamily="18" charset="0"/>
              </a:rPr>
              <a:t>  =  X</a:t>
            </a:r>
            <a:r>
              <a:rPr lang="en-US" altLang="zh-CN" sz="1600" b="1" i="1" baseline="-25000" dirty="0">
                <a:solidFill>
                  <a:schemeClr val="tx1"/>
                </a:solidFill>
                <a:latin typeface="Times New Roman" panose="02020603050405020304" pitchFamily="18" charset="0"/>
                <a:cs typeface="Times New Roman" panose="02020603050405020304" pitchFamily="18" charset="0"/>
              </a:rPr>
              <a:t>i </a:t>
            </a:r>
            <a:r>
              <a:rPr lang="en-US" altLang="zh-CN" sz="1600" b="1" i="1" dirty="0">
                <a:solidFill>
                  <a:schemeClr val="tx1"/>
                </a:solidFill>
                <a:latin typeface="Times New Roman" panose="02020603050405020304" pitchFamily="18" charset="0"/>
                <a:cs typeface="Times New Roman" panose="02020603050405020304" pitchFamily="18" charset="0"/>
              </a:rPr>
              <a:t>Y</a:t>
            </a:r>
            <a:r>
              <a:rPr lang="en-US" altLang="zh-CN" sz="1600" b="1" i="1" baseline="-25000" dirty="0">
                <a:solidFill>
                  <a:schemeClr val="tx1"/>
                </a:solidFill>
                <a:latin typeface="Times New Roman" panose="02020603050405020304" pitchFamily="18" charset="0"/>
                <a:cs typeface="Times New Roman" panose="02020603050405020304" pitchFamily="18" charset="0"/>
              </a:rPr>
              <a:t>i </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i="1" dirty="0">
                <a:solidFill>
                  <a:schemeClr val="tx1"/>
                </a:solidFill>
                <a:latin typeface="Times New Roman" panose="02020603050405020304" pitchFamily="18" charset="0"/>
                <a:cs typeface="Times New Roman" panose="02020603050405020304" pitchFamily="18" charset="0"/>
              </a:rPr>
              <a:t> </a:t>
            </a:r>
            <a:r>
              <a:rPr lang="en-US" altLang="zh-CN" sz="1600" b="1" dirty="0">
                <a:solidFill>
                  <a:schemeClr val="tx1"/>
                </a:solidFill>
                <a:latin typeface="Times New Roman" panose="02020603050405020304" pitchFamily="18" charset="0"/>
                <a:cs typeface="Times New Roman" panose="02020603050405020304" pitchFamily="18" charset="0"/>
              </a:rPr>
              <a:t>(</a:t>
            </a:r>
            <a:r>
              <a:rPr lang="en-US" altLang="zh-CN" sz="1600" b="1" i="1" dirty="0">
                <a:solidFill>
                  <a:schemeClr val="tx1"/>
                </a:solidFill>
                <a:latin typeface="Times New Roman" panose="02020603050405020304" pitchFamily="18" charset="0"/>
                <a:cs typeface="Times New Roman" panose="02020603050405020304" pitchFamily="18" charset="0"/>
              </a:rPr>
              <a:t>X</a:t>
            </a:r>
            <a:r>
              <a:rPr lang="en-US" altLang="zh-CN" sz="1600" b="1" i="1" baseline="-25000" dirty="0">
                <a:solidFill>
                  <a:schemeClr val="tx1"/>
                </a:solidFill>
                <a:latin typeface="Times New Roman" panose="02020603050405020304" pitchFamily="18" charset="0"/>
                <a:cs typeface="Times New Roman" panose="02020603050405020304" pitchFamily="18" charset="0"/>
              </a:rPr>
              <a:t>i</a:t>
            </a:r>
            <a:r>
              <a:rPr lang="en-US" altLang="zh-CN" sz="1600" b="1" i="1" dirty="0">
                <a:solidFill>
                  <a:schemeClr val="tx1"/>
                </a:solidFill>
                <a:latin typeface="Times New Roman" panose="02020603050405020304" pitchFamily="18" charset="0"/>
                <a:cs typeface="Times New Roman" panose="02020603050405020304" pitchFamily="18" charset="0"/>
              </a:rPr>
              <a:t> </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i="1" dirty="0">
                <a:solidFill>
                  <a:schemeClr val="tx1"/>
                </a:solidFill>
                <a:latin typeface="Times New Roman" panose="02020603050405020304" pitchFamily="18" charset="0"/>
                <a:cs typeface="Times New Roman" panose="02020603050405020304" pitchFamily="18" charset="0"/>
              </a:rPr>
              <a:t>Y</a:t>
            </a:r>
            <a:r>
              <a:rPr lang="en-US" altLang="zh-CN" sz="1600" b="1" i="1" baseline="-25000" dirty="0">
                <a:solidFill>
                  <a:schemeClr val="tx1"/>
                </a:solidFill>
                <a:latin typeface="Times New Roman" panose="02020603050405020304" pitchFamily="18" charset="0"/>
                <a:cs typeface="Times New Roman" panose="02020603050405020304" pitchFamily="18" charset="0"/>
              </a:rPr>
              <a:t>i</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i="1" dirty="0">
                <a:solidFill>
                  <a:schemeClr val="tx1"/>
                </a:solidFill>
                <a:latin typeface="Times New Roman" panose="02020603050405020304" pitchFamily="18" charset="0"/>
                <a:cs typeface="Times New Roman" panose="02020603050405020304" pitchFamily="18" charset="0"/>
              </a:rPr>
              <a:t>C</a:t>
            </a:r>
            <a:r>
              <a:rPr lang="en-US" altLang="zh-CN" sz="1600" b="1" i="1" baseline="-25000" dirty="0">
                <a:solidFill>
                  <a:schemeClr val="tx1"/>
                </a:solidFill>
                <a:latin typeface="Times New Roman" panose="02020603050405020304" pitchFamily="18" charset="0"/>
                <a:cs typeface="Times New Roman" panose="02020603050405020304" pitchFamily="18" charset="0"/>
              </a:rPr>
              <a:t>i</a:t>
            </a:r>
            <a:endParaRPr lang="zh-CN" altLang="en-US" sz="1600" b="1" i="1" baseline="-25000" dirty="0">
              <a:solidFill>
                <a:schemeClr val="tx1"/>
              </a:solidFill>
              <a:latin typeface="Times New Roman" panose="02020603050405020304" pitchFamily="18" charset="0"/>
              <a:cs typeface="Times New Roman" panose="02020603050405020304" pitchFamily="18" charset="0"/>
            </a:endParaRPr>
          </a:p>
        </p:txBody>
      </p:sp>
      <p:grpSp>
        <p:nvGrpSpPr>
          <p:cNvPr id="171" name="组合 170">
            <a:extLst>
              <a:ext uri="{FF2B5EF4-FFF2-40B4-BE49-F238E27FC236}">
                <a16:creationId xmlns:a16="http://schemas.microsoft.com/office/drawing/2014/main" id="{3B207C56-0258-4196-8D48-849D7CC02090}"/>
              </a:ext>
            </a:extLst>
          </p:cNvPr>
          <p:cNvGrpSpPr/>
          <p:nvPr/>
        </p:nvGrpSpPr>
        <p:grpSpPr>
          <a:xfrm>
            <a:off x="179512" y="989479"/>
            <a:ext cx="3456384" cy="5319841"/>
            <a:chOff x="6496369" y="352880"/>
            <a:chExt cx="4261370" cy="6451745"/>
          </a:xfrm>
        </p:grpSpPr>
        <p:sp>
          <p:nvSpPr>
            <p:cNvPr id="172" name="Rectangle 62">
              <a:extLst>
                <a:ext uri="{FF2B5EF4-FFF2-40B4-BE49-F238E27FC236}">
                  <a16:creationId xmlns:a16="http://schemas.microsoft.com/office/drawing/2014/main" id="{7B44EC57-16BE-4AC8-BDB6-BFD2162DC9DB}"/>
                </a:ext>
              </a:extLst>
            </p:cNvPr>
            <p:cNvSpPr>
              <a:spLocks noChangeArrowheads="1"/>
            </p:cNvSpPr>
            <p:nvPr/>
          </p:nvSpPr>
          <p:spPr bwMode="auto">
            <a:xfrm>
              <a:off x="6496369" y="1291772"/>
              <a:ext cx="4261370" cy="4573962"/>
            </a:xfrm>
            <a:prstGeom prst="rect">
              <a:avLst/>
            </a:prstGeom>
            <a:noFill/>
            <a:ln w="28575" cap="rnd">
              <a:solidFill>
                <a:schemeClr val="tx1"/>
              </a:solidFill>
              <a:prstDash val="solid"/>
              <a:miter lim="800000"/>
              <a:headEnd/>
              <a:tailEnd/>
            </a:ln>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pic>
          <p:nvPicPr>
            <p:cNvPr id="173" name="图片 172">
              <a:extLst>
                <a:ext uri="{FF2B5EF4-FFF2-40B4-BE49-F238E27FC236}">
                  <a16:creationId xmlns:a16="http://schemas.microsoft.com/office/drawing/2014/main" id="{89B39222-90A6-4AA2-A334-7DAE1E1B5E7C}"/>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9118" y="352880"/>
              <a:ext cx="3630739" cy="6451745"/>
            </a:xfrm>
            <a:prstGeom prst="rect">
              <a:avLst/>
            </a:prstGeom>
          </p:spPr>
        </p:pic>
      </p:grpSp>
      <p:sp>
        <p:nvSpPr>
          <p:cNvPr id="51" name="文本框 50">
            <a:extLst>
              <a:ext uri="{FF2B5EF4-FFF2-40B4-BE49-F238E27FC236}">
                <a16:creationId xmlns:a16="http://schemas.microsoft.com/office/drawing/2014/main" id="{7287DDB5-C6D7-4457-9169-615DEA1ADC00}"/>
              </a:ext>
            </a:extLst>
          </p:cNvPr>
          <p:cNvSpPr txBox="1"/>
          <p:nvPr/>
        </p:nvSpPr>
        <p:spPr>
          <a:xfrm>
            <a:off x="4793340" y="6274524"/>
            <a:ext cx="648072" cy="369332"/>
          </a:xfrm>
          <a:prstGeom prst="rect">
            <a:avLst/>
          </a:prstGeom>
          <a:noFill/>
        </p:spPr>
        <p:txBody>
          <a:bodyPr wrap="square" rtlCol="0">
            <a:spAutoFit/>
          </a:bodyPr>
          <a:lstStyle/>
          <a:p>
            <a:r>
              <a:rPr lang="zh-CN" altLang="en-US" b="1" dirty="0"/>
              <a:t>或者</a:t>
            </a:r>
          </a:p>
        </p:txBody>
      </p:sp>
      <p:sp>
        <p:nvSpPr>
          <p:cNvPr id="52" name="文本框 51">
            <a:extLst>
              <a:ext uri="{FF2B5EF4-FFF2-40B4-BE49-F238E27FC236}">
                <a16:creationId xmlns:a16="http://schemas.microsoft.com/office/drawing/2014/main" id="{B7664F5D-C473-42B0-9F5A-E918C7ABC4B2}"/>
              </a:ext>
            </a:extLst>
          </p:cNvPr>
          <p:cNvSpPr txBox="1"/>
          <p:nvPr/>
        </p:nvSpPr>
        <p:spPr>
          <a:xfrm>
            <a:off x="683568" y="3645024"/>
            <a:ext cx="364202" cy="307777"/>
          </a:xfrm>
          <a:prstGeom prst="rect">
            <a:avLst/>
          </a:prstGeom>
          <a:noFill/>
        </p:spPr>
        <p:txBody>
          <a:bodyPr wrap="none" rtlCol="0">
            <a:spAutoFit/>
          </a:bodyPr>
          <a:lstStyle/>
          <a:p>
            <a:r>
              <a:rPr lang="en-US" altLang="zh-CN" sz="1400" dirty="0"/>
              <a:t>1T</a:t>
            </a:r>
            <a:endParaRPr lang="zh-CN" altLang="en-US" sz="1400" dirty="0"/>
          </a:p>
        </p:txBody>
      </p:sp>
      <p:sp>
        <p:nvSpPr>
          <p:cNvPr id="2" name="文本框 1">
            <a:extLst>
              <a:ext uri="{FF2B5EF4-FFF2-40B4-BE49-F238E27FC236}">
                <a16:creationId xmlns:a16="http://schemas.microsoft.com/office/drawing/2014/main" id="{A1224537-B2F4-4EDB-A676-AEA15E3757C1}"/>
              </a:ext>
            </a:extLst>
          </p:cNvPr>
          <p:cNvSpPr txBox="1"/>
          <p:nvPr/>
        </p:nvSpPr>
        <p:spPr>
          <a:xfrm>
            <a:off x="1486885" y="2037231"/>
            <a:ext cx="805029" cy="338554"/>
          </a:xfrm>
          <a:prstGeom prst="rect">
            <a:avLst/>
          </a:prstGeom>
          <a:solidFill>
            <a:srgbClr val="FFFF00"/>
          </a:solidFill>
        </p:spPr>
        <p:txBody>
          <a:bodyPr wrap="none" rtlCol="0">
            <a:spAutoFit/>
          </a:bodyPr>
          <a:lstStyle/>
          <a:p>
            <a:r>
              <a:rPr lang="zh-CN" altLang="en-US" sz="1600" b="1" dirty="0"/>
              <a:t>全加器</a:t>
            </a:r>
          </a:p>
        </p:txBody>
      </p:sp>
      <p:sp>
        <p:nvSpPr>
          <p:cNvPr id="54" name="文本框 53">
            <a:extLst>
              <a:ext uri="{FF2B5EF4-FFF2-40B4-BE49-F238E27FC236}">
                <a16:creationId xmlns:a16="http://schemas.microsoft.com/office/drawing/2014/main" id="{82697104-1B34-4121-A9B6-E9591F084516}"/>
              </a:ext>
            </a:extLst>
          </p:cNvPr>
          <p:cNvSpPr txBox="1"/>
          <p:nvPr/>
        </p:nvSpPr>
        <p:spPr>
          <a:xfrm>
            <a:off x="6737485" y="2010326"/>
            <a:ext cx="805029" cy="338554"/>
          </a:xfrm>
          <a:prstGeom prst="rect">
            <a:avLst/>
          </a:prstGeom>
          <a:solidFill>
            <a:srgbClr val="FFFF00"/>
          </a:solidFill>
        </p:spPr>
        <p:txBody>
          <a:bodyPr wrap="none" rtlCol="0">
            <a:spAutoFit/>
          </a:bodyPr>
          <a:lstStyle/>
          <a:p>
            <a:r>
              <a:rPr lang="zh-CN" altLang="en-US" sz="1600" b="1" dirty="0"/>
              <a:t>全加器</a:t>
            </a:r>
          </a:p>
        </p:txBody>
      </p:sp>
      <p:cxnSp>
        <p:nvCxnSpPr>
          <p:cNvPr id="5" name="直接连接符 4">
            <a:extLst>
              <a:ext uri="{FF2B5EF4-FFF2-40B4-BE49-F238E27FC236}">
                <a16:creationId xmlns:a16="http://schemas.microsoft.com/office/drawing/2014/main" id="{A4EBDBEC-6F69-420A-9CB0-F2D15489BD6A}"/>
              </a:ext>
            </a:extLst>
          </p:cNvPr>
          <p:cNvCxnSpPr>
            <a:cxnSpLocks/>
            <a:stCxn id="172" idx="1"/>
          </p:cNvCxnSpPr>
          <p:nvPr/>
        </p:nvCxnSpPr>
        <p:spPr>
          <a:xfrm flipV="1">
            <a:off x="179512" y="3605698"/>
            <a:ext cx="3744416" cy="0"/>
          </a:xfrm>
          <a:prstGeom prst="line">
            <a:avLst/>
          </a:prstGeom>
        </p:spPr>
        <p:style>
          <a:lnRef idx="3">
            <a:schemeClr val="dk1"/>
          </a:lnRef>
          <a:fillRef idx="0">
            <a:schemeClr val="dk1"/>
          </a:fillRef>
          <a:effectRef idx="2">
            <a:schemeClr val="dk1"/>
          </a:effectRef>
          <a:fontRef idx="minor">
            <a:schemeClr val="tx1"/>
          </a:fontRef>
        </p:style>
      </p:cxnSp>
      <p:sp>
        <p:nvSpPr>
          <p:cNvPr id="7" name="文本框 6">
            <a:extLst>
              <a:ext uri="{FF2B5EF4-FFF2-40B4-BE49-F238E27FC236}">
                <a16:creationId xmlns:a16="http://schemas.microsoft.com/office/drawing/2014/main" id="{B0172A64-533A-439D-90C3-9BF60BFAA840}"/>
              </a:ext>
            </a:extLst>
          </p:cNvPr>
          <p:cNvSpPr txBox="1"/>
          <p:nvPr/>
        </p:nvSpPr>
        <p:spPr>
          <a:xfrm>
            <a:off x="2843808" y="2996952"/>
            <a:ext cx="439496" cy="369332"/>
          </a:xfrm>
          <a:prstGeom prst="rect">
            <a:avLst/>
          </a:prstGeom>
          <a:noFill/>
        </p:spPr>
        <p:txBody>
          <a:bodyPr wrap="square" rtlCol="0">
            <a:spAutoFit/>
          </a:bodyPr>
          <a:lstStyle/>
          <a:p>
            <a:r>
              <a:rPr lang="en-US" altLang="zh-CN" dirty="0"/>
              <a:t>3T </a:t>
            </a:r>
            <a:endParaRPr lang="zh-CN" altLang="en-US" dirty="0"/>
          </a:p>
        </p:txBody>
      </p:sp>
      <p:sp>
        <p:nvSpPr>
          <p:cNvPr id="59" name="文本框 58">
            <a:extLst>
              <a:ext uri="{FF2B5EF4-FFF2-40B4-BE49-F238E27FC236}">
                <a16:creationId xmlns:a16="http://schemas.microsoft.com/office/drawing/2014/main" id="{25F8509F-6AED-4A98-89C2-7DBA6A9AC6C7}"/>
              </a:ext>
            </a:extLst>
          </p:cNvPr>
          <p:cNvSpPr txBox="1"/>
          <p:nvPr/>
        </p:nvSpPr>
        <p:spPr>
          <a:xfrm>
            <a:off x="907976" y="3032038"/>
            <a:ext cx="439496" cy="369332"/>
          </a:xfrm>
          <a:prstGeom prst="rect">
            <a:avLst/>
          </a:prstGeom>
          <a:noFill/>
        </p:spPr>
        <p:txBody>
          <a:bodyPr wrap="square" rtlCol="0">
            <a:spAutoFit/>
          </a:bodyPr>
          <a:lstStyle/>
          <a:p>
            <a:r>
              <a:rPr lang="en-US" altLang="zh-CN" dirty="0"/>
              <a:t>1T </a:t>
            </a:r>
            <a:endParaRPr lang="zh-CN" altLang="en-US" dirty="0"/>
          </a:p>
        </p:txBody>
      </p:sp>
      <p:sp>
        <p:nvSpPr>
          <p:cNvPr id="60" name="文本框 59">
            <a:extLst>
              <a:ext uri="{FF2B5EF4-FFF2-40B4-BE49-F238E27FC236}">
                <a16:creationId xmlns:a16="http://schemas.microsoft.com/office/drawing/2014/main" id="{C9008B94-4776-40B5-853A-CBA7BD11320B}"/>
              </a:ext>
            </a:extLst>
          </p:cNvPr>
          <p:cNvSpPr txBox="1"/>
          <p:nvPr/>
        </p:nvSpPr>
        <p:spPr>
          <a:xfrm>
            <a:off x="244072" y="2104753"/>
            <a:ext cx="439496" cy="369332"/>
          </a:xfrm>
          <a:prstGeom prst="rect">
            <a:avLst/>
          </a:prstGeom>
          <a:noFill/>
        </p:spPr>
        <p:txBody>
          <a:bodyPr wrap="square" rtlCol="0">
            <a:spAutoFit/>
          </a:bodyPr>
          <a:lstStyle/>
          <a:p>
            <a:r>
              <a:rPr lang="en-US" altLang="zh-CN" dirty="0"/>
              <a:t>1T </a:t>
            </a:r>
            <a:endParaRPr lang="zh-CN" altLang="en-US" dirty="0"/>
          </a:p>
        </p:txBody>
      </p:sp>
    </p:spTree>
    <p:extLst>
      <p:ext uri="{BB962C8B-B14F-4D97-AF65-F5344CB8AC3E}">
        <p14:creationId xmlns:p14="http://schemas.microsoft.com/office/powerpoint/2010/main" val="96784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wipe(left)">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left)">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7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77DC9B-4FBF-4364-9EC4-955F9E0B2CBB}"/>
              </a:ext>
            </a:extLst>
          </p:cNvPr>
          <p:cNvSpPr>
            <a:spLocks noGrp="1"/>
          </p:cNvSpPr>
          <p:nvPr>
            <p:ph type="title"/>
          </p:nvPr>
        </p:nvSpPr>
        <p:spPr/>
        <p:txBody>
          <a:bodyPr/>
          <a:lstStyle/>
          <a:p>
            <a:r>
              <a:rPr lang="zh-CN" altLang="en-US" b="1" dirty="0"/>
              <a:t>逻辑门（</a:t>
            </a:r>
            <a:r>
              <a:rPr lang="en-US" altLang="zh-CN" b="1" dirty="0"/>
              <a:t>1</a:t>
            </a:r>
            <a:r>
              <a:rPr lang="zh-CN" altLang="en-US" b="1" dirty="0"/>
              <a:t>）</a:t>
            </a:r>
          </a:p>
        </p:txBody>
      </p:sp>
      <p:pic>
        <p:nvPicPr>
          <p:cNvPr id="5" name="图片 4">
            <a:extLst>
              <a:ext uri="{FF2B5EF4-FFF2-40B4-BE49-F238E27FC236}">
                <a16:creationId xmlns:a16="http://schemas.microsoft.com/office/drawing/2014/main" id="{E4A84DE2-621B-4891-A7E1-04607CE30CB2}"/>
              </a:ext>
            </a:extLst>
          </p:cNvPr>
          <p:cNvPicPr>
            <a:picLocks noChangeAspect="1"/>
          </p:cNvPicPr>
          <p:nvPr/>
        </p:nvPicPr>
        <p:blipFill>
          <a:blip r:embed="rId2"/>
          <a:stretch>
            <a:fillRect/>
          </a:stretch>
        </p:blipFill>
        <p:spPr>
          <a:xfrm>
            <a:off x="323528" y="1484785"/>
            <a:ext cx="4176464" cy="2016320"/>
          </a:xfrm>
          <a:prstGeom prst="rect">
            <a:avLst/>
          </a:prstGeom>
        </p:spPr>
      </p:pic>
      <p:pic>
        <p:nvPicPr>
          <p:cNvPr id="7" name="图片 6">
            <a:extLst>
              <a:ext uri="{FF2B5EF4-FFF2-40B4-BE49-F238E27FC236}">
                <a16:creationId xmlns:a16="http://schemas.microsoft.com/office/drawing/2014/main" id="{F5E491B8-B749-419B-8C7B-AD38F43004E3}"/>
              </a:ext>
            </a:extLst>
          </p:cNvPr>
          <p:cNvPicPr>
            <a:picLocks noChangeAspect="1"/>
          </p:cNvPicPr>
          <p:nvPr/>
        </p:nvPicPr>
        <p:blipFill>
          <a:blip r:embed="rId3"/>
          <a:stretch>
            <a:fillRect/>
          </a:stretch>
        </p:blipFill>
        <p:spPr>
          <a:xfrm>
            <a:off x="356817" y="4077072"/>
            <a:ext cx="4215183" cy="2038263"/>
          </a:xfrm>
          <a:prstGeom prst="rect">
            <a:avLst/>
          </a:prstGeom>
        </p:spPr>
      </p:pic>
      <p:pic>
        <p:nvPicPr>
          <p:cNvPr id="9" name="图片 8">
            <a:extLst>
              <a:ext uri="{FF2B5EF4-FFF2-40B4-BE49-F238E27FC236}">
                <a16:creationId xmlns:a16="http://schemas.microsoft.com/office/drawing/2014/main" id="{1FD3D1E5-5EB3-4909-BC4F-3D39669BFDD4}"/>
              </a:ext>
            </a:extLst>
          </p:cNvPr>
          <p:cNvPicPr>
            <a:picLocks noChangeAspect="1"/>
          </p:cNvPicPr>
          <p:nvPr/>
        </p:nvPicPr>
        <p:blipFill>
          <a:blip r:embed="rId4"/>
          <a:stretch>
            <a:fillRect/>
          </a:stretch>
        </p:blipFill>
        <p:spPr>
          <a:xfrm>
            <a:off x="5004048" y="2708920"/>
            <a:ext cx="3923928" cy="1805724"/>
          </a:xfrm>
          <a:prstGeom prst="rect">
            <a:avLst/>
          </a:prstGeom>
        </p:spPr>
      </p:pic>
    </p:spTree>
    <p:extLst>
      <p:ext uri="{BB962C8B-B14F-4D97-AF65-F5344CB8AC3E}">
        <p14:creationId xmlns:p14="http://schemas.microsoft.com/office/powerpoint/2010/main" val="4262924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77DC9B-4FBF-4364-9EC4-955F9E0B2CBB}"/>
              </a:ext>
            </a:extLst>
          </p:cNvPr>
          <p:cNvSpPr>
            <a:spLocks noGrp="1"/>
          </p:cNvSpPr>
          <p:nvPr>
            <p:ph type="title"/>
          </p:nvPr>
        </p:nvSpPr>
        <p:spPr/>
        <p:txBody>
          <a:bodyPr/>
          <a:lstStyle/>
          <a:p>
            <a:r>
              <a:rPr lang="zh-CN" altLang="en-US" b="1" dirty="0"/>
              <a:t>逻辑门（</a:t>
            </a:r>
            <a:r>
              <a:rPr lang="en-US" altLang="zh-CN" b="1" dirty="0"/>
              <a:t>2</a:t>
            </a:r>
            <a:r>
              <a:rPr lang="zh-CN" altLang="en-US" b="1" dirty="0"/>
              <a:t>）</a:t>
            </a:r>
          </a:p>
        </p:txBody>
      </p:sp>
      <p:pic>
        <p:nvPicPr>
          <p:cNvPr id="4" name="图片 3">
            <a:extLst>
              <a:ext uri="{FF2B5EF4-FFF2-40B4-BE49-F238E27FC236}">
                <a16:creationId xmlns:a16="http://schemas.microsoft.com/office/drawing/2014/main" id="{8941291E-394B-48EB-8CDA-61C7002BC3F0}"/>
              </a:ext>
            </a:extLst>
          </p:cNvPr>
          <p:cNvPicPr>
            <a:picLocks noChangeAspect="1"/>
          </p:cNvPicPr>
          <p:nvPr/>
        </p:nvPicPr>
        <p:blipFill>
          <a:blip r:embed="rId2"/>
          <a:stretch>
            <a:fillRect/>
          </a:stretch>
        </p:blipFill>
        <p:spPr>
          <a:xfrm>
            <a:off x="251520" y="1582508"/>
            <a:ext cx="4034948" cy="1799658"/>
          </a:xfrm>
          <a:prstGeom prst="rect">
            <a:avLst/>
          </a:prstGeom>
        </p:spPr>
      </p:pic>
      <p:pic>
        <p:nvPicPr>
          <p:cNvPr id="8" name="图片 7">
            <a:extLst>
              <a:ext uri="{FF2B5EF4-FFF2-40B4-BE49-F238E27FC236}">
                <a16:creationId xmlns:a16="http://schemas.microsoft.com/office/drawing/2014/main" id="{09F3CA0B-8FA1-40BB-9552-1433AAA2D538}"/>
              </a:ext>
            </a:extLst>
          </p:cNvPr>
          <p:cNvPicPr>
            <a:picLocks noChangeAspect="1"/>
          </p:cNvPicPr>
          <p:nvPr/>
        </p:nvPicPr>
        <p:blipFill>
          <a:blip r:embed="rId3"/>
          <a:stretch>
            <a:fillRect/>
          </a:stretch>
        </p:blipFill>
        <p:spPr>
          <a:xfrm>
            <a:off x="356524" y="4267380"/>
            <a:ext cx="4034948" cy="2016224"/>
          </a:xfrm>
          <a:prstGeom prst="rect">
            <a:avLst/>
          </a:prstGeom>
        </p:spPr>
      </p:pic>
      <p:pic>
        <p:nvPicPr>
          <p:cNvPr id="11" name="图片 10">
            <a:extLst>
              <a:ext uri="{FF2B5EF4-FFF2-40B4-BE49-F238E27FC236}">
                <a16:creationId xmlns:a16="http://schemas.microsoft.com/office/drawing/2014/main" id="{7BADA083-11DF-460B-844C-9220048EF4E8}"/>
              </a:ext>
            </a:extLst>
          </p:cNvPr>
          <p:cNvPicPr>
            <a:picLocks noChangeAspect="1"/>
          </p:cNvPicPr>
          <p:nvPr/>
        </p:nvPicPr>
        <p:blipFill>
          <a:blip r:embed="rId4"/>
          <a:stretch>
            <a:fillRect/>
          </a:stretch>
        </p:blipFill>
        <p:spPr>
          <a:xfrm>
            <a:off x="4932040" y="1582508"/>
            <a:ext cx="4034948" cy="2129267"/>
          </a:xfrm>
          <a:prstGeom prst="rect">
            <a:avLst/>
          </a:prstGeom>
        </p:spPr>
      </p:pic>
      <p:pic>
        <p:nvPicPr>
          <p:cNvPr id="13" name="图片 12">
            <a:extLst>
              <a:ext uri="{FF2B5EF4-FFF2-40B4-BE49-F238E27FC236}">
                <a16:creationId xmlns:a16="http://schemas.microsoft.com/office/drawing/2014/main" id="{4B76B290-AD4F-420A-B920-76D24724D9EE}"/>
              </a:ext>
            </a:extLst>
          </p:cNvPr>
          <p:cNvPicPr>
            <a:picLocks noChangeAspect="1"/>
          </p:cNvPicPr>
          <p:nvPr/>
        </p:nvPicPr>
        <p:blipFill>
          <a:blip r:embed="rId5"/>
          <a:stretch>
            <a:fillRect/>
          </a:stretch>
        </p:blipFill>
        <p:spPr>
          <a:xfrm>
            <a:off x="5045513" y="4266314"/>
            <a:ext cx="3635896" cy="1735729"/>
          </a:xfrm>
          <a:prstGeom prst="rect">
            <a:avLst/>
          </a:prstGeom>
        </p:spPr>
      </p:pic>
    </p:spTree>
    <p:extLst>
      <p:ext uri="{BB962C8B-B14F-4D97-AF65-F5344CB8AC3E}">
        <p14:creationId xmlns:p14="http://schemas.microsoft.com/office/powerpoint/2010/main" val="3147585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8442E40-7CE1-46E0-B414-E7EB11EE7DA8}"/>
              </a:ext>
            </a:extLst>
          </p:cNvPr>
          <p:cNvPicPr>
            <a:picLocks noChangeAspect="1"/>
          </p:cNvPicPr>
          <p:nvPr/>
        </p:nvPicPr>
        <p:blipFill>
          <a:blip r:embed="rId2"/>
          <a:stretch>
            <a:fillRect/>
          </a:stretch>
        </p:blipFill>
        <p:spPr>
          <a:xfrm>
            <a:off x="2186733" y="342632"/>
            <a:ext cx="4770533" cy="6172735"/>
          </a:xfrm>
          <a:prstGeom prst="rect">
            <a:avLst/>
          </a:prstGeom>
        </p:spPr>
      </p:pic>
    </p:spTree>
    <p:extLst>
      <p:ext uri="{BB962C8B-B14F-4D97-AF65-F5344CB8AC3E}">
        <p14:creationId xmlns:p14="http://schemas.microsoft.com/office/powerpoint/2010/main" val="1482401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D43929-E8E8-49D9-961C-9C7EB3D06F64}"/>
              </a:ext>
            </a:extLst>
          </p:cNvPr>
          <p:cNvSpPr>
            <a:spLocks noGrp="1"/>
          </p:cNvSpPr>
          <p:nvPr>
            <p:ph idx="1"/>
          </p:nvPr>
        </p:nvSpPr>
        <p:spPr>
          <a:xfrm>
            <a:off x="457200" y="692696"/>
            <a:ext cx="8229600" cy="4525963"/>
          </a:xfrm>
        </p:spPr>
        <p:txBody>
          <a:bodyPr/>
          <a:lstStyle/>
          <a:p>
            <a:pPr lvl="1"/>
            <a:r>
              <a:rPr lang="zh-CN" altLang="en-US" sz="2000" b="1" dirty="0"/>
              <a:t>半加器（</a:t>
            </a:r>
            <a:r>
              <a:rPr lang="en-US" altLang="zh-CN" sz="2000" b="1" dirty="0"/>
              <a:t>Half Adder</a:t>
            </a:r>
            <a:r>
              <a:rPr lang="zh-CN" altLang="en-US" sz="2000" b="1" dirty="0"/>
              <a:t>，</a:t>
            </a:r>
            <a:r>
              <a:rPr lang="en-US" altLang="zh-CN" sz="2000" b="1" dirty="0"/>
              <a:t>HA</a:t>
            </a:r>
            <a:r>
              <a:rPr lang="zh-CN" altLang="en-US" sz="2000" b="1" dirty="0"/>
              <a:t>）</a:t>
            </a:r>
            <a:endParaRPr lang="en-US" altLang="zh-CN" sz="2000" b="1" dirty="0"/>
          </a:p>
          <a:p>
            <a:pPr lvl="1"/>
            <a:endParaRPr lang="en-US" altLang="zh-CN" sz="2000" b="1" dirty="0"/>
          </a:p>
          <a:p>
            <a:pPr lvl="2"/>
            <a:r>
              <a:rPr lang="en-US" altLang="zh-CN" sz="1800" b="1" dirty="0"/>
              <a:t>S</a:t>
            </a:r>
            <a:r>
              <a:rPr lang="en-US" altLang="zh-CN" sz="1800" b="1" baseline="-25000" dirty="0"/>
              <a:t>i</a:t>
            </a:r>
            <a:r>
              <a:rPr lang="en-US" altLang="zh-CN" sz="1800" b="1" dirty="0"/>
              <a:t>=</a:t>
            </a:r>
            <a:r>
              <a:rPr lang="en-US" altLang="zh-CN" sz="1800" b="1" dirty="0" err="1"/>
              <a:t>X</a:t>
            </a:r>
            <a:r>
              <a:rPr lang="en-US" altLang="zh-CN" sz="1800" b="1" baseline="-25000" dirty="0" err="1"/>
              <a:t>i</a:t>
            </a:r>
            <a:r>
              <a:rPr lang="en-US" altLang="zh-CN" sz="1800" b="1" dirty="0" err="1">
                <a:latin typeface="等线" panose="02010600030101010101" pitchFamily="2" charset="-122"/>
                <a:ea typeface="等线" panose="02010600030101010101" pitchFamily="2" charset="-122"/>
              </a:rPr>
              <a:t>⊕</a:t>
            </a:r>
            <a:r>
              <a:rPr lang="en-US" altLang="zh-CN" sz="1800" b="1" dirty="0" err="1"/>
              <a:t>Y</a:t>
            </a:r>
            <a:r>
              <a:rPr lang="en-US" altLang="zh-CN" sz="1800" b="1" baseline="-25000" dirty="0" err="1"/>
              <a:t>i</a:t>
            </a:r>
            <a:endParaRPr lang="en-US" altLang="zh-CN" sz="1800" b="1" baseline="-25000" dirty="0"/>
          </a:p>
          <a:p>
            <a:pPr lvl="2"/>
            <a:endParaRPr lang="en-US" altLang="zh-CN" sz="1800" b="1" dirty="0"/>
          </a:p>
          <a:p>
            <a:pPr lvl="2"/>
            <a:r>
              <a:rPr lang="en-US" altLang="zh-CN" sz="1800" b="1" dirty="0"/>
              <a:t>C</a:t>
            </a:r>
            <a:r>
              <a:rPr lang="en-US" altLang="zh-CN" sz="1800" b="1" baseline="-25000" dirty="0"/>
              <a:t>i+1</a:t>
            </a:r>
            <a:r>
              <a:rPr lang="en-US" altLang="zh-CN" sz="1800" b="1" dirty="0"/>
              <a:t>=</a:t>
            </a:r>
            <a:r>
              <a:rPr lang="en-US" altLang="zh-CN" sz="1800" b="1" dirty="0" err="1"/>
              <a:t>X</a:t>
            </a:r>
            <a:r>
              <a:rPr lang="en-US" altLang="zh-CN" sz="1800" b="1" baseline="-25000" dirty="0" err="1"/>
              <a:t>i</a:t>
            </a:r>
            <a:r>
              <a:rPr lang="en-US" altLang="zh-CN" sz="1800" b="1" dirty="0" err="1"/>
              <a:t>·Y</a:t>
            </a:r>
            <a:r>
              <a:rPr lang="en-US" altLang="zh-CN" sz="1800" b="1" baseline="-25000" dirty="0" err="1"/>
              <a:t>i</a:t>
            </a:r>
            <a:endParaRPr lang="en-US" altLang="zh-CN" sz="1600" b="1" baseline="-25000" dirty="0"/>
          </a:p>
          <a:p>
            <a:pPr lvl="1"/>
            <a:endParaRPr lang="en-US" altLang="zh-CN" sz="2000" b="1" dirty="0"/>
          </a:p>
          <a:p>
            <a:pPr lvl="1"/>
            <a:endParaRPr lang="zh-CN" altLang="en-US" sz="1600" b="1" dirty="0"/>
          </a:p>
        </p:txBody>
      </p:sp>
      <p:graphicFrame>
        <p:nvGraphicFramePr>
          <p:cNvPr id="52" name="表格 52">
            <a:extLst>
              <a:ext uri="{FF2B5EF4-FFF2-40B4-BE49-F238E27FC236}">
                <a16:creationId xmlns:a16="http://schemas.microsoft.com/office/drawing/2014/main" id="{27CC0952-E40C-4491-A2DD-BF93550D47D1}"/>
              </a:ext>
            </a:extLst>
          </p:cNvPr>
          <p:cNvGraphicFramePr>
            <a:graphicFrameLocks noGrp="1"/>
          </p:cNvGraphicFramePr>
          <p:nvPr>
            <p:extLst>
              <p:ext uri="{D42A27DB-BD31-4B8C-83A1-F6EECF244321}">
                <p14:modId xmlns:p14="http://schemas.microsoft.com/office/powerpoint/2010/main" val="2635220046"/>
              </p:ext>
            </p:extLst>
          </p:nvPr>
        </p:nvGraphicFramePr>
        <p:xfrm>
          <a:off x="4139952" y="1412776"/>
          <a:ext cx="3096344" cy="185420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3199093647"/>
                    </a:ext>
                  </a:extLst>
                </a:gridCol>
                <a:gridCol w="720080">
                  <a:extLst>
                    <a:ext uri="{9D8B030D-6E8A-4147-A177-3AD203B41FA5}">
                      <a16:colId xmlns:a16="http://schemas.microsoft.com/office/drawing/2014/main" val="1619741427"/>
                    </a:ext>
                  </a:extLst>
                </a:gridCol>
                <a:gridCol w="741355">
                  <a:extLst>
                    <a:ext uri="{9D8B030D-6E8A-4147-A177-3AD203B41FA5}">
                      <a16:colId xmlns:a16="http://schemas.microsoft.com/office/drawing/2014/main" val="3259034753"/>
                    </a:ext>
                  </a:extLst>
                </a:gridCol>
                <a:gridCol w="914829">
                  <a:extLst>
                    <a:ext uri="{9D8B030D-6E8A-4147-A177-3AD203B41FA5}">
                      <a16:colId xmlns:a16="http://schemas.microsoft.com/office/drawing/2014/main" val="4166612373"/>
                    </a:ext>
                  </a:extLst>
                </a:gridCol>
              </a:tblGrid>
              <a:tr h="370840">
                <a:tc>
                  <a:txBody>
                    <a:bodyPr/>
                    <a:lstStyle/>
                    <a:p>
                      <a:pPr algn="ctr"/>
                      <a:r>
                        <a:rPr lang="en-US" altLang="zh-CN" b="1" dirty="0"/>
                        <a:t>X</a:t>
                      </a:r>
                      <a:r>
                        <a:rPr lang="en-US" altLang="zh-CN" b="1" baseline="-25000" dirty="0"/>
                        <a:t>i</a:t>
                      </a:r>
                      <a:endParaRPr lang="zh-CN" altLang="en-US" b="1" baseline="-25000" dirty="0"/>
                    </a:p>
                  </a:txBody>
                  <a:tcPr/>
                </a:tc>
                <a:tc>
                  <a:txBody>
                    <a:bodyPr/>
                    <a:lstStyle/>
                    <a:p>
                      <a:pPr algn="ctr"/>
                      <a:r>
                        <a:rPr lang="en-US" altLang="zh-CN" b="1" dirty="0"/>
                        <a:t>Y</a:t>
                      </a:r>
                      <a:r>
                        <a:rPr lang="en-US" altLang="zh-CN" sz="1800" b="1" kern="1200" baseline="-25000" dirty="0">
                          <a:solidFill>
                            <a:schemeClr val="lt1"/>
                          </a:solidFill>
                          <a:latin typeface="+mn-lt"/>
                          <a:ea typeface="+mn-ea"/>
                          <a:cs typeface="+mn-cs"/>
                        </a:rPr>
                        <a:t>i</a:t>
                      </a:r>
                      <a:endParaRPr lang="zh-CN" altLang="en-US" sz="1800" b="1" kern="1200" baseline="-25000" dirty="0">
                        <a:solidFill>
                          <a:schemeClr val="lt1"/>
                        </a:solidFill>
                        <a:latin typeface="+mn-lt"/>
                        <a:ea typeface="+mn-ea"/>
                        <a:cs typeface="+mn-cs"/>
                      </a:endParaRPr>
                    </a:p>
                  </a:txBody>
                  <a:tcPr/>
                </a:tc>
                <a:tc>
                  <a:txBody>
                    <a:bodyPr/>
                    <a:lstStyle/>
                    <a:p>
                      <a:pPr algn="ctr"/>
                      <a:r>
                        <a:rPr lang="en-US" altLang="zh-CN" b="1" dirty="0"/>
                        <a:t>S</a:t>
                      </a:r>
                      <a:r>
                        <a:rPr lang="en-US" altLang="zh-CN" sz="1800" b="1" kern="1200" baseline="-25000" dirty="0">
                          <a:solidFill>
                            <a:schemeClr val="lt1"/>
                          </a:solidFill>
                          <a:latin typeface="+mn-lt"/>
                          <a:ea typeface="+mn-ea"/>
                          <a:cs typeface="+mn-cs"/>
                        </a:rPr>
                        <a:t>i</a:t>
                      </a:r>
                      <a:endParaRPr lang="zh-CN" altLang="en-US" sz="1800" b="1" kern="1200" baseline="-25000" dirty="0">
                        <a:solidFill>
                          <a:schemeClr val="lt1"/>
                        </a:solidFill>
                        <a:latin typeface="+mn-lt"/>
                        <a:ea typeface="+mn-ea"/>
                        <a:cs typeface="+mn-cs"/>
                      </a:endParaRPr>
                    </a:p>
                  </a:txBody>
                  <a:tcPr/>
                </a:tc>
                <a:tc>
                  <a:txBody>
                    <a:bodyPr/>
                    <a:lstStyle/>
                    <a:p>
                      <a:pPr algn="ctr"/>
                      <a:r>
                        <a:rPr lang="en-US" altLang="zh-CN" b="1" dirty="0"/>
                        <a:t>C</a:t>
                      </a:r>
                      <a:r>
                        <a:rPr lang="en-US" altLang="zh-CN" sz="1800" b="1" kern="1200" baseline="-25000" dirty="0">
                          <a:solidFill>
                            <a:schemeClr val="lt1"/>
                          </a:solidFill>
                          <a:latin typeface="+mn-lt"/>
                          <a:ea typeface="+mn-ea"/>
                          <a:cs typeface="+mn-cs"/>
                        </a:rPr>
                        <a:t>i</a:t>
                      </a:r>
                      <a:r>
                        <a:rPr lang="en-US" altLang="zh-CN" b="1" baseline="-25000" dirty="0"/>
                        <a:t>+1</a:t>
                      </a:r>
                      <a:endParaRPr lang="zh-CN" altLang="en-US" b="1" baseline="-25000" dirty="0"/>
                    </a:p>
                  </a:txBody>
                  <a:tcPr/>
                </a:tc>
                <a:extLst>
                  <a:ext uri="{0D108BD9-81ED-4DB2-BD59-A6C34878D82A}">
                    <a16:rowId xmlns:a16="http://schemas.microsoft.com/office/drawing/2014/main" val="3863426135"/>
                  </a:ext>
                </a:extLst>
              </a:tr>
              <a:tr h="370840">
                <a:tc>
                  <a:txBody>
                    <a:bodyPr/>
                    <a:lstStyle/>
                    <a:p>
                      <a:pPr algn="ctr"/>
                      <a:r>
                        <a:rPr lang="en-US" altLang="zh-CN" b="1" dirty="0"/>
                        <a:t>0</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0</a:t>
                      </a:r>
                      <a:endParaRPr lang="zh-CN" altLang="en-US" b="1" dirty="0"/>
                    </a:p>
                  </a:txBody>
                  <a:tcPr/>
                </a:tc>
                <a:extLst>
                  <a:ext uri="{0D108BD9-81ED-4DB2-BD59-A6C34878D82A}">
                    <a16:rowId xmlns:a16="http://schemas.microsoft.com/office/drawing/2014/main" val="1540509898"/>
                  </a:ext>
                </a:extLst>
              </a:tr>
              <a:tr h="370840">
                <a:tc>
                  <a:txBody>
                    <a:bodyPr/>
                    <a:lstStyle/>
                    <a:p>
                      <a:pPr algn="ctr"/>
                      <a:r>
                        <a:rPr lang="en-US" altLang="zh-CN" b="1" dirty="0"/>
                        <a:t>0</a:t>
                      </a:r>
                      <a:endParaRPr lang="zh-CN" altLang="en-US" b="1" dirty="0"/>
                    </a:p>
                  </a:txBody>
                  <a:tcPr/>
                </a:tc>
                <a:tc>
                  <a:txBody>
                    <a:bodyPr/>
                    <a:lstStyle/>
                    <a:p>
                      <a:pPr algn="ctr"/>
                      <a:r>
                        <a:rPr lang="en-US" altLang="zh-CN" b="1" dirty="0"/>
                        <a:t>1</a:t>
                      </a:r>
                      <a:endParaRPr lang="zh-CN" altLang="en-US" b="1" dirty="0"/>
                    </a:p>
                  </a:txBody>
                  <a:tcPr/>
                </a:tc>
                <a:tc>
                  <a:txBody>
                    <a:bodyPr/>
                    <a:lstStyle/>
                    <a:p>
                      <a:pPr algn="ctr"/>
                      <a:r>
                        <a:rPr lang="en-US" altLang="zh-CN" b="1" dirty="0"/>
                        <a:t>1</a:t>
                      </a:r>
                      <a:endParaRPr lang="zh-CN" altLang="en-US" b="1" dirty="0"/>
                    </a:p>
                  </a:txBody>
                  <a:tcPr/>
                </a:tc>
                <a:tc>
                  <a:txBody>
                    <a:bodyPr/>
                    <a:lstStyle/>
                    <a:p>
                      <a:pPr algn="ctr"/>
                      <a:r>
                        <a:rPr lang="en-US" altLang="zh-CN" b="1" dirty="0"/>
                        <a:t>0</a:t>
                      </a:r>
                      <a:endParaRPr lang="zh-CN" altLang="en-US" b="1" dirty="0"/>
                    </a:p>
                  </a:txBody>
                  <a:tcPr/>
                </a:tc>
                <a:extLst>
                  <a:ext uri="{0D108BD9-81ED-4DB2-BD59-A6C34878D82A}">
                    <a16:rowId xmlns:a16="http://schemas.microsoft.com/office/drawing/2014/main" val="1709158263"/>
                  </a:ext>
                </a:extLst>
              </a:tr>
              <a:tr h="370840">
                <a:tc>
                  <a:txBody>
                    <a:bodyPr/>
                    <a:lstStyle/>
                    <a:p>
                      <a:pPr algn="ctr"/>
                      <a:r>
                        <a:rPr lang="en-US" altLang="zh-CN" b="1" dirty="0"/>
                        <a:t>1</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1</a:t>
                      </a:r>
                      <a:endParaRPr lang="zh-CN" altLang="en-US" b="1" dirty="0"/>
                    </a:p>
                  </a:txBody>
                  <a:tcPr/>
                </a:tc>
                <a:tc>
                  <a:txBody>
                    <a:bodyPr/>
                    <a:lstStyle/>
                    <a:p>
                      <a:pPr algn="ctr"/>
                      <a:r>
                        <a:rPr lang="en-US" altLang="zh-CN" b="1" dirty="0"/>
                        <a:t>0</a:t>
                      </a:r>
                      <a:endParaRPr lang="zh-CN" altLang="en-US" b="1" dirty="0"/>
                    </a:p>
                  </a:txBody>
                  <a:tcPr/>
                </a:tc>
                <a:extLst>
                  <a:ext uri="{0D108BD9-81ED-4DB2-BD59-A6C34878D82A}">
                    <a16:rowId xmlns:a16="http://schemas.microsoft.com/office/drawing/2014/main" val="2656618360"/>
                  </a:ext>
                </a:extLst>
              </a:tr>
              <a:tr h="370840">
                <a:tc>
                  <a:txBody>
                    <a:bodyPr/>
                    <a:lstStyle/>
                    <a:p>
                      <a:pPr algn="ctr"/>
                      <a:r>
                        <a:rPr lang="en-US" altLang="zh-CN" b="1" dirty="0"/>
                        <a:t>1</a:t>
                      </a:r>
                      <a:endParaRPr lang="zh-CN" altLang="en-US" b="1" dirty="0"/>
                    </a:p>
                  </a:txBody>
                  <a:tcPr/>
                </a:tc>
                <a:tc>
                  <a:txBody>
                    <a:bodyPr/>
                    <a:lstStyle/>
                    <a:p>
                      <a:pPr algn="ctr"/>
                      <a:r>
                        <a:rPr lang="en-US" altLang="zh-CN" b="1" dirty="0"/>
                        <a:t>1</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1</a:t>
                      </a:r>
                      <a:endParaRPr lang="zh-CN" altLang="en-US" b="1" dirty="0"/>
                    </a:p>
                  </a:txBody>
                  <a:tcPr/>
                </a:tc>
                <a:extLst>
                  <a:ext uri="{0D108BD9-81ED-4DB2-BD59-A6C34878D82A}">
                    <a16:rowId xmlns:a16="http://schemas.microsoft.com/office/drawing/2014/main" val="2591553980"/>
                  </a:ext>
                </a:extLst>
              </a:tr>
            </a:tbl>
          </a:graphicData>
        </a:graphic>
      </p:graphicFrame>
      <p:grpSp>
        <p:nvGrpSpPr>
          <p:cNvPr id="74" name="组合 73">
            <a:extLst>
              <a:ext uri="{FF2B5EF4-FFF2-40B4-BE49-F238E27FC236}">
                <a16:creationId xmlns:a16="http://schemas.microsoft.com/office/drawing/2014/main" id="{19466D0C-FD65-4733-98BD-E6D63F33BD3B}"/>
              </a:ext>
            </a:extLst>
          </p:cNvPr>
          <p:cNvGrpSpPr/>
          <p:nvPr/>
        </p:nvGrpSpPr>
        <p:grpSpPr>
          <a:xfrm>
            <a:off x="4139952" y="3896461"/>
            <a:ext cx="3280869" cy="1788911"/>
            <a:chOff x="2016998" y="3896461"/>
            <a:chExt cx="3280869" cy="1788911"/>
          </a:xfrm>
        </p:grpSpPr>
        <p:grpSp>
          <p:nvGrpSpPr>
            <p:cNvPr id="75" name="组合 74">
              <a:extLst>
                <a:ext uri="{FF2B5EF4-FFF2-40B4-BE49-F238E27FC236}">
                  <a16:creationId xmlns:a16="http://schemas.microsoft.com/office/drawing/2014/main" id="{F0894F44-E569-4E87-A29C-546C2EDC7FA9}"/>
                </a:ext>
              </a:extLst>
            </p:cNvPr>
            <p:cNvGrpSpPr/>
            <p:nvPr/>
          </p:nvGrpSpPr>
          <p:grpSpPr>
            <a:xfrm>
              <a:off x="2123728" y="3896461"/>
              <a:ext cx="3174139" cy="1788911"/>
              <a:chOff x="2123728" y="3896461"/>
              <a:chExt cx="3174139" cy="1788911"/>
            </a:xfrm>
          </p:grpSpPr>
          <p:pic>
            <p:nvPicPr>
              <p:cNvPr id="80" name="Picture 2">
                <a:extLst>
                  <a:ext uri="{FF2B5EF4-FFF2-40B4-BE49-F238E27FC236}">
                    <a16:creationId xmlns:a16="http://schemas.microsoft.com/office/drawing/2014/main" id="{D7E28E35-C07F-4086-ACD5-14A4102799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896461"/>
                <a:ext cx="2787774" cy="1548763"/>
              </a:xfrm>
              <a:prstGeom prst="rect">
                <a:avLst/>
              </a:prstGeom>
              <a:noFill/>
              <a:extLst>
                <a:ext uri="{909E8E84-426E-40DD-AFC4-6F175D3DCCD1}">
                  <a14:hiddenFill xmlns:a14="http://schemas.microsoft.com/office/drawing/2010/main">
                    <a:solidFill>
                      <a:srgbClr val="FFFFFF"/>
                    </a:solidFill>
                  </a14:hiddenFill>
                </a:ext>
              </a:extLst>
            </p:spPr>
          </p:pic>
          <p:pic>
            <p:nvPicPr>
              <p:cNvPr id="81" name="图片 80">
                <a:extLst>
                  <a:ext uri="{FF2B5EF4-FFF2-40B4-BE49-F238E27FC236}">
                    <a16:creationId xmlns:a16="http://schemas.microsoft.com/office/drawing/2014/main" id="{FE262831-A056-4270-BA9D-0152348324EC}"/>
                  </a:ext>
                </a:extLst>
              </p:cNvPr>
              <p:cNvPicPr>
                <a:picLocks noChangeAspect="1"/>
              </p:cNvPicPr>
              <p:nvPr/>
            </p:nvPicPr>
            <p:blipFill>
              <a:blip r:embed="rId3"/>
              <a:stretch>
                <a:fillRect/>
              </a:stretch>
            </p:blipFill>
            <p:spPr>
              <a:xfrm>
                <a:off x="4110356" y="5259900"/>
                <a:ext cx="1187511" cy="425472"/>
              </a:xfrm>
              <a:prstGeom prst="rect">
                <a:avLst/>
              </a:prstGeom>
            </p:spPr>
          </p:pic>
        </p:grpSp>
        <p:sp>
          <p:nvSpPr>
            <p:cNvPr id="76" name="文本框 75">
              <a:extLst>
                <a:ext uri="{FF2B5EF4-FFF2-40B4-BE49-F238E27FC236}">
                  <a16:creationId xmlns:a16="http://schemas.microsoft.com/office/drawing/2014/main" id="{0D3A5250-BF21-4DA2-B286-19D5D3D2A07B}"/>
                </a:ext>
              </a:extLst>
            </p:cNvPr>
            <p:cNvSpPr txBox="1"/>
            <p:nvPr/>
          </p:nvSpPr>
          <p:spPr>
            <a:xfrm>
              <a:off x="2016998" y="3903839"/>
              <a:ext cx="360040" cy="369332"/>
            </a:xfrm>
            <a:prstGeom prst="rect">
              <a:avLst/>
            </a:prstGeom>
            <a:solidFill>
              <a:schemeClr val="bg1"/>
            </a:solidFill>
          </p:spPr>
          <p:txBody>
            <a:bodyPr wrap="square">
              <a:spAutoFit/>
            </a:bodyPr>
            <a:lstStyle/>
            <a:p>
              <a:r>
                <a:rPr lang="en-US" altLang="zh-CN" sz="1800" b="1" dirty="0"/>
                <a:t>X</a:t>
              </a:r>
              <a:r>
                <a:rPr lang="en-US" altLang="zh-CN" sz="1800" b="1" baseline="-25000" dirty="0"/>
                <a:t>i</a:t>
              </a:r>
              <a:endParaRPr lang="zh-CN" altLang="en-US" dirty="0"/>
            </a:p>
          </p:txBody>
        </p:sp>
        <p:sp>
          <p:nvSpPr>
            <p:cNvPr id="77" name="文本框 76">
              <a:extLst>
                <a:ext uri="{FF2B5EF4-FFF2-40B4-BE49-F238E27FC236}">
                  <a16:creationId xmlns:a16="http://schemas.microsoft.com/office/drawing/2014/main" id="{9EEB2EB3-A62D-4545-B2E6-6C41AFF87B36}"/>
                </a:ext>
              </a:extLst>
            </p:cNvPr>
            <p:cNvSpPr txBox="1"/>
            <p:nvPr/>
          </p:nvSpPr>
          <p:spPr>
            <a:xfrm>
              <a:off x="2028572" y="4221088"/>
              <a:ext cx="360040" cy="369332"/>
            </a:xfrm>
            <a:prstGeom prst="rect">
              <a:avLst/>
            </a:prstGeom>
            <a:solidFill>
              <a:schemeClr val="bg1"/>
            </a:solidFill>
          </p:spPr>
          <p:txBody>
            <a:bodyPr wrap="square">
              <a:spAutoFit/>
            </a:bodyPr>
            <a:lstStyle/>
            <a:p>
              <a:r>
                <a:rPr lang="en-US" altLang="zh-CN" sz="1800" b="1" dirty="0"/>
                <a:t>Y</a:t>
              </a:r>
              <a:r>
                <a:rPr lang="en-US" altLang="zh-CN" sz="1800" b="1" baseline="-25000" dirty="0"/>
                <a:t>i</a:t>
              </a:r>
              <a:endParaRPr lang="zh-CN" altLang="en-US" dirty="0"/>
            </a:p>
          </p:txBody>
        </p:sp>
        <p:sp>
          <p:nvSpPr>
            <p:cNvPr id="78" name="文本框 77">
              <a:extLst>
                <a:ext uri="{FF2B5EF4-FFF2-40B4-BE49-F238E27FC236}">
                  <a16:creationId xmlns:a16="http://schemas.microsoft.com/office/drawing/2014/main" id="{D2EA61AB-2029-40B0-8043-AE790A325DD5}"/>
                </a:ext>
              </a:extLst>
            </p:cNvPr>
            <p:cNvSpPr txBox="1"/>
            <p:nvPr/>
          </p:nvSpPr>
          <p:spPr>
            <a:xfrm>
              <a:off x="4661369" y="4053924"/>
              <a:ext cx="360040" cy="369332"/>
            </a:xfrm>
            <a:prstGeom prst="rect">
              <a:avLst/>
            </a:prstGeom>
            <a:solidFill>
              <a:schemeClr val="bg1"/>
            </a:solidFill>
          </p:spPr>
          <p:txBody>
            <a:bodyPr wrap="square">
              <a:spAutoFit/>
            </a:bodyPr>
            <a:lstStyle/>
            <a:p>
              <a:r>
                <a:rPr lang="en-US" altLang="zh-CN" sz="1800" b="1" dirty="0"/>
                <a:t>S</a:t>
              </a:r>
              <a:r>
                <a:rPr lang="en-US" altLang="zh-CN" sz="1800" b="1" baseline="-25000" dirty="0"/>
                <a:t>i</a:t>
              </a:r>
              <a:endParaRPr lang="zh-CN" altLang="en-US" dirty="0"/>
            </a:p>
          </p:txBody>
        </p:sp>
        <p:sp>
          <p:nvSpPr>
            <p:cNvPr id="79" name="文本框 78">
              <a:extLst>
                <a:ext uri="{FF2B5EF4-FFF2-40B4-BE49-F238E27FC236}">
                  <a16:creationId xmlns:a16="http://schemas.microsoft.com/office/drawing/2014/main" id="{47F93927-DEBE-4292-A109-89259B195C9C}"/>
                </a:ext>
              </a:extLst>
            </p:cNvPr>
            <p:cNvSpPr txBox="1"/>
            <p:nvPr/>
          </p:nvSpPr>
          <p:spPr>
            <a:xfrm>
              <a:off x="4644008" y="4908728"/>
              <a:ext cx="504056" cy="369332"/>
            </a:xfrm>
            <a:prstGeom prst="rect">
              <a:avLst/>
            </a:prstGeom>
            <a:solidFill>
              <a:schemeClr val="bg1"/>
            </a:solidFill>
          </p:spPr>
          <p:txBody>
            <a:bodyPr wrap="square">
              <a:spAutoFit/>
            </a:bodyPr>
            <a:lstStyle/>
            <a:p>
              <a:r>
                <a:rPr lang="en-US" altLang="zh-CN" sz="1800" b="1" dirty="0"/>
                <a:t>C</a:t>
              </a:r>
              <a:r>
                <a:rPr lang="en-US" altLang="zh-CN" sz="1800" b="1" baseline="-25000" dirty="0"/>
                <a:t>i+1</a:t>
              </a:r>
              <a:endParaRPr lang="zh-CN" altLang="en-US" dirty="0"/>
            </a:p>
          </p:txBody>
        </p:sp>
      </p:grpSp>
      <p:sp>
        <p:nvSpPr>
          <p:cNvPr id="12" name="文本框 11">
            <a:extLst>
              <a:ext uri="{FF2B5EF4-FFF2-40B4-BE49-F238E27FC236}">
                <a16:creationId xmlns:a16="http://schemas.microsoft.com/office/drawing/2014/main" id="{0BDF8727-2B1F-4879-AECF-ECCF8C11C441}"/>
              </a:ext>
            </a:extLst>
          </p:cNvPr>
          <p:cNvSpPr txBox="1"/>
          <p:nvPr/>
        </p:nvSpPr>
        <p:spPr>
          <a:xfrm>
            <a:off x="5508104" y="5659771"/>
            <a:ext cx="805029" cy="338554"/>
          </a:xfrm>
          <a:prstGeom prst="rect">
            <a:avLst/>
          </a:prstGeom>
          <a:solidFill>
            <a:srgbClr val="FFFF00"/>
          </a:solidFill>
        </p:spPr>
        <p:txBody>
          <a:bodyPr wrap="none" rtlCol="0">
            <a:spAutoFit/>
          </a:bodyPr>
          <a:lstStyle/>
          <a:p>
            <a:r>
              <a:rPr lang="zh-CN" altLang="en-US" sz="1600" b="1" dirty="0"/>
              <a:t>半加器</a:t>
            </a:r>
          </a:p>
        </p:txBody>
      </p:sp>
    </p:spTree>
    <p:extLst>
      <p:ext uri="{BB962C8B-B14F-4D97-AF65-F5344CB8AC3E}">
        <p14:creationId xmlns:p14="http://schemas.microsoft.com/office/powerpoint/2010/main" val="1183782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ECEDD-52BA-4709-B6A3-077E33697C29}"/>
              </a:ext>
            </a:extLst>
          </p:cNvPr>
          <p:cNvSpPr>
            <a:spLocks noGrp="1"/>
          </p:cNvSpPr>
          <p:nvPr>
            <p:ph type="title"/>
          </p:nvPr>
        </p:nvSpPr>
        <p:spPr/>
        <p:txBody>
          <a:bodyPr rtlCol="0">
            <a:normAutofit/>
          </a:bodyPr>
          <a:lstStyle/>
          <a:p>
            <a:pPr eaLnBrk="1" fontAlgn="auto" hangingPunct="1">
              <a:spcAft>
                <a:spcPts val="0"/>
              </a:spcAft>
              <a:defRPr/>
            </a:pPr>
            <a:r>
              <a:rPr lang="zh-CN" altLang="en-US" b="1" dirty="0">
                <a:solidFill>
                  <a:schemeClr val="tx2"/>
                </a:solidFill>
                <a:latin typeface="+mn-lt"/>
                <a:ea typeface="黑体" pitchFamily="49" charset="-122"/>
              </a:rPr>
              <a:t>第</a:t>
            </a:r>
            <a:r>
              <a:rPr lang="en-US" altLang="zh-CN" b="1" dirty="0">
                <a:solidFill>
                  <a:schemeClr val="tx2"/>
                </a:solidFill>
                <a:latin typeface="+mn-lt"/>
                <a:ea typeface="黑体" pitchFamily="49" charset="-122"/>
              </a:rPr>
              <a:t>3</a:t>
            </a:r>
            <a:r>
              <a:rPr lang="zh-CN" altLang="en-US" b="1" dirty="0">
                <a:solidFill>
                  <a:schemeClr val="tx2"/>
                </a:solidFill>
                <a:latin typeface="+mn-lt"/>
                <a:ea typeface="黑体" pitchFamily="49" charset="-122"/>
              </a:rPr>
              <a:t>章    运算方法与运算器</a:t>
            </a:r>
            <a:endParaRPr lang="zh-CN" altLang="en-US" dirty="0">
              <a:solidFill>
                <a:schemeClr val="tx2"/>
              </a:solidFill>
              <a:latin typeface="+mn-lt"/>
              <a:ea typeface="黑体" pitchFamily="49" charset="-122"/>
            </a:endParaRPr>
          </a:p>
        </p:txBody>
      </p:sp>
      <p:sp>
        <p:nvSpPr>
          <p:cNvPr id="33795" name="内容占位符 2">
            <a:extLst>
              <a:ext uri="{FF2B5EF4-FFF2-40B4-BE49-F238E27FC236}">
                <a16:creationId xmlns:a16="http://schemas.microsoft.com/office/drawing/2014/main" id="{EB6EC2CD-ED79-448C-A492-355A71692806}"/>
              </a:ext>
            </a:extLst>
          </p:cNvPr>
          <p:cNvSpPr>
            <a:spLocks noGrp="1" noChangeArrowheads="1"/>
          </p:cNvSpPr>
          <p:nvPr>
            <p:ph idx="1"/>
          </p:nvPr>
        </p:nvSpPr>
        <p:spPr>
          <a:xfrm>
            <a:off x="465375" y="1772816"/>
            <a:ext cx="8229600" cy="4525963"/>
          </a:xfrm>
        </p:spPr>
        <p:txBody>
          <a:bodyPr/>
          <a:lstStyle/>
          <a:p>
            <a:pPr eaLnBrk="1" hangingPunct="1"/>
            <a:r>
              <a:rPr lang="en-US" altLang="zh-CN" sz="2400" b="1" dirty="0">
                <a:solidFill>
                  <a:srgbClr val="002060"/>
                </a:solidFill>
                <a:ea typeface="黑体" panose="02010609060101010101" pitchFamily="49" charset="-122"/>
              </a:rPr>
              <a:t>3.1</a:t>
            </a:r>
            <a:r>
              <a:rPr lang="zh-CN" altLang="en-US" sz="2400" b="1" dirty="0">
                <a:solidFill>
                  <a:srgbClr val="002060"/>
                </a:solidFill>
                <a:ea typeface="黑体" panose="02010609060101010101" pitchFamily="49" charset="-122"/>
              </a:rPr>
              <a:t>　计算机中的运算　</a:t>
            </a:r>
            <a:endParaRPr lang="en-US" altLang="zh-CN" sz="2400" b="1" dirty="0">
              <a:solidFill>
                <a:srgbClr val="002060"/>
              </a:solidFill>
              <a:ea typeface="黑体" panose="02010609060101010101" pitchFamily="49" charset="-122"/>
            </a:endParaRPr>
          </a:p>
          <a:p>
            <a:pPr eaLnBrk="1" hangingPunct="1"/>
            <a:endParaRPr lang="en-US" altLang="zh-CN" sz="2400" b="1" dirty="0">
              <a:solidFill>
                <a:srgbClr val="002060"/>
              </a:solidFill>
              <a:ea typeface="黑体" panose="02010609060101010101" pitchFamily="49" charset="-122"/>
            </a:endParaRPr>
          </a:p>
          <a:p>
            <a:pPr eaLnBrk="1" hangingPunct="1"/>
            <a:r>
              <a:rPr lang="en-US" altLang="zh-CN" sz="2400" b="1" dirty="0">
                <a:solidFill>
                  <a:srgbClr val="002060"/>
                </a:solidFill>
                <a:ea typeface="黑体" panose="02010609060101010101" pitchFamily="49" charset="-122"/>
              </a:rPr>
              <a:t>3.2</a:t>
            </a:r>
            <a:r>
              <a:rPr lang="zh-CN" altLang="en-US" sz="2400" b="1" dirty="0">
                <a:solidFill>
                  <a:srgbClr val="002060"/>
                </a:solidFill>
                <a:ea typeface="黑体" panose="02010609060101010101" pitchFamily="49" charset="-122"/>
              </a:rPr>
              <a:t>　定点加减法运算　</a:t>
            </a:r>
            <a:endParaRPr lang="en-US" altLang="zh-CN" sz="2400" b="1" dirty="0">
              <a:solidFill>
                <a:srgbClr val="002060"/>
              </a:solidFill>
              <a:ea typeface="黑体" panose="02010609060101010101" pitchFamily="49" charset="-122"/>
            </a:endParaRPr>
          </a:p>
          <a:p>
            <a:pPr eaLnBrk="1" hangingPunct="1"/>
            <a:endParaRPr lang="en-US" altLang="zh-CN" sz="2400" b="1" dirty="0">
              <a:solidFill>
                <a:srgbClr val="002060"/>
              </a:solidFill>
              <a:ea typeface="黑体" panose="02010609060101010101" pitchFamily="49" charset="-122"/>
            </a:endParaRPr>
          </a:p>
          <a:p>
            <a:pPr eaLnBrk="1" hangingPunct="1"/>
            <a:r>
              <a:rPr lang="en-US" altLang="zh-CN" sz="2400" b="1" dirty="0">
                <a:solidFill>
                  <a:srgbClr val="002060"/>
                </a:solidFill>
                <a:ea typeface="黑体" panose="02010609060101010101" pitchFamily="49" charset="-122"/>
              </a:rPr>
              <a:t>3.3</a:t>
            </a:r>
            <a:r>
              <a:rPr lang="zh-CN" altLang="en-US" sz="2400" b="1" dirty="0">
                <a:solidFill>
                  <a:srgbClr val="002060"/>
                </a:solidFill>
                <a:ea typeface="黑体" panose="02010609060101010101" pitchFamily="49" charset="-122"/>
              </a:rPr>
              <a:t>　定点乘法运算　</a:t>
            </a:r>
            <a:endParaRPr lang="en-US" altLang="zh-CN" sz="2400" b="1" dirty="0">
              <a:solidFill>
                <a:srgbClr val="002060"/>
              </a:solidFill>
              <a:ea typeface="黑体" panose="02010609060101010101" pitchFamily="49" charset="-122"/>
            </a:endParaRPr>
          </a:p>
          <a:p>
            <a:pPr eaLnBrk="1" hangingPunct="1"/>
            <a:endParaRPr lang="en-US" altLang="zh-CN" sz="2400" b="1" dirty="0">
              <a:solidFill>
                <a:srgbClr val="002060"/>
              </a:solidFill>
              <a:ea typeface="黑体" panose="02010609060101010101" pitchFamily="49" charset="-122"/>
            </a:endParaRPr>
          </a:p>
          <a:p>
            <a:pPr eaLnBrk="1" hangingPunct="1"/>
            <a:r>
              <a:rPr lang="en-US" altLang="zh-CN" sz="2400" b="1" dirty="0">
                <a:solidFill>
                  <a:srgbClr val="002060"/>
                </a:solidFill>
                <a:ea typeface="黑体" panose="02010609060101010101" pitchFamily="49" charset="-122"/>
              </a:rPr>
              <a:t>3.4</a:t>
            </a:r>
            <a:r>
              <a:rPr lang="zh-CN" altLang="en-US" sz="2400" b="1" dirty="0">
                <a:solidFill>
                  <a:srgbClr val="002060"/>
                </a:solidFill>
                <a:ea typeface="黑体" panose="02010609060101010101" pitchFamily="49" charset="-122"/>
              </a:rPr>
              <a:t>　定点除法运算　</a:t>
            </a:r>
            <a:endParaRPr lang="en-US" altLang="zh-CN" sz="2400" b="1" dirty="0">
              <a:solidFill>
                <a:srgbClr val="002060"/>
              </a:solidFill>
              <a:ea typeface="黑体" panose="02010609060101010101" pitchFamily="49" charset="-122"/>
            </a:endParaRPr>
          </a:p>
          <a:p>
            <a:pPr eaLnBrk="1" hangingPunct="1"/>
            <a:endParaRPr lang="en-US" altLang="zh-CN" sz="2400" b="1" dirty="0">
              <a:solidFill>
                <a:srgbClr val="002060"/>
              </a:solidFill>
              <a:ea typeface="黑体" panose="02010609060101010101" pitchFamily="49" charset="-122"/>
            </a:endParaRPr>
          </a:p>
          <a:p>
            <a:pPr eaLnBrk="1" hangingPunct="1"/>
            <a:r>
              <a:rPr lang="en-US" altLang="zh-CN" sz="2400" b="1" dirty="0">
                <a:solidFill>
                  <a:srgbClr val="002060"/>
                </a:solidFill>
                <a:ea typeface="黑体" panose="02010609060101010101" pitchFamily="49" charset="-122"/>
              </a:rPr>
              <a:t>3.5</a:t>
            </a:r>
            <a:r>
              <a:rPr lang="zh-CN" altLang="en-US" sz="2400" b="1" dirty="0">
                <a:solidFill>
                  <a:srgbClr val="002060"/>
                </a:solidFill>
                <a:ea typeface="黑体" panose="02010609060101010101" pitchFamily="49" charset="-122"/>
              </a:rPr>
              <a:t>　浮点运算　</a:t>
            </a:r>
            <a:endParaRPr lang="en-US" altLang="zh-CN" sz="2400" b="1" dirty="0">
              <a:solidFill>
                <a:srgbClr val="002060"/>
              </a:solidFill>
              <a:ea typeface="黑体" panose="02010609060101010101" pitchFamily="49" charset="-122"/>
            </a:endParaRPr>
          </a:p>
          <a:p>
            <a:pPr eaLnBrk="1" hangingPunct="1"/>
            <a:endParaRPr lang="en-US" altLang="zh-CN" sz="2400" b="1" dirty="0">
              <a:solidFill>
                <a:srgbClr val="002060"/>
              </a:solidFill>
              <a:ea typeface="黑体" panose="02010609060101010101" pitchFamily="49" charset="-122"/>
            </a:endParaRPr>
          </a:p>
          <a:p>
            <a:pPr eaLnBrk="1" hangingPunct="1"/>
            <a:r>
              <a:rPr lang="en-US" altLang="zh-CN" sz="2400" b="1" dirty="0">
                <a:solidFill>
                  <a:srgbClr val="002060"/>
                </a:solidFill>
                <a:ea typeface="黑体" panose="02010609060101010101" pitchFamily="49" charset="-122"/>
              </a:rPr>
              <a:t>3.6</a:t>
            </a:r>
            <a:r>
              <a:rPr lang="zh-CN" altLang="en-US" sz="2400" b="1" dirty="0">
                <a:solidFill>
                  <a:srgbClr val="002060"/>
                </a:solidFill>
                <a:ea typeface="黑体" panose="02010609060101010101" pitchFamily="49" charset="-122"/>
              </a:rPr>
              <a:t>　运算器　　</a:t>
            </a:r>
            <a:endParaRPr lang="en-US" altLang="zh-CN" sz="2400" b="1" dirty="0">
              <a:solidFill>
                <a:srgbClr val="002060"/>
              </a:solidFill>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E2EC868-3F18-4194-BB0A-8AD988BE0A69}"/>
              </a:ext>
            </a:extLst>
          </p:cNvPr>
          <p:cNvSpPr>
            <a:spLocks noGrp="1"/>
          </p:cNvSpPr>
          <p:nvPr>
            <p:ph idx="1"/>
          </p:nvPr>
        </p:nvSpPr>
        <p:spPr>
          <a:xfrm>
            <a:off x="457200" y="260648"/>
            <a:ext cx="8229600" cy="4525963"/>
          </a:xfrm>
        </p:spPr>
        <p:txBody>
          <a:bodyPr/>
          <a:lstStyle/>
          <a:p>
            <a:pPr lvl="1"/>
            <a:r>
              <a:rPr lang="en-US" altLang="zh-CN" sz="2000" b="1" dirty="0"/>
              <a:t>2</a:t>
            </a:r>
            <a:r>
              <a:rPr lang="zh-CN" altLang="en-US" sz="2000" b="1" dirty="0"/>
              <a:t>、多位串行加法器</a:t>
            </a:r>
            <a:endParaRPr lang="en-US" altLang="zh-CN" sz="2000" b="1" dirty="0"/>
          </a:p>
          <a:p>
            <a:pPr lvl="2"/>
            <a:endParaRPr lang="en-US" altLang="zh-CN" sz="1600" b="1" dirty="0"/>
          </a:p>
          <a:p>
            <a:pPr lvl="2"/>
            <a:r>
              <a:rPr lang="zh-CN" altLang="en-US" sz="1600" b="1" dirty="0"/>
              <a:t>也称为行波进位加法器（</a:t>
            </a:r>
            <a:r>
              <a:rPr lang="en-US" altLang="zh-CN" sz="1600" b="1" dirty="0"/>
              <a:t>Ripple Carry</a:t>
            </a:r>
            <a:r>
              <a:rPr lang="zh-CN" altLang="en-US" sz="1600" b="1" dirty="0"/>
              <a:t> </a:t>
            </a:r>
            <a:r>
              <a:rPr lang="en-US" altLang="zh-CN" sz="1600" b="1" dirty="0"/>
              <a:t>Adder</a:t>
            </a:r>
            <a:r>
              <a:rPr lang="zh-CN" altLang="en-US" sz="1600" b="1" dirty="0"/>
              <a:t>）</a:t>
            </a:r>
            <a:endParaRPr lang="en-US" altLang="zh-CN" sz="1600" b="1" dirty="0"/>
          </a:p>
          <a:p>
            <a:pPr lvl="2"/>
            <a:endParaRPr lang="en-US" altLang="zh-CN" sz="1600" b="1" dirty="0"/>
          </a:p>
          <a:p>
            <a:pPr lvl="2"/>
            <a:r>
              <a:rPr lang="zh-CN" altLang="en-US" sz="1600" b="1" dirty="0"/>
              <a:t>无符号加法：溢出标志</a:t>
            </a:r>
            <a:r>
              <a:rPr lang="en-US" altLang="zh-CN" sz="1600" b="1" dirty="0"/>
              <a:t>V = C</a:t>
            </a:r>
            <a:r>
              <a:rPr lang="en-US" altLang="zh-CN" sz="1600" b="1" baseline="-25000" dirty="0"/>
              <a:t>n</a:t>
            </a:r>
          </a:p>
          <a:p>
            <a:pPr lvl="2"/>
            <a:r>
              <a:rPr lang="zh-CN" altLang="en-US" sz="1600" b="1" dirty="0"/>
              <a:t>有符号加法：溢出标志</a:t>
            </a:r>
            <a:r>
              <a:rPr lang="en-US" altLang="zh-CN" sz="1600" b="1" dirty="0"/>
              <a:t>V</a:t>
            </a:r>
            <a:r>
              <a:rPr lang="zh-CN" altLang="en-US" sz="1600" b="1" dirty="0"/>
              <a:t> </a:t>
            </a:r>
            <a:r>
              <a:rPr lang="en-US" altLang="zh-CN" sz="1600" b="1" dirty="0"/>
              <a:t>= C</a:t>
            </a:r>
            <a:r>
              <a:rPr lang="en-US" altLang="zh-CN" sz="1600" b="1" baseline="-25000" dirty="0"/>
              <a:t>n</a:t>
            </a:r>
            <a:r>
              <a:rPr lang="en-US" altLang="zh-CN" sz="1600" b="1" dirty="0">
                <a:latin typeface="等线" panose="02010600030101010101" pitchFamily="2" charset="-122"/>
                <a:ea typeface="等线" panose="02010600030101010101" pitchFamily="2" charset="-122"/>
              </a:rPr>
              <a:t>⊕</a:t>
            </a:r>
            <a:r>
              <a:rPr lang="en-US" altLang="zh-CN" sz="1600" b="1" dirty="0"/>
              <a:t>C</a:t>
            </a:r>
            <a:r>
              <a:rPr lang="en-US" altLang="zh-CN" sz="1600" b="1" baseline="-25000" dirty="0"/>
              <a:t>n-1</a:t>
            </a:r>
          </a:p>
          <a:p>
            <a:pPr lvl="2"/>
            <a:endParaRPr lang="en-US" altLang="zh-CN" sz="1600" b="1" dirty="0"/>
          </a:p>
          <a:p>
            <a:pPr lvl="2"/>
            <a:r>
              <a:rPr lang="zh-CN" altLang="en-US" sz="1600" b="1" dirty="0"/>
              <a:t>教材中图</a:t>
            </a:r>
            <a:r>
              <a:rPr lang="en-US" altLang="zh-CN" sz="1600" b="1" dirty="0"/>
              <a:t>3.3</a:t>
            </a:r>
            <a:r>
              <a:rPr lang="zh-CN" altLang="en-US" sz="1600" b="1" dirty="0"/>
              <a:t>上的时间延迟请同学们自行分析</a:t>
            </a:r>
            <a:endParaRPr lang="en-US" altLang="zh-CN" sz="16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zh-CN" altLang="en-US" sz="2000" b="1" dirty="0"/>
          </a:p>
        </p:txBody>
      </p:sp>
      <p:sp>
        <p:nvSpPr>
          <p:cNvPr id="6" name="文本框 5">
            <a:extLst>
              <a:ext uri="{FF2B5EF4-FFF2-40B4-BE49-F238E27FC236}">
                <a16:creationId xmlns:a16="http://schemas.microsoft.com/office/drawing/2014/main" id="{BF3DF4ED-4B0D-4E4C-B707-3CA82380D852}"/>
              </a:ext>
            </a:extLst>
          </p:cNvPr>
          <p:cNvSpPr txBox="1"/>
          <p:nvPr/>
        </p:nvSpPr>
        <p:spPr>
          <a:xfrm>
            <a:off x="4928022" y="1828071"/>
            <a:ext cx="4104456" cy="276999"/>
          </a:xfrm>
          <a:prstGeom prst="rect">
            <a:avLst/>
          </a:prstGeom>
          <a:solidFill>
            <a:srgbClr val="FFFF00"/>
          </a:solidFill>
        </p:spPr>
        <p:txBody>
          <a:bodyPr wrap="square">
            <a:spAutoFit/>
          </a:bodyPr>
          <a:lstStyle/>
          <a:p>
            <a:r>
              <a:rPr lang="zh-CN" altLang="en-US" sz="1200" b="1" dirty="0"/>
              <a:t>最高数据位的进位（</a:t>
            </a:r>
            <a:r>
              <a:rPr lang="en-US" altLang="zh-CN" sz="1200" b="1" dirty="0"/>
              <a:t>C</a:t>
            </a:r>
            <a:r>
              <a:rPr lang="en-US" altLang="zh-CN" sz="1200" b="1" baseline="-25000" dirty="0"/>
              <a:t>n-1</a:t>
            </a:r>
            <a:r>
              <a:rPr lang="zh-CN" altLang="en-US" sz="1200" b="1" dirty="0"/>
              <a:t>）与符号位的进位（</a:t>
            </a:r>
            <a:r>
              <a:rPr lang="en-US" altLang="zh-CN" sz="1200" b="1" dirty="0"/>
              <a:t>C</a:t>
            </a:r>
            <a:r>
              <a:rPr lang="en-US" altLang="zh-CN" sz="1200" b="1" baseline="-25000" dirty="0"/>
              <a:t>n</a:t>
            </a:r>
            <a:r>
              <a:rPr lang="zh-CN" altLang="en-US" sz="1200" b="1" dirty="0"/>
              <a:t>）是否一致</a:t>
            </a:r>
            <a:endParaRPr lang="zh-CN" altLang="en-US" sz="1200" dirty="0"/>
          </a:p>
        </p:txBody>
      </p:sp>
      <p:grpSp>
        <p:nvGrpSpPr>
          <p:cNvPr id="4" name="组合 3">
            <a:extLst>
              <a:ext uri="{FF2B5EF4-FFF2-40B4-BE49-F238E27FC236}">
                <a16:creationId xmlns:a16="http://schemas.microsoft.com/office/drawing/2014/main" id="{A826D0CF-2D2E-46B7-A5A6-07DA99CE2ACA}"/>
              </a:ext>
            </a:extLst>
          </p:cNvPr>
          <p:cNvGrpSpPr/>
          <p:nvPr/>
        </p:nvGrpSpPr>
        <p:grpSpPr>
          <a:xfrm>
            <a:off x="853640" y="2852936"/>
            <a:ext cx="7102736" cy="3456384"/>
            <a:chOff x="853640" y="3068960"/>
            <a:chExt cx="7102736" cy="3456384"/>
          </a:xfrm>
        </p:grpSpPr>
        <p:pic>
          <p:nvPicPr>
            <p:cNvPr id="5" name="图片 4">
              <a:extLst>
                <a:ext uri="{FF2B5EF4-FFF2-40B4-BE49-F238E27FC236}">
                  <a16:creationId xmlns:a16="http://schemas.microsoft.com/office/drawing/2014/main" id="{71CDBA97-0817-4E5E-8863-9ECB7B51FF56}"/>
                </a:ext>
              </a:extLst>
            </p:cNvPr>
            <p:cNvPicPr>
              <a:picLocks noChangeAspect="1"/>
            </p:cNvPicPr>
            <p:nvPr/>
          </p:nvPicPr>
          <p:blipFill>
            <a:blip r:embed="rId2"/>
            <a:stretch>
              <a:fillRect/>
            </a:stretch>
          </p:blipFill>
          <p:spPr>
            <a:xfrm>
              <a:off x="853640" y="3068960"/>
              <a:ext cx="7102736" cy="3456384"/>
            </a:xfrm>
            <a:prstGeom prst="rect">
              <a:avLst/>
            </a:prstGeom>
          </p:spPr>
        </p:pic>
        <p:sp>
          <p:nvSpPr>
            <p:cNvPr id="2" name="文本框 1">
              <a:extLst>
                <a:ext uri="{FF2B5EF4-FFF2-40B4-BE49-F238E27FC236}">
                  <a16:creationId xmlns:a16="http://schemas.microsoft.com/office/drawing/2014/main" id="{8AC770F2-3CEC-4197-A5E4-80206B9AC5A7}"/>
                </a:ext>
              </a:extLst>
            </p:cNvPr>
            <p:cNvSpPr txBox="1"/>
            <p:nvPr/>
          </p:nvSpPr>
          <p:spPr>
            <a:xfrm>
              <a:off x="1512868" y="3082008"/>
              <a:ext cx="1166808" cy="338554"/>
            </a:xfrm>
            <a:prstGeom prst="rect">
              <a:avLst/>
            </a:prstGeom>
            <a:solidFill>
              <a:schemeClr val="bg1"/>
            </a:solidFill>
          </p:spPr>
          <p:txBody>
            <a:bodyPr wrap="square" rtlCol="0">
              <a:spAutoFit/>
            </a:bodyPr>
            <a:lstStyle/>
            <a:p>
              <a:pPr algn="ctr"/>
              <a:r>
                <a:rPr lang="en-US" altLang="zh-CN" sz="1600" b="1" dirty="0">
                  <a:solidFill>
                    <a:srgbClr val="C00000"/>
                  </a:solidFill>
                </a:rPr>
                <a:t>V </a:t>
              </a:r>
              <a:r>
                <a:rPr lang="en-US" altLang="zh-CN" sz="1600" b="1" dirty="0"/>
                <a:t>             </a:t>
              </a:r>
              <a:endParaRPr lang="zh-CN" altLang="en-US" sz="1600" b="1" dirty="0"/>
            </a:p>
          </p:txBody>
        </p:sp>
      </p:grpSp>
      <p:sp>
        <p:nvSpPr>
          <p:cNvPr id="8" name="文本框 7">
            <a:extLst>
              <a:ext uri="{FF2B5EF4-FFF2-40B4-BE49-F238E27FC236}">
                <a16:creationId xmlns:a16="http://schemas.microsoft.com/office/drawing/2014/main" id="{3018C78A-2640-4B27-86E5-516C6CDA8449}"/>
              </a:ext>
            </a:extLst>
          </p:cNvPr>
          <p:cNvSpPr txBox="1"/>
          <p:nvPr/>
        </p:nvSpPr>
        <p:spPr>
          <a:xfrm>
            <a:off x="3491880" y="6381328"/>
            <a:ext cx="1931939" cy="307777"/>
          </a:xfrm>
          <a:prstGeom prst="rect">
            <a:avLst/>
          </a:prstGeom>
          <a:noFill/>
        </p:spPr>
        <p:txBody>
          <a:bodyPr wrap="none" rtlCol="0">
            <a:spAutoFit/>
          </a:bodyPr>
          <a:lstStyle/>
          <a:p>
            <a:r>
              <a:rPr lang="zh-CN" altLang="en-US" sz="1400" b="1" dirty="0"/>
              <a:t>图</a:t>
            </a:r>
            <a:r>
              <a:rPr lang="en-US" altLang="zh-CN" sz="1400" b="1" dirty="0"/>
              <a:t>3.3  </a:t>
            </a:r>
            <a:r>
              <a:rPr lang="zh-CN" altLang="en-US" sz="1400" b="1" dirty="0"/>
              <a:t>多位串行加法器</a:t>
            </a:r>
          </a:p>
        </p:txBody>
      </p:sp>
      <p:sp>
        <p:nvSpPr>
          <p:cNvPr id="9" name="圆角矩形标注 8"/>
          <p:cNvSpPr/>
          <p:nvPr/>
        </p:nvSpPr>
        <p:spPr>
          <a:xfrm>
            <a:off x="782444" y="3100199"/>
            <a:ext cx="926499" cy="288963"/>
          </a:xfrm>
          <a:prstGeom prst="wedgeRoundRectCallout">
            <a:avLst>
              <a:gd name="adj1" fmla="val 72902"/>
              <a:gd name="adj2" fmla="val 13720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solidFill>
                  <a:srgbClr val="002060"/>
                </a:solidFill>
              </a:rPr>
              <a:t>异或门</a:t>
            </a:r>
          </a:p>
        </p:txBody>
      </p:sp>
      <p:sp>
        <p:nvSpPr>
          <p:cNvPr id="11" name="文本框 10">
            <a:extLst>
              <a:ext uri="{FF2B5EF4-FFF2-40B4-BE49-F238E27FC236}">
                <a16:creationId xmlns:a16="http://schemas.microsoft.com/office/drawing/2014/main" id="{F325B4A5-CB17-4802-B483-AECF30D58FE1}"/>
              </a:ext>
            </a:extLst>
          </p:cNvPr>
          <p:cNvSpPr txBox="1"/>
          <p:nvPr/>
        </p:nvSpPr>
        <p:spPr>
          <a:xfrm>
            <a:off x="7099555" y="3578673"/>
            <a:ext cx="432048" cy="369332"/>
          </a:xfrm>
          <a:prstGeom prst="rect">
            <a:avLst/>
          </a:prstGeom>
          <a:noFill/>
        </p:spPr>
        <p:txBody>
          <a:bodyPr wrap="square" rtlCol="0">
            <a:spAutoFit/>
          </a:bodyPr>
          <a:lstStyle/>
          <a:p>
            <a:r>
              <a:rPr lang="en-US" altLang="zh-CN" dirty="0">
                <a:solidFill>
                  <a:srgbClr val="C00000"/>
                </a:solidFill>
              </a:rPr>
              <a:t>6T</a:t>
            </a:r>
            <a:endParaRPr lang="zh-CN" altLang="en-US" dirty="0">
              <a:solidFill>
                <a:srgbClr val="C00000"/>
              </a:solidFill>
            </a:endParaRPr>
          </a:p>
        </p:txBody>
      </p:sp>
      <p:sp>
        <p:nvSpPr>
          <p:cNvPr id="12" name="文本框 11">
            <a:extLst>
              <a:ext uri="{FF2B5EF4-FFF2-40B4-BE49-F238E27FC236}">
                <a16:creationId xmlns:a16="http://schemas.microsoft.com/office/drawing/2014/main" id="{0C555787-75B1-40C9-B600-AC2BE6A3F0B5}"/>
              </a:ext>
            </a:extLst>
          </p:cNvPr>
          <p:cNvSpPr txBox="1"/>
          <p:nvPr/>
        </p:nvSpPr>
        <p:spPr>
          <a:xfrm>
            <a:off x="6253263" y="3922515"/>
            <a:ext cx="432048" cy="369332"/>
          </a:xfrm>
          <a:prstGeom prst="rect">
            <a:avLst/>
          </a:prstGeom>
          <a:noFill/>
        </p:spPr>
        <p:txBody>
          <a:bodyPr wrap="square" rtlCol="0">
            <a:spAutoFit/>
          </a:bodyPr>
          <a:lstStyle/>
          <a:p>
            <a:r>
              <a:rPr lang="en-US" altLang="zh-CN" dirty="0">
                <a:solidFill>
                  <a:srgbClr val="C00000"/>
                </a:solidFill>
              </a:rPr>
              <a:t>5T</a:t>
            </a:r>
            <a:endParaRPr lang="zh-CN" altLang="en-US" dirty="0">
              <a:solidFill>
                <a:srgbClr val="C00000"/>
              </a:solidFill>
            </a:endParaRPr>
          </a:p>
        </p:txBody>
      </p:sp>
      <p:sp>
        <p:nvSpPr>
          <p:cNvPr id="13" name="文本框 12">
            <a:extLst>
              <a:ext uri="{FF2B5EF4-FFF2-40B4-BE49-F238E27FC236}">
                <a16:creationId xmlns:a16="http://schemas.microsoft.com/office/drawing/2014/main" id="{59563992-15C0-4B32-B17B-7FCF337F9FC0}"/>
              </a:ext>
            </a:extLst>
          </p:cNvPr>
          <p:cNvSpPr txBox="1"/>
          <p:nvPr/>
        </p:nvSpPr>
        <p:spPr>
          <a:xfrm>
            <a:off x="5090791" y="3925953"/>
            <a:ext cx="432048" cy="369332"/>
          </a:xfrm>
          <a:prstGeom prst="rect">
            <a:avLst/>
          </a:prstGeom>
          <a:noFill/>
        </p:spPr>
        <p:txBody>
          <a:bodyPr wrap="square" rtlCol="0">
            <a:spAutoFit/>
          </a:bodyPr>
          <a:lstStyle/>
          <a:p>
            <a:r>
              <a:rPr lang="en-US" altLang="zh-CN" dirty="0">
                <a:solidFill>
                  <a:srgbClr val="C00000"/>
                </a:solidFill>
              </a:rPr>
              <a:t>7T</a:t>
            </a:r>
            <a:endParaRPr lang="zh-CN" altLang="en-US" dirty="0">
              <a:solidFill>
                <a:srgbClr val="C00000"/>
              </a:solidFill>
            </a:endParaRPr>
          </a:p>
        </p:txBody>
      </p:sp>
      <p:sp>
        <p:nvSpPr>
          <p:cNvPr id="14" name="文本框 13">
            <a:extLst>
              <a:ext uri="{FF2B5EF4-FFF2-40B4-BE49-F238E27FC236}">
                <a16:creationId xmlns:a16="http://schemas.microsoft.com/office/drawing/2014/main" id="{0BEE33D3-3C71-4F62-A4D6-3746888FFE5D}"/>
              </a:ext>
            </a:extLst>
          </p:cNvPr>
          <p:cNvSpPr txBox="1"/>
          <p:nvPr/>
        </p:nvSpPr>
        <p:spPr>
          <a:xfrm>
            <a:off x="5840291" y="3566558"/>
            <a:ext cx="432048" cy="369332"/>
          </a:xfrm>
          <a:prstGeom prst="rect">
            <a:avLst/>
          </a:prstGeom>
          <a:noFill/>
        </p:spPr>
        <p:txBody>
          <a:bodyPr wrap="square" rtlCol="0">
            <a:spAutoFit/>
          </a:bodyPr>
          <a:lstStyle/>
          <a:p>
            <a:r>
              <a:rPr lang="en-US" altLang="zh-CN" dirty="0">
                <a:solidFill>
                  <a:srgbClr val="C00000"/>
                </a:solidFill>
              </a:rPr>
              <a:t>8T</a:t>
            </a:r>
            <a:endParaRPr lang="zh-CN" altLang="en-US" dirty="0">
              <a:solidFill>
                <a:srgbClr val="C00000"/>
              </a:solidFill>
            </a:endParaRPr>
          </a:p>
        </p:txBody>
      </p:sp>
      <p:sp>
        <p:nvSpPr>
          <p:cNvPr id="15" name="文本框 14">
            <a:extLst>
              <a:ext uri="{FF2B5EF4-FFF2-40B4-BE49-F238E27FC236}">
                <a16:creationId xmlns:a16="http://schemas.microsoft.com/office/drawing/2014/main" id="{CCBD3602-0BB2-46BE-9FAC-E5A8A313E839}"/>
              </a:ext>
            </a:extLst>
          </p:cNvPr>
          <p:cNvSpPr txBox="1"/>
          <p:nvPr/>
        </p:nvSpPr>
        <p:spPr>
          <a:xfrm>
            <a:off x="2886968" y="3537550"/>
            <a:ext cx="902947" cy="369332"/>
          </a:xfrm>
          <a:prstGeom prst="rect">
            <a:avLst/>
          </a:prstGeom>
          <a:noFill/>
        </p:spPr>
        <p:txBody>
          <a:bodyPr wrap="square" rtlCol="0">
            <a:spAutoFit/>
          </a:bodyPr>
          <a:lstStyle/>
          <a:p>
            <a:r>
              <a:rPr lang="en-US" altLang="zh-CN" dirty="0">
                <a:solidFill>
                  <a:srgbClr val="C00000"/>
                </a:solidFill>
              </a:rPr>
              <a:t>(2n+4)T</a:t>
            </a:r>
            <a:endParaRPr lang="zh-CN" altLang="en-US" dirty="0">
              <a:solidFill>
                <a:srgbClr val="C00000"/>
              </a:solidFill>
            </a:endParaRPr>
          </a:p>
        </p:txBody>
      </p:sp>
      <p:sp>
        <p:nvSpPr>
          <p:cNvPr id="16" name="文本框 15">
            <a:extLst>
              <a:ext uri="{FF2B5EF4-FFF2-40B4-BE49-F238E27FC236}">
                <a16:creationId xmlns:a16="http://schemas.microsoft.com/office/drawing/2014/main" id="{1D6AA881-7CD7-4135-960D-03922CF055F1}"/>
              </a:ext>
            </a:extLst>
          </p:cNvPr>
          <p:cNvSpPr txBox="1"/>
          <p:nvPr/>
        </p:nvSpPr>
        <p:spPr>
          <a:xfrm>
            <a:off x="1644798" y="4343359"/>
            <a:ext cx="902947" cy="369332"/>
          </a:xfrm>
          <a:prstGeom prst="rect">
            <a:avLst/>
          </a:prstGeom>
          <a:noFill/>
        </p:spPr>
        <p:txBody>
          <a:bodyPr wrap="square" rtlCol="0">
            <a:spAutoFit/>
          </a:bodyPr>
          <a:lstStyle/>
          <a:p>
            <a:r>
              <a:rPr lang="en-US" altLang="zh-CN" dirty="0">
                <a:solidFill>
                  <a:srgbClr val="C00000"/>
                </a:solidFill>
              </a:rPr>
              <a:t>(2n+3)T</a:t>
            </a:r>
            <a:endParaRPr lang="zh-CN" altLang="en-US" dirty="0">
              <a:solidFill>
                <a:srgbClr val="C00000"/>
              </a:solidFill>
            </a:endParaRPr>
          </a:p>
        </p:txBody>
      </p:sp>
      <p:sp>
        <p:nvSpPr>
          <p:cNvPr id="17" name="文本框 16">
            <a:extLst>
              <a:ext uri="{FF2B5EF4-FFF2-40B4-BE49-F238E27FC236}">
                <a16:creationId xmlns:a16="http://schemas.microsoft.com/office/drawing/2014/main" id="{AECD95B7-9ED7-48AE-BBAB-80A6991C3CDC}"/>
              </a:ext>
            </a:extLst>
          </p:cNvPr>
          <p:cNvSpPr txBox="1"/>
          <p:nvPr/>
        </p:nvSpPr>
        <p:spPr>
          <a:xfrm>
            <a:off x="2152146" y="3124907"/>
            <a:ext cx="598725" cy="369332"/>
          </a:xfrm>
          <a:prstGeom prst="rect">
            <a:avLst/>
          </a:prstGeom>
          <a:noFill/>
        </p:spPr>
        <p:txBody>
          <a:bodyPr wrap="square" rtlCol="0">
            <a:spAutoFit/>
          </a:bodyPr>
          <a:lstStyle/>
          <a:p>
            <a:r>
              <a:rPr lang="en-US" altLang="zh-CN" dirty="0">
                <a:solidFill>
                  <a:srgbClr val="C00000"/>
                </a:solidFill>
              </a:rPr>
              <a:t>+3T</a:t>
            </a:r>
            <a:endParaRPr lang="zh-CN" altLang="en-US" dirty="0">
              <a:solidFill>
                <a:srgbClr val="C00000"/>
              </a:solidFill>
            </a:endParaRPr>
          </a:p>
        </p:txBody>
      </p:sp>
      <p:sp>
        <p:nvSpPr>
          <p:cNvPr id="19" name="圆角矩形标注 8">
            <a:extLst>
              <a:ext uri="{FF2B5EF4-FFF2-40B4-BE49-F238E27FC236}">
                <a16:creationId xmlns:a16="http://schemas.microsoft.com/office/drawing/2014/main" id="{49F5F445-732D-4540-B8A5-6A8A55241AA5}"/>
              </a:ext>
            </a:extLst>
          </p:cNvPr>
          <p:cNvSpPr/>
          <p:nvPr/>
        </p:nvSpPr>
        <p:spPr>
          <a:xfrm>
            <a:off x="7308304" y="2276872"/>
            <a:ext cx="1695947" cy="945396"/>
          </a:xfrm>
          <a:prstGeom prst="wedgeRoundRectCallout">
            <a:avLst>
              <a:gd name="adj1" fmla="val -52439"/>
              <a:gd name="adj2" fmla="val 8997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1600" b="1" dirty="0">
                <a:solidFill>
                  <a:srgbClr val="002060"/>
                </a:solidFill>
              </a:rPr>
              <a:t>参考全加器电路图</a:t>
            </a:r>
            <a:r>
              <a:rPr lang="en-US" altLang="zh-CN" sz="1600" b="1" dirty="0">
                <a:solidFill>
                  <a:srgbClr val="002060"/>
                </a:solidFill>
              </a:rPr>
              <a:t>3.2(a)</a:t>
            </a:r>
          </a:p>
          <a:p>
            <a:r>
              <a:rPr lang="zh-CN" altLang="en-US" sz="1600" b="1" dirty="0">
                <a:solidFill>
                  <a:srgbClr val="002060"/>
                </a:solidFill>
              </a:rPr>
              <a:t>异或门</a:t>
            </a:r>
            <a:r>
              <a:rPr lang="en-US" altLang="zh-CN" sz="1600" b="1" dirty="0">
                <a:solidFill>
                  <a:srgbClr val="002060"/>
                </a:solidFill>
              </a:rPr>
              <a:t>3T</a:t>
            </a:r>
          </a:p>
          <a:p>
            <a:r>
              <a:rPr lang="zh-CN" altLang="en-US" sz="1600" b="1" dirty="0">
                <a:solidFill>
                  <a:srgbClr val="002060"/>
                </a:solidFill>
              </a:rPr>
              <a:t>与门</a:t>
            </a:r>
            <a:r>
              <a:rPr lang="en-US" altLang="zh-CN" sz="1600" b="1" dirty="0">
                <a:solidFill>
                  <a:srgbClr val="002060"/>
                </a:solidFill>
              </a:rPr>
              <a:t>/</a:t>
            </a:r>
            <a:r>
              <a:rPr lang="zh-CN" altLang="en-US" sz="1600" b="1" dirty="0">
                <a:solidFill>
                  <a:srgbClr val="002060"/>
                </a:solidFill>
              </a:rPr>
              <a:t>或门 </a:t>
            </a:r>
            <a:r>
              <a:rPr lang="en-US" altLang="zh-CN" sz="1600" b="1" dirty="0">
                <a:solidFill>
                  <a:srgbClr val="002060"/>
                </a:solidFill>
              </a:rPr>
              <a:t>1T</a:t>
            </a:r>
            <a:endParaRPr lang="zh-CN" altLang="en-US" sz="1600" b="1" dirty="0">
              <a:solidFill>
                <a:srgbClr val="002060"/>
              </a:solidFill>
            </a:endParaRPr>
          </a:p>
        </p:txBody>
      </p:sp>
      <p:sp>
        <p:nvSpPr>
          <p:cNvPr id="7" name="对话气泡: 圆角矩形 6">
            <a:extLst>
              <a:ext uri="{FF2B5EF4-FFF2-40B4-BE49-F238E27FC236}">
                <a16:creationId xmlns:a16="http://schemas.microsoft.com/office/drawing/2014/main" id="{1467E251-F332-42AE-8072-24C390824172}"/>
              </a:ext>
            </a:extLst>
          </p:cNvPr>
          <p:cNvSpPr/>
          <p:nvPr/>
        </p:nvSpPr>
        <p:spPr>
          <a:xfrm>
            <a:off x="5796136" y="305362"/>
            <a:ext cx="2890664" cy="684103"/>
          </a:xfrm>
          <a:prstGeom prst="wedgeRoundRectCallout">
            <a:avLst>
              <a:gd name="adj1" fmla="val -50735"/>
              <a:gd name="adj2" fmla="val 26075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Ci+1=</a:t>
            </a:r>
            <a:r>
              <a:rPr lang="en-US" altLang="zh-CN" dirty="0" err="1"/>
              <a:t>XiYi</a:t>
            </a:r>
            <a:r>
              <a:rPr lang="en-US" altLang="zh-CN" dirty="0"/>
              <a:t>+(Xi</a:t>
            </a:r>
            <a:r>
              <a:rPr lang="en-US" altLang="zh-CN" b="1" dirty="0">
                <a:latin typeface="等线" panose="02010600030101010101" pitchFamily="2" charset="-122"/>
                <a:ea typeface="等线" panose="02010600030101010101" pitchFamily="2" charset="-122"/>
              </a:rPr>
              <a:t> ⊕ </a:t>
            </a:r>
            <a:r>
              <a:rPr lang="en-US" altLang="zh-CN" dirty="0"/>
              <a:t>Yi)Ci</a:t>
            </a:r>
          </a:p>
          <a:p>
            <a:pPr algn="ctr"/>
            <a:r>
              <a:rPr lang="en-US" altLang="zh-CN" dirty="0"/>
              <a:t>Si=Xi</a:t>
            </a:r>
            <a:r>
              <a:rPr lang="en-US" altLang="zh-CN" b="1" dirty="0">
                <a:latin typeface="等线" panose="02010600030101010101" pitchFamily="2" charset="-122"/>
                <a:ea typeface="等线" panose="02010600030101010101" pitchFamily="2" charset="-122"/>
              </a:rPr>
              <a:t> ⊕Yi ⊕Ci</a:t>
            </a:r>
            <a:endParaRPr lang="zh-CN" altLang="en-US" dirty="0"/>
          </a:p>
        </p:txBody>
      </p:sp>
    </p:spTree>
    <p:extLst>
      <p:ext uri="{BB962C8B-B14F-4D97-AF65-F5344CB8AC3E}">
        <p14:creationId xmlns:p14="http://schemas.microsoft.com/office/powerpoint/2010/main" val="1184217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A03D50F-C6F7-4B33-8B8B-BE997321BF4C}"/>
              </a:ext>
            </a:extLst>
          </p:cNvPr>
          <p:cNvPicPr>
            <a:picLocks noChangeAspect="1"/>
          </p:cNvPicPr>
          <p:nvPr/>
        </p:nvPicPr>
        <p:blipFill>
          <a:blip r:embed="rId2"/>
          <a:stretch>
            <a:fillRect/>
          </a:stretch>
        </p:blipFill>
        <p:spPr>
          <a:xfrm>
            <a:off x="602405" y="2042284"/>
            <a:ext cx="7939189" cy="3906996"/>
          </a:xfrm>
          <a:prstGeom prst="rect">
            <a:avLst/>
          </a:prstGeom>
        </p:spPr>
      </p:pic>
      <p:sp>
        <p:nvSpPr>
          <p:cNvPr id="5" name="文本框 4">
            <a:extLst>
              <a:ext uri="{FF2B5EF4-FFF2-40B4-BE49-F238E27FC236}">
                <a16:creationId xmlns:a16="http://schemas.microsoft.com/office/drawing/2014/main" id="{135A7186-46EE-470F-913D-69342B50BB6D}"/>
              </a:ext>
            </a:extLst>
          </p:cNvPr>
          <p:cNvSpPr txBox="1"/>
          <p:nvPr/>
        </p:nvSpPr>
        <p:spPr>
          <a:xfrm>
            <a:off x="2555776" y="404664"/>
            <a:ext cx="3812262" cy="369332"/>
          </a:xfrm>
          <a:prstGeom prst="rect">
            <a:avLst/>
          </a:prstGeom>
          <a:solidFill>
            <a:srgbClr val="FFFF00"/>
          </a:solidFill>
        </p:spPr>
        <p:txBody>
          <a:bodyPr wrap="none" rtlCol="0">
            <a:spAutoFit/>
          </a:bodyPr>
          <a:lstStyle/>
          <a:p>
            <a:r>
              <a:rPr lang="zh-CN" altLang="en-US" b="1" dirty="0"/>
              <a:t>实验：</a:t>
            </a:r>
            <a:r>
              <a:rPr lang="en-US" altLang="zh-CN" b="1" dirty="0"/>
              <a:t>Logisim</a:t>
            </a:r>
            <a:r>
              <a:rPr lang="zh-CN" altLang="en-US" b="1" dirty="0"/>
              <a:t>实现的</a:t>
            </a:r>
            <a:r>
              <a:rPr lang="en-US" altLang="zh-CN" b="1" dirty="0"/>
              <a:t>8</a:t>
            </a:r>
            <a:r>
              <a:rPr lang="zh-CN" altLang="en-US" b="1" dirty="0"/>
              <a:t>位串行加法器</a:t>
            </a:r>
          </a:p>
        </p:txBody>
      </p:sp>
      <p:sp>
        <p:nvSpPr>
          <p:cNvPr id="2" name="文本框 1">
            <a:extLst>
              <a:ext uri="{FF2B5EF4-FFF2-40B4-BE49-F238E27FC236}">
                <a16:creationId xmlns:a16="http://schemas.microsoft.com/office/drawing/2014/main" id="{9D111A9B-2B9F-6D4D-2DB4-9BFA8684D3D0}"/>
              </a:ext>
            </a:extLst>
          </p:cNvPr>
          <p:cNvSpPr txBox="1"/>
          <p:nvPr/>
        </p:nvSpPr>
        <p:spPr>
          <a:xfrm>
            <a:off x="2699792" y="1196752"/>
            <a:ext cx="3528392" cy="276999"/>
          </a:xfrm>
          <a:prstGeom prst="rect">
            <a:avLst/>
          </a:prstGeom>
          <a:solidFill>
            <a:srgbClr val="92D050"/>
          </a:solidFill>
        </p:spPr>
        <p:txBody>
          <a:bodyPr wrap="square" rtlCol="0">
            <a:spAutoFit/>
          </a:bodyPr>
          <a:lstStyle/>
          <a:p>
            <a:pPr algn="ctr"/>
            <a:r>
              <a:rPr lang="zh-CN" altLang="en-US" sz="1200" b="1" dirty="0"/>
              <a:t>设计文件“</a:t>
            </a:r>
            <a:r>
              <a:rPr lang="en-US" altLang="zh-CN" sz="1200" b="1" dirty="0"/>
              <a:t>8</a:t>
            </a:r>
            <a:r>
              <a:rPr lang="zh-CN" altLang="en-US" sz="1200" b="1" dirty="0"/>
              <a:t>位串行加法器</a:t>
            </a:r>
            <a:r>
              <a:rPr lang="en-US" altLang="zh-CN" sz="1200" b="1" dirty="0"/>
              <a:t>.circ</a:t>
            </a:r>
            <a:r>
              <a:rPr lang="zh-CN" altLang="en-US" sz="1200" b="1" dirty="0"/>
              <a:t>”（请从</a:t>
            </a:r>
            <a:r>
              <a:rPr lang="en-US" altLang="zh-CN" sz="1200" b="1" dirty="0"/>
              <a:t>FTP</a:t>
            </a:r>
            <a:r>
              <a:rPr lang="zh-CN" altLang="en-US" sz="1200" b="1" dirty="0"/>
              <a:t>下载）</a:t>
            </a:r>
          </a:p>
        </p:txBody>
      </p:sp>
    </p:spTree>
    <p:extLst>
      <p:ext uri="{BB962C8B-B14F-4D97-AF65-F5344CB8AC3E}">
        <p14:creationId xmlns:p14="http://schemas.microsoft.com/office/powerpoint/2010/main" val="1103371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E2EC868-3F18-4194-BB0A-8AD988BE0A69}"/>
              </a:ext>
            </a:extLst>
          </p:cNvPr>
          <p:cNvSpPr>
            <a:spLocks noGrp="1"/>
          </p:cNvSpPr>
          <p:nvPr>
            <p:ph idx="1"/>
          </p:nvPr>
        </p:nvSpPr>
        <p:spPr>
          <a:xfrm>
            <a:off x="457200" y="116632"/>
            <a:ext cx="8229600" cy="4525963"/>
          </a:xfrm>
        </p:spPr>
        <p:txBody>
          <a:bodyPr/>
          <a:lstStyle/>
          <a:p>
            <a:pPr lvl="1"/>
            <a:r>
              <a:rPr lang="en-US" altLang="zh-CN" sz="2000" b="1" dirty="0"/>
              <a:t>3</a:t>
            </a:r>
            <a:r>
              <a:rPr lang="zh-CN" altLang="en-US" sz="2000" b="1" dirty="0"/>
              <a:t>、可控加减法电路（</a:t>
            </a:r>
            <a:r>
              <a:rPr lang="en-US" altLang="zh-CN" sz="2000" b="1" dirty="0"/>
              <a:t>Controller Adder / Subtractor</a:t>
            </a:r>
            <a:r>
              <a:rPr lang="zh-CN" altLang="en-US" sz="2000" b="1" dirty="0"/>
              <a:t>）</a:t>
            </a:r>
            <a:endParaRPr lang="en-US" altLang="zh-CN" sz="2000" b="1" dirty="0"/>
          </a:p>
          <a:p>
            <a:pPr lvl="2"/>
            <a:endParaRPr lang="en-US" altLang="zh-CN" sz="1600" b="1" dirty="0"/>
          </a:p>
          <a:p>
            <a:pPr lvl="2"/>
            <a:r>
              <a:rPr lang="en-US" altLang="zh-CN" sz="1600" b="1" dirty="0"/>
              <a:t>Sub=0</a:t>
            </a:r>
            <a:r>
              <a:rPr lang="zh-CN" altLang="en-US" sz="1600" b="1" dirty="0"/>
              <a:t>：加法运算</a:t>
            </a:r>
            <a:endParaRPr lang="en-US" altLang="zh-CN" sz="1600" b="1" dirty="0"/>
          </a:p>
          <a:p>
            <a:pPr lvl="2"/>
            <a:r>
              <a:rPr lang="en-US" altLang="zh-CN" sz="1600" b="1" dirty="0"/>
              <a:t>Sub=1</a:t>
            </a:r>
            <a:r>
              <a:rPr lang="zh-CN" altLang="en-US" sz="1600" b="1" dirty="0"/>
              <a:t>：减法运算（</a:t>
            </a:r>
            <a:r>
              <a:rPr lang="en-US" altLang="zh-CN" sz="1600" b="1" dirty="0"/>
              <a:t>X-Y=X+/Y+1</a:t>
            </a:r>
            <a:r>
              <a:rPr lang="zh-CN" altLang="en-US" sz="1600" b="1" dirty="0"/>
              <a:t>，</a:t>
            </a:r>
            <a:r>
              <a:rPr lang="en-US" altLang="zh-CN" sz="1600" b="1" dirty="0"/>
              <a:t>Sub=1</a:t>
            </a:r>
            <a:r>
              <a:rPr lang="zh-CN" altLang="en-US" sz="1600" b="1" dirty="0"/>
              <a:t>，</a:t>
            </a:r>
            <a:r>
              <a:rPr lang="en-US" altLang="zh-CN" sz="1600" b="1" dirty="0" err="1"/>
              <a:t>Y</a:t>
            </a:r>
            <a:r>
              <a:rPr lang="en-US" altLang="zh-CN" sz="1600" b="1" dirty="0" err="1">
                <a:ea typeface="等线" panose="02010600030101010101" pitchFamily="2" charset="-122"/>
              </a:rPr>
              <a:t>⊕Sub</a:t>
            </a:r>
            <a:r>
              <a:rPr lang="en-US" altLang="zh-CN" sz="1600" b="1" dirty="0">
                <a:ea typeface="等线" panose="02010600030101010101" pitchFamily="2" charset="-122"/>
              </a:rPr>
              <a:t>=/Y</a:t>
            </a:r>
            <a:r>
              <a:rPr lang="zh-CN" altLang="en-US" sz="1600" b="1" dirty="0">
                <a:ea typeface="等线" panose="02010600030101010101" pitchFamily="2" charset="-122"/>
              </a:rPr>
              <a:t>，</a:t>
            </a:r>
            <a:r>
              <a:rPr lang="en-US" altLang="zh-CN" sz="1600" b="1" dirty="0">
                <a:ea typeface="等线" panose="02010600030101010101" pitchFamily="2" charset="-122"/>
              </a:rPr>
              <a:t>C</a:t>
            </a:r>
            <a:r>
              <a:rPr lang="en-US" altLang="zh-CN" sz="1600" b="1" baseline="-25000" dirty="0">
                <a:ea typeface="等线" panose="02010600030101010101" pitchFamily="2" charset="-122"/>
              </a:rPr>
              <a:t>0</a:t>
            </a:r>
            <a:r>
              <a:rPr lang="en-US" altLang="zh-CN" sz="1600" b="1" dirty="0">
                <a:ea typeface="等线" panose="02010600030101010101" pitchFamily="2" charset="-122"/>
              </a:rPr>
              <a:t>=Sub=1</a:t>
            </a:r>
            <a:r>
              <a:rPr lang="zh-CN" altLang="en-US" sz="1600" b="1" dirty="0"/>
              <a:t>）</a:t>
            </a:r>
            <a:endParaRPr lang="en-US" altLang="zh-CN" sz="1600" b="1" dirty="0"/>
          </a:p>
          <a:p>
            <a:pPr lvl="3"/>
            <a:r>
              <a:rPr lang="en-US" altLang="zh-CN" sz="1600" b="1" dirty="0"/>
              <a:t>Yi</a:t>
            </a:r>
            <a:r>
              <a:rPr lang="zh-CN" altLang="en-US" sz="1600" b="1" dirty="0"/>
              <a:t>各位</a:t>
            </a:r>
            <a:r>
              <a:rPr lang="en-US" altLang="zh-CN" sz="1600" b="1" dirty="0">
                <a:latin typeface="等线" panose="02010600030101010101" pitchFamily="2" charset="-122"/>
                <a:ea typeface="等线" panose="02010600030101010101" pitchFamily="2" charset="-122"/>
              </a:rPr>
              <a:t>⊕ </a:t>
            </a:r>
            <a:r>
              <a:rPr lang="en-US" altLang="zh-CN" sz="1600" b="1" dirty="0"/>
              <a:t>sub =1</a:t>
            </a:r>
            <a:r>
              <a:rPr lang="zh-CN" altLang="en-US" sz="1600" b="1" dirty="0"/>
              <a:t>相当于取反，即：</a:t>
            </a:r>
            <a:r>
              <a:rPr lang="en-US" altLang="zh-CN" sz="1600" b="1" dirty="0"/>
              <a:t>Yi=0 </a:t>
            </a:r>
            <a:r>
              <a:rPr lang="en-US" altLang="zh-CN" sz="1600" b="1" dirty="0">
                <a:latin typeface="等线" panose="02010600030101010101" pitchFamily="2" charset="-122"/>
                <a:ea typeface="等线" panose="02010600030101010101" pitchFamily="2" charset="-122"/>
              </a:rPr>
              <a:t>⊕ sub=1 =&gt;1; </a:t>
            </a:r>
            <a:r>
              <a:rPr lang="en-US" altLang="zh-CN" sz="1600" b="1" dirty="0"/>
              <a:t>Yi=1 </a:t>
            </a:r>
            <a:r>
              <a:rPr lang="en-US" altLang="zh-CN" sz="1600" b="1" dirty="0">
                <a:latin typeface="等线" panose="02010600030101010101" pitchFamily="2" charset="-122"/>
                <a:ea typeface="等线" panose="02010600030101010101" pitchFamily="2" charset="-122"/>
              </a:rPr>
              <a:t>⊕ sub=0 =&gt;0; </a:t>
            </a:r>
            <a:r>
              <a:rPr lang="zh-CN" altLang="en-US" sz="1600" b="1" dirty="0">
                <a:latin typeface="等线" panose="02010600030101010101" pitchFamily="2" charset="-122"/>
                <a:ea typeface="等线" panose="02010600030101010101" pitchFamily="2" charset="-122"/>
              </a:rPr>
              <a:t>等于取反码，结果</a:t>
            </a:r>
            <a:r>
              <a:rPr lang="en-US" altLang="zh-CN" sz="1600" b="1" dirty="0">
                <a:latin typeface="等线" panose="02010600030101010101" pitchFamily="2" charset="-122"/>
                <a:ea typeface="等线" panose="02010600030101010101" pitchFamily="2" charset="-122"/>
              </a:rPr>
              <a:t>+1</a:t>
            </a:r>
            <a:r>
              <a:rPr lang="zh-CN" altLang="en-US" sz="1600" b="1" dirty="0">
                <a:latin typeface="等线" panose="02010600030101010101" pitchFamily="2" charset="-122"/>
                <a:ea typeface="等线" panose="02010600030101010101" pitchFamily="2" charset="-122"/>
              </a:rPr>
              <a:t>，体现在</a:t>
            </a:r>
            <a:r>
              <a:rPr lang="en-US" altLang="zh-CN" sz="1600" b="1" dirty="0">
                <a:latin typeface="等线" panose="02010600030101010101" pitchFamily="2" charset="-122"/>
                <a:ea typeface="等线" panose="02010600030101010101" pitchFamily="2" charset="-122"/>
              </a:rPr>
              <a:t>C</a:t>
            </a:r>
            <a:r>
              <a:rPr lang="en-US" altLang="zh-CN" sz="1000" b="1" dirty="0">
                <a:latin typeface="等线" panose="02010600030101010101" pitchFamily="2" charset="-122"/>
                <a:ea typeface="等线" panose="02010600030101010101" pitchFamily="2" charset="-122"/>
              </a:rPr>
              <a:t>0</a:t>
            </a:r>
            <a:r>
              <a:rPr lang="zh-CN" altLang="en-US" sz="1600" b="1" dirty="0">
                <a:latin typeface="等线" panose="02010600030101010101" pitchFamily="2" charset="-122"/>
                <a:ea typeface="等线" panose="02010600030101010101" pitchFamily="2" charset="-122"/>
              </a:rPr>
              <a:t>，</a:t>
            </a:r>
            <a:r>
              <a:rPr lang="en-US" altLang="zh-CN" sz="1600" b="1" dirty="0">
                <a:latin typeface="等线" panose="02010600030101010101" pitchFamily="2" charset="-122"/>
                <a:ea typeface="等线" panose="02010600030101010101" pitchFamily="2" charset="-122"/>
              </a:rPr>
              <a:t>sub-&gt;C</a:t>
            </a:r>
            <a:r>
              <a:rPr lang="en-US" altLang="zh-CN" sz="1000" b="1" dirty="0">
                <a:latin typeface="等线" panose="02010600030101010101" pitchFamily="2" charset="-122"/>
                <a:ea typeface="等线" panose="02010600030101010101" pitchFamily="2" charset="-122"/>
              </a:rPr>
              <a:t>0</a:t>
            </a:r>
            <a:r>
              <a:rPr lang="en-US" altLang="zh-CN" sz="1600" b="1" dirty="0">
                <a:latin typeface="等线" panose="02010600030101010101" pitchFamily="2" charset="-122"/>
                <a:ea typeface="等线" panose="02010600030101010101" pitchFamily="2" charset="-122"/>
              </a:rPr>
              <a:t>.</a:t>
            </a:r>
            <a:endParaRPr lang="en-US" altLang="zh-CN" sz="1600" b="1" dirty="0"/>
          </a:p>
          <a:p>
            <a:pPr lvl="2"/>
            <a:endParaRPr lang="en-US" altLang="zh-CN" sz="1600" b="1" dirty="0"/>
          </a:p>
          <a:p>
            <a:pPr lvl="2"/>
            <a:r>
              <a:rPr lang="zh-CN" altLang="en-US" sz="1600" b="1" dirty="0"/>
              <a:t>无符号加法：溢出标志</a:t>
            </a:r>
            <a:r>
              <a:rPr lang="en-US" altLang="zh-CN" sz="1600" b="1" dirty="0"/>
              <a:t>V=C</a:t>
            </a:r>
            <a:r>
              <a:rPr lang="en-US" altLang="zh-CN" sz="1600" b="1" baseline="-25000" dirty="0"/>
              <a:t>n</a:t>
            </a:r>
          </a:p>
          <a:p>
            <a:pPr lvl="2"/>
            <a:r>
              <a:rPr lang="zh-CN" altLang="en-US" sz="1600" b="1" dirty="0"/>
              <a:t>无符号减法：溢出标志</a:t>
            </a:r>
            <a:r>
              <a:rPr lang="en-US" altLang="zh-CN" sz="1600" b="1" dirty="0"/>
              <a:t>V=/C</a:t>
            </a:r>
            <a:r>
              <a:rPr lang="en-US" altLang="zh-CN" sz="1600" b="1" baseline="-25000" dirty="0"/>
              <a:t>n</a:t>
            </a:r>
          </a:p>
          <a:p>
            <a:pPr lvl="2"/>
            <a:r>
              <a:rPr lang="zh-CN" altLang="en-US" sz="1600" b="1" dirty="0"/>
              <a:t>有符号加法</a:t>
            </a:r>
            <a:r>
              <a:rPr lang="en-US" altLang="zh-CN" sz="1600" b="1" dirty="0"/>
              <a:t>/</a:t>
            </a:r>
            <a:r>
              <a:rPr lang="zh-CN" altLang="en-US" sz="1600" b="1" dirty="0"/>
              <a:t>减法：溢出标志</a:t>
            </a:r>
            <a:r>
              <a:rPr lang="en-US" altLang="zh-CN" sz="1600" b="1" dirty="0"/>
              <a:t>V=C</a:t>
            </a:r>
            <a:r>
              <a:rPr lang="en-US" altLang="zh-CN" sz="1600" b="1" baseline="-25000" dirty="0"/>
              <a:t>n</a:t>
            </a:r>
            <a:r>
              <a:rPr lang="en-US" altLang="zh-CN" sz="1600" b="1" dirty="0">
                <a:latin typeface="等线" panose="02010600030101010101" pitchFamily="2" charset="-122"/>
                <a:ea typeface="等线" panose="02010600030101010101" pitchFamily="2" charset="-122"/>
              </a:rPr>
              <a:t>⊕</a:t>
            </a:r>
            <a:r>
              <a:rPr lang="en-US" altLang="zh-CN" sz="1600" b="1" dirty="0"/>
              <a:t>C</a:t>
            </a:r>
            <a:r>
              <a:rPr lang="en-US" altLang="zh-CN" sz="1600" b="1" baseline="-25000" dirty="0"/>
              <a:t>n-1</a:t>
            </a:r>
          </a:p>
          <a:p>
            <a:pPr lvl="2"/>
            <a:endParaRPr lang="en-US" altLang="zh-CN" sz="1600" b="1" dirty="0"/>
          </a:p>
          <a:p>
            <a:pPr lvl="2"/>
            <a:r>
              <a:rPr lang="zh-CN" altLang="en-US" sz="1600" b="1" dirty="0"/>
              <a:t>教材中图</a:t>
            </a:r>
            <a:r>
              <a:rPr lang="en-US" altLang="zh-CN" sz="1600" b="1" dirty="0"/>
              <a:t>3.4</a:t>
            </a:r>
            <a:r>
              <a:rPr lang="zh-CN" altLang="en-US" sz="1600" b="1" dirty="0"/>
              <a:t>上的时间延迟请同学们自行分析</a:t>
            </a:r>
            <a:endParaRPr lang="en-US" altLang="zh-CN" sz="16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zh-CN" altLang="en-US" sz="2000" b="1" dirty="0"/>
          </a:p>
        </p:txBody>
      </p:sp>
      <p:sp>
        <p:nvSpPr>
          <p:cNvPr id="6" name="文本框 5">
            <a:extLst>
              <a:ext uri="{FF2B5EF4-FFF2-40B4-BE49-F238E27FC236}">
                <a16:creationId xmlns:a16="http://schemas.microsoft.com/office/drawing/2014/main" id="{2DAA47BF-9B95-4A18-875D-8742B0262351}"/>
              </a:ext>
            </a:extLst>
          </p:cNvPr>
          <p:cNvSpPr txBox="1"/>
          <p:nvPr/>
        </p:nvSpPr>
        <p:spPr>
          <a:xfrm>
            <a:off x="4965971" y="2471293"/>
            <a:ext cx="3744416" cy="261610"/>
          </a:xfrm>
          <a:prstGeom prst="rect">
            <a:avLst/>
          </a:prstGeom>
          <a:solidFill>
            <a:srgbClr val="FFFF00"/>
          </a:solidFill>
        </p:spPr>
        <p:txBody>
          <a:bodyPr wrap="square">
            <a:spAutoFit/>
          </a:bodyPr>
          <a:lstStyle/>
          <a:p>
            <a:r>
              <a:rPr lang="zh-CN" altLang="en-US" sz="1100" b="1" dirty="0"/>
              <a:t>最高数据位的进位（</a:t>
            </a:r>
            <a:r>
              <a:rPr lang="en-US" altLang="zh-CN" sz="1100" b="1" dirty="0"/>
              <a:t>C</a:t>
            </a:r>
            <a:r>
              <a:rPr lang="en-US" altLang="zh-CN" sz="1100" b="1" baseline="-25000" dirty="0"/>
              <a:t>n-1</a:t>
            </a:r>
            <a:r>
              <a:rPr lang="zh-CN" altLang="en-US" sz="1100" b="1" dirty="0"/>
              <a:t>）与符号位的进位（</a:t>
            </a:r>
            <a:r>
              <a:rPr lang="en-US" altLang="zh-CN" sz="1100" b="1" dirty="0"/>
              <a:t>C</a:t>
            </a:r>
            <a:r>
              <a:rPr lang="en-US" altLang="zh-CN" sz="1100" b="1" baseline="-25000" dirty="0"/>
              <a:t>n</a:t>
            </a:r>
            <a:r>
              <a:rPr lang="zh-CN" altLang="en-US" sz="1100" b="1" dirty="0"/>
              <a:t>）是否一致</a:t>
            </a:r>
            <a:endParaRPr lang="zh-CN" altLang="en-US" sz="1100" dirty="0"/>
          </a:p>
        </p:txBody>
      </p:sp>
      <p:grpSp>
        <p:nvGrpSpPr>
          <p:cNvPr id="5" name="组合 4">
            <a:extLst>
              <a:ext uri="{FF2B5EF4-FFF2-40B4-BE49-F238E27FC236}">
                <a16:creationId xmlns:a16="http://schemas.microsoft.com/office/drawing/2014/main" id="{94B25E31-A58A-4FA5-9B7D-8C12DB27DCDC}"/>
              </a:ext>
            </a:extLst>
          </p:cNvPr>
          <p:cNvGrpSpPr/>
          <p:nvPr/>
        </p:nvGrpSpPr>
        <p:grpSpPr>
          <a:xfrm>
            <a:off x="827584" y="3140968"/>
            <a:ext cx="7714530" cy="3275706"/>
            <a:chOff x="827584" y="3393654"/>
            <a:chExt cx="7714530" cy="3275706"/>
          </a:xfrm>
        </p:grpSpPr>
        <p:grpSp>
          <p:nvGrpSpPr>
            <p:cNvPr id="8" name="组合 7">
              <a:extLst>
                <a:ext uri="{FF2B5EF4-FFF2-40B4-BE49-F238E27FC236}">
                  <a16:creationId xmlns:a16="http://schemas.microsoft.com/office/drawing/2014/main" id="{5AA51CF4-268E-45C4-ACD9-45ABF19F2EA0}"/>
                </a:ext>
              </a:extLst>
            </p:cNvPr>
            <p:cNvGrpSpPr/>
            <p:nvPr/>
          </p:nvGrpSpPr>
          <p:grpSpPr>
            <a:xfrm>
              <a:off x="827584" y="3393654"/>
              <a:ext cx="7714530" cy="3275706"/>
              <a:chOff x="827584" y="2636912"/>
              <a:chExt cx="7714530" cy="3275706"/>
            </a:xfrm>
          </p:grpSpPr>
          <p:pic>
            <p:nvPicPr>
              <p:cNvPr id="4" name="图片 3">
                <a:extLst>
                  <a:ext uri="{FF2B5EF4-FFF2-40B4-BE49-F238E27FC236}">
                    <a16:creationId xmlns:a16="http://schemas.microsoft.com/office/drawing/2014/main" id="{F5CEF7C1-D387-477F-A458-A3A8C6F1A9DC}"/>
                  </a:ext>
                </a:extLst>
              </p:cNvPr>
              <p:cNvPicPr>
                <a:picLocks noChangeAspect="1"/>
              </p:cNvPicPr>
              <p:nvPr/>
            </p:nvPicPr>
            <p:blipFill>
              <a:blip r:embed="rId2"/>
              <a:stretch>
                <a:fillRect/>
              </a:stretch>
            </p:blipFill>
            <p:spPr>
              <a:xfrm>
                <a:off x="827584" y="2708920"/>
                <a:ext cx="7164288" cy="3203698"/>
              </a:xfrm>
              <a:prstGeom prst="rect">
                <a:avLst/>
              </a:prstGeom>
            </p:spPr>
          </p:pic>
          <p:pic>
            <p:nvPicPr>
              <p:cNvPr id="7" name="图片 6">
                <a:extLst>
                  <a:ext uri="{FF2B5EF4-FFF2-40B4-BE49-F238E27FC236}">
                    <a16:creationId xmlns:a16="http://schemas.microsoft.com/office/drawing/2014/main" id="{0CB9778E-5347-4756-934D-875A94A5AFDF}"/>
                  </a:ext>
                </a:extLst>
              </p:cNvPr>
              <p:cNvPicPr>
                <a:picLocks noChangeAspect="1"/>
              </p:cNvPicPr>
              <p:nvPr/>
            </p:nvPicPr>
            <p:blipFill>
              <a:blip r:embed="rId3"/>
              <a:stretch>
                <a:fillRect/>
              </a:stretch>
            </p:blipFill>
            <p:spPr>
              <a:xfrm>
                <a:off x="7557813" y="2636912"/>
                <a:ext cx="984301" cy="698536"/>
              </a:xfrm>
              <a:prstGeom prst="rect">
                <a:avLst/>
              </a:prstGeom>
            </p:spPr>
          </p:pic>
        </p:grpSp>
        <p:sp>
          <p:nvSpPr>
            <p:cNvPr id="9" name="文本框 8">
              <a:extLst>
                <a:ext uri="{FF2B5EF4-FFF2-40B4-BE49-F238E27FC236}">
                  <a16:creationId xmlns:a16="http://schemas.microsoft.com/office/drawing/2014/main" id="{9DAE978B-9FD7-415D-8FCA-6694DA8D19C4}"/>
                </a:ext>
              </a:extLst>
            </p:cNvPr>
            <p:cNvSpPr txBox="1"/>
            <p:nvPr/>
          </p:nvSpPr>
          <p:spPr>
            <a:xfrm>
              <a:off x="1331640" y="3516956"/>
              <a:ext cx="1166808" cy="276999"/>
            </a:xfrm>
            <a:prstGeom prst="rect">
              <a:avLst/>
            </a:prstGeom>
            <a:solidFill>
              <a:schemeClr val="bg1"/>
            </a:solidFill>
          </p:spPr>
          <p:txBody>
            <a:bodyPr wrap="square" rtlCol="0">
              <a:spAutoFit/>
            </a:bodyPr>
            <a:lstStyle/>
            <a:p>
              <a:pPr algn="ctr"/>
              <a:r>
                <a:rPr lang="en-US" altLang="zh-CN" sz="1200" b="1" dirty="0">
                  <a:solidFill>
                    <a:srgbClr val="C00000"/>
                  </a:solidFill>
                </a:rPr>
                <a:t>V </a:t>
              </a:r>
              <a:r>
                <a:rPr lang="en-US" altLang="zh-CN" sz="1200" b="1" dirty="0"/>
                <a:t>             </a:t>
              </a:r>
              <a:endParaRPr lang="zh-CN" altLang="en-US" sz="1200" b="1" dirty="0"/>
            </a:p>
          </p:txBody>
        </p:sp>
      </p:grpSp>
      <p:sp>
        <p:nvSpPr>
          <p:cNvPr id="2" name="文本框 1">
            <a:extLst>
              <a:ext uri="{FF2B5EF4-FFF2-40B4-BE49-F238E27FC236}">
                <a16:creationId xmlns:a16="http://schemas.microsoft.com/office/drawing/2014/main" id="{EB37705E-4E70-4170-AD89-2D2925DAFCE8}"/>
              </a:ext>
            </a:extLst>
          </p:cNvPr>
          <p:cNvSpPr txBox="1"/>
          <p:nvPr/>
        </p:nvSpPr>
        <p:spPr>
          <a:xfrm>
            <a:off x="7791872" y="1052736"/>
            <a:ext cx="1100608" cy="307777"/>
          </a:xfrm>
          <a:prstGeom prst="rect">
            <a:avLst/>
          </a:prstGeom>
          <a:solidFill>
            <a:srgbClr val="FFFF00"/>
          </a:solidFill>
        </p:spPr>
        <p:txBody>
          <a:bodyPr wrap="square" rtlCol="0">
            <a:spAutoFit/>
          </a:bodyPr>
          <a:lstStyle/>
          <a:p>
            <a:r>
              <a:rPr lang="en-US" altLang="zh-CN" sz="1400" b="1" dirty="0"/>
              <a:t>/Y</a:t>
            </a:r>
            <a:r>
              <a:rPr lang="zh-CN" altLang="en-US" sz="1400" b="1" dirty="0"/>
              <a:t>：</a:t>
            </a:r>
            <a:r>
              <a:rPr lang="en-US" altLang="zh-CN" sz="1400" b="1" dirty="0"/>
              <a:t>Y</a:t>
            </a:r>
            <a:r>
              <a:rPr lang="zh-CN" altLang="en-US" sz="1400" b="1" dirty="0"/>
              <a:t>的非</a:t>
            </a:r>
          </a:p>
        </p:txBody>
      </p:sp>
      <p:sp>
        <p:nvSpPr>
          <p:cNvPr id="10" name="文本框 9">
            <a:extLst>
              <a:ext uri="{FF2B5EF4-FFF2-40B4-BE49-F238E27FC236}">
                <a16:creationId xmlns:a16="http://schemas.microsoft.com/office/drawing/2014/main" id="{A3BF2E64-3A23-4835-9B33-58ED49C6108E}"/>
              </a:ext>
            </a:extLst>
          </p:cNvPr>
          <p:cNvSpPr txBox="1"/>
          <p:nvPr/>
        </p:nvSpPr>
        <p:spPr>
          <a:xfrm>
            <a:off x="3491880" y="6525344"/>
            <a:ext cx="2291012" cy="307777"/>
          </a:xfrm>
          <a:prstGeom prst="rect">
            <a:avLst/>
          </a:prstGeom>
          <a:noFill/>
        </p:spPr>
        <p:txBody>
          <a:bodyPr wrap="none" rtlCol="0">
            <a:spAutoFit/>
          </a:bodyPr>
          <a:lstStyle/>
          <a:p>
            <a:r>
              <a:rPr lang="zh-CN" altLang="en-US" sz="1400" b="1" dirty="0"/>
              <a:t>图</a:t>
            </a:r>
            <a:r>
              <a:rPr lang="en-US" altLang="zh-CN" sz="1400" b="1" dirty="0"/>
              <a:t>3.4  </a:t>
            </a:r>
            <a:r>
              <a:rPr lang="zh-CN" altLang="en-US" sz="1400" b="1" dirty="0"/>
              <a:t>多位可控加减法电路</a:t>
            </a:r>
          </a:p>
        </p:txBody>
      </p:sp>
      <p:sp>
        <p:nvSpPr>
          <p:cNvPr id="11" name="圆角矩形标注 10"/>
          <p:cNvSpPr/>
          <p:nvPr/>
        </p:nvSpPr>
        <p:spPr>
          <a:xfrm>
            <a:off x="7051265" y="3911512"/>
            <a:ext cx="1043447" cy="434618"/>
          </a:xfrm>
          <a:prstGeom prst="wedgeRoundRectCallout">
            <a:avLst>
              <a:gd name="adj1" fmla="val -76200"/>
              <a:gd name="adj2" fmla="val 6284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b="1" dirty="0">
                <a:solidFill>
                  <a:srgbClr val="002060"/>
                </a:solidFill>
              </a:rPr>
              <a:t>Sub=1=C0</a:t>
            </a:r>
            <a:endParaRPr lang="zh-CN" altLang="en-US" sz="1400" b="1" dirty="0">
              <a:solidFill>
                <a:srgbClr val="002060"/>
              </a:solidFill>
            </a:endParaRPr>
          </a:p>
        </p:txBody>
      </p:sp>
      <p:sp>
        <p:nvSpPr>
          <p:cNvPr id="12" name="圆角矩形标注 8">
            <a:extLst>
              <a:ext uri="{FF2B5EF4-FFF2-40B4-BE49-F238E27FC236}">
                <a16:creationId xmlns:a16="http://schemas.microsoft.com/office/drawing/2014/main" id="{07F80C37-EBC4-4B5F-9B2A-8551A7BE67E2}"/>
              </a:ext>
            </a:extLst>
          </p:cNvPr>
          <p:cNvSpPr/>
          <p:nvPr/>
        </p:nvSpPr>
        <p:spPr>
          <a:xfrm>
            <a:off x="3946478" y="620689"/>
            <a:ext cx="1993674" cy="261610"/>
          </a:xfrm>
          <a:prstGeom prst="wedgeRoundRectCallout">
            <a:avLst>
              <a:gd name="adj1" fmla="val -46727"/>
              <a:gd name="adj2" fmla="val 13720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solidFill>
                  <a:srgbClr val="002060"/>
                </a:solidFill>
              </a:rPr>
              <a:t>补码</a:t>
            </a:r>
            <a:r>
              <a:rPr lang="en-US" altLang="zh-CN" sz="1600" b="1" dirty="0">
                <a:solidFill>
                  <a:srgbClr val="002060"/>
                </a:solidFill>
              </a:rPr>
              <a:t>=</a:t>
            </a:r>
            <a:r>
              <a:rPr lang="zh-CN" altLang="en-US" sz="1600" b="1" dirty="0">
                <a:solidFill>
                  <a:srgbClr val="002060"/>
                </a:solidFill>
              </a:rPr>
              <a:t>原码取反</a:t>
            </a:r>
            <a:r>
              <a:rPr lang="en-US" altLang="zh-CN" sz="1600" b="1" dirty="0">
                <a:solidFill>
                  <a:srgbClr val="002060"/>
                </a:solidFill>
              </a:rPr>
              <a:t>+1</a:t>
            </a:r>
            <a:endParaRPr lang="zh-CN" altLang="en-US" sz="1600" b="1" dirty="0">
              <a:solidFill>
                <a:srgbClr val="002060"/>
              </a:solidFill>
            </a:endParaRPr>
          </a:p>
        </p:txBody>
      </p:sp>
      <p:sp>
        <p:nvSpPr>
          <p:cNvPr id="14" name="文本框 13">
            <a:extLst>
              <a:ext uri="{FF2B5EF4-FFF2-40B4-BE49-F238E27FC236}">
                <a16:creationId xmlns:a16="http://schemas.microsoft.com/office/drawing/2014/main" id="{B1EC8F81-BC2E-4418-9C3D-7EE65F6F9D36}"/>
              </a:ext>
            </a:extLst>
          </p:cNvPr>
          <p:cNvSpPr txBox="1"/>
          <p:nvPr/>
        </p:nvSpPr>
        <p:spPr>
          <a:xfrm>
            <a:off x="6704341" y="4860000"/>
            <a:ext cx="603964" cy="369332"/>
          </a:xfrm>
          <a:prstGeom prst="rect">
            <a:avLst/>
          </a:prstGeom>
          <a:noFill/>
        </p:spPr>
        <p:txBody>
          <a:bodyPr wrap="square" rtlCol="0">
            <a:spAutoFit/>
          </a:bodyPr>
          <a:lstStyle/>
          <a:p>
            <a:r>
              <a:rPr lang="en-US" altLang="zh-CN" dirty="0">
                <a:solidFill>
                  <a:srgbClr val="C00000"/>
                </a:solidFill>
              </a:rPr>
              <a:t>3T </a:t>
            </a:r>
            <a:endParaRPr lang="zh-CN" altLang="en-US" dirty="0">
              <a:solidFill>
                <a:srgbClr val="C00000"/>
              </a:solidFill>
            </a:endParaRPr>
          </a:p>
        </p:txBody>
      </p:sp>
      <p:sp>
        <p:nvSpPr>
          <p:cNvPr id="15" name="文本框 14">
            <a:extLst>
              <a:ext uri="{FF2B5EF4-FFF2-40B4-BE49-F238E27FC236}">
                <a16:creationId xmlns:a16="http://schemas.microsoft.com/office/drawing/2014/main" id="{A64BEC9A-2DEC-4B6E-B5CA-3787B0416130}"/>
              </a:ext>
            </a:extLst>
          </p:cNvPr>
          <p:cNvSpPr txBox="1"/>
          <p:nvPr/>
        </p:nvSpPr>
        <p:spPr>
          <a:xfrm>
            <a:off x="6536197" y="3615047"/>
            <a:ext cx="603964" cy="369332"/>
          </a:xfrm>
          <a:prstGeom prst="rect">
            <a:avLst/>
          </a:prstGeom>
          <a:noFill/>
        </p:spPr>
        <p:txBody>
          <a:bodyPr wrap="square" rtlCol="0">
            <a:spAutoFit/>
          </a:bodyPr>
          <a:lstStyle/>
          <a:p>
            <a:r>
              <a:rPr lang="en-US" altLang="zh-CN" dirty="0">
                <a:solidFill>
                  <a:srgbClr val="C00000"/>
                </a:solidFill>
              </a:rPr>
              <a:t>9T </a:t>
            </a:r>
            <a:endParaRPr lang="zh-CN" altLang="en-US" dirty="0">
              <a:solidFill>
                <a:srgbClr val="C00000"/>
              </a:solidFill>
            </a:endParaRPr>
          </a:p>
        </p:txBody>
      </p:sp>
      <p:sp>
        <p:nvSpPr>
          <p:cNvPr id="16" name="文本框 15">
            <a:extLst>
              <a:ext uri="{FF2B5EF4-FFF2-40B4-BE49-F238E27FC236}">
                <a16:creationId xmlns:a16="http://schemas.microsoft.com/office/drawing/2014/main" id="{B7427E8C-1454-4F70-80F2-FD89D3823113}"/>
              </a:ext>
            </a:extLst>
          </p:cNvPr>
          <p:cNvSpPr txBox="1"/>
          <p:nvPr/>
        </p:nvSpPr>
        <p:spPr>
          <a:xfrm>
            <a:off x="5638170" y="4163016"/>
            <a:ext cx="603964" cy="369332"/>
          </a:xfrm>
          <a:prstGeom prst="rect">
            <a:avLst/>
          </a:prstGeom>
          <a:noFill/>
        </p:spPr>
        <p:txBody>
          <a:bodyPr wrap="square" rtlCol="0">
            <a:spAutoFit/>
          </a:bodyPr>
          <a:lstStyle/>
          <a:p>
            <a:r>
              <a:rPr lang="en-US" altLang="zh-CN" dirty="0">
                <a:solidFill>
                  <a:srgbClr val="C00000"/>
                </a:solidFill>
              </a:rPr>
              <a:t>8T </a:t>
            </a:r>
            <a:endParaRPr lang="zh-CN" altLang="en-US" dirty="0">
              <a:solidFill>
                <a:srgbClr val="C00000"/>
              </a:solidFill>
            </a:endParaRPr>
          </a:p>
        </p:txBody>
      </p:sp>
      <p:sp>
        <p:nvSpPr>
          <p:cNvPr id="17" name="文本框 16">
            <a:extLst>
              <a:ext uri="{FF2B5EF4-FFF2-40B4-BE49-F238E27FC236}">
                <a16:creationId xmlns:a16="http://schemas.microsoft.com/office/drawing/2014/main" id="{136F3759-37C1-41B2-80BA-0507E4A306F3}"/>
              </a:ext>
            </a:extLst>
          </p:cNvPr>
          <p:cNvSpPr txBox="1"/>
          <p:nvPr/>
        </p:nvSpPr>
        <p:spPr>
          <a:xfrm>
            <a:off x="2590857" y="3759489"/>
            <a:ext cx="938713" cy="369332"/>
          </a:xfrm>
          <a:prstGeom prst="rect">
            <a:avLst/>
          </a:prstGeom>
          <a:noFill/>
        </p:spPr>
        <p:txBody>
          <a:bodyPr wrap="square" rtlCol="0">
            <a:spAutoFit/>
          </a:bodyPr>
          <a:lstStyle/>
          <a:p>
            <a:r>
              <a:rPr lang="en-US" altLang="zh-CN" dirty="0">
                <a:solidFill>
                  <a:srgbClr val="C00000"/>
                </a:solidFill>
              </a:rPr>
              <a:t>(2n+7)T </a:t>
            </a:r>
            <a:endParaRPr lang="zh-CN" altLang="en-US" dirty="0">
              <a:solidFill>
                <a:srgbClr val="C00000"/>
              </a:solidFill>
            </a:endParaRPr>
          </a:p>
        </p:txBody>
      </p:sp>
      <p:sp>
        <p:nvSpPr>
          <p:cNvPr id="18" name="文本框 17">
            <a:extLst>
              <a:ext uri="{FF2B5EF4-FFF2-40B4-BE49-F238E27FC236}">
                <a16:creationId xmlns:a16="http://schemas.microsoft.com/office/drawing/2014/main" id="{6BAE8BA1-057F-4177-8F59-60EC216F4828}"/>
              </a:ext>
            </a:extLst>
          </p:cNvPr>
          <p:cNvSpPr txBox="1"/>
          <p:nvPr/>
        </p:nvSpPr>
        <p:spPr>
          <a:xfrm>
            <a:off x="1474517" y="4566632"/>
            <a:ext cx="938713" cy="369332"/>
          </a:xfrm>
          <a:prstGeom prst="rect">
            <a:avLst/>
          </a:prstGeom>
          <a:noFill/>
        </p:spPr>
        <p:txBody>
          <a:bodyPr wrap="square" rtlCol="0">
            <a:spAutoFit/>
          </a:bodyPr>
          <a:lstStyle/>
          <a:p>
            <a:r>
              <a:rPr lang="en-US" altLang="zh-CN" dirty="0">
                <a:solidFill>
                  <a:srgbClr val="C00000"/>
                </a:solidFill>
              </a:rPr>
              <a:t>(2n+6)T </a:t>
            </a:r>
            <a:endParaRPr lang="zh-CN" altLang="en-US" dirty="0">
              <a:solidFill>
                <a:srgbClr val="C00000"/>
              </a:solidFill>
            </a:endParaRPr>
          </a:p>
        </p:txBody>
      </p:sp>
      <p:sp>
        <p:nvSpPr>
          <p:cNvPr id="19" name="文本框 18">
            <a:extLst>
              <a:ext uri="{FF2B5EF4-FFF2-40B4-BE49-F238E27FC236}">
                <a16:creationId xmlns:a16="http://schemas.microsoft.com/office/drawing/2014/main" id="{AC438FFB-07AA-410B-A15F-1EF837AEC22E}"/>
              </a:ext>
            </a:extLst>
          </p:cNvPr>
          <p:cNvSpPr txBox="1"/>
          <p:nvPr/>
        </p:nvSpPr>
        <p:spPr>
          <a:xfrm>
            <a:off x="1280346" y="3727626"/>
            <a:ext cx="603964" cy="369332"/>
          </a:xfrm>
          <a:prstGeom prst="rect">
            <a:avLst/>
          </a:prstGeom>
          <a:noFill/>
        </p:spPr>
        <p:txBody>
          <a:bodyPr wrap="square" rtlCol="0">
            <a:spAutoFit/>
          </a:bodyPr>
          <a:lstStyle/>
          <a:p>
            <a:r>
              <a:rPr lang="en-US" altLang="zh-CN" dirty="0">
                <a:solidFill>
                  <a:srgbClr val="C00000"/>
                </a:solidFill>
              </a:rPr>
              <a:t>3T </a:t>
            </a:r>
            <a:endParaRPr lang="zh-CN" altLang="en-US" dirty="0">
              <a:solidFill>
                <a:srgbClr val="C00000"/>
              </a:solidFill>
            </a:endParaRPr>
          </a:p>
        </p:txBody>
      </p:sp>
      <p:sp>
        <p:nvSpPr>
          <p:cNvPr id="20" name="文本框 19">
            <a:extLst>
              <a:ext uri="{FF2B5EF4-FFF2-40B4-BE49-F238E27FC236}">
                <a16:creationId xmlns:a16="http://schemas.microsoft.com/office/drawing/2014/main" id="{F064391B-D3F5-485B-AC96-7C1C4AC8E1B9}"/>
              </a:ext>
            </a:extLst>
          </p:cNvPr>
          <p:cNvSpPr txBox="1"/>
          <p:nvPr/>
        </p:nvSpPr>
        <p:spPr>
          <a:xfrm>
            <a:off x="1102172" y="3053957"/>
            <a:ext cx="938713" cy="369332"/>
          </a:xfrm>
          <a:prstGeom prst="rect">
            <a:avLst/>
          </a:prstGeom>
          <a:noFill/>
        </p:spPr>
        <p:txBody>
          <a:bodyPr wrap="square" rtlCol="0">
            <a:spAutoFit/>
          </a:bodyPr>
          <a:lstStyle/>
          <a:p>
            <a:r>
              <a:rPr lang="en-US" altLang="zh-CN" dirty="0">
                <a:solidFill>
                  <a:srgbClr val="C00000"/>
                </a:solidFill>
              </a:rPr>
              <a:t>(2n+9)T </a:t>
            </a:r>
            <a:endParaRPr lang="zh-CN" altLang="en-US" dirty="0">
              <a:solidFill>
                <a:srgbClr val="C00000"/>
              </a:solidFill>
            </a:endParaRPr>
          </a:p>
        </p:txBody>
      </p:sp>
    </p:spTree>
    <p:extLst>
      <p:ext uri="{BB962C8B-B14F-4D97-AF65-F5344CB8AC3E}">
        <p14:creationId xmlns:p14="http://schemas.microsoft.com/office/powerpoint/2010/main" val="868273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C2F5058-0018-4466-837D-F48BCB381E74}"/>
              </a:ext>
            </a:extLst>
          </p:cNvPr>
          <p:cNvSpPr>
            <a:spLocks noGrp="1"/>
          </p:cNvSpPr>
          <p:nvPr>
            <p:ph idx="1"/>
          </p:nvPr>
        </p:nvSpPr>
        <p:spPr>
          <a:xfrm>
            <a:off x="457200" y="764704"/>
            <a:ext cx="8229600" cy="4525963"/>
          </a:xfrm>
        </p:spPr>
        <p:txBody>
          <a:bodyPr/>
          <a:lstStyle/>
          <a:p>
            <a:pPr lvl="2"/>
            <a:r>
              <a:rPr lang="zh-CN" altLang="en-US" sz="1600" b="1" dirty="0"/>
              <a:t>无符号加法：溢出标志</a:t>
            </a:r>
            <a:r>
              <a:rPr lang="en-US" altLang="zh-CN" sz="1600" b="1" dirty="0"/>
              <a:t>V=C</a:t>
            </a:r>
            <a:r>
              <a:rPr lang="en-US" altLang="zh-CN" sz="1600" b="1" baseline="-25000" dirty="0"/>
              <a:t>n</a:t>
            </a:r>
          </a:p>
          <a:p>
            <a:pPr lvl="2"/>
            <a:r>
              <a:rPr lang="zh-CN" altLang="en-US" sz="1600" b="1" dirty="0"/>
              <a:t>无符号减法：溢出标志</a:t>
            </a:r>
            <a:r>
              <a:rPr lang="en-US" altLang="zh-CN" sz="1600" b="1" dirty="0"/>
              <a:t>V=/C</a:t>
            </a:r>
            <a:r>
              <a:rPr lang="en-US" altLang="zh-CN" sz="1600" b="1" baseline="-25000" dirty="0"/>
              <a:t>n</a:t>
            </a:r>
            <a:endParaRPr lang="zh-CN" altLang="en-US" sz="1200" dirty="0"/>
          </a:p>
        </p:txBody>
      </p:sp>
      <p:pic>
        <p:nvPicPr>
          <p:cNvPr id="5" name="图片 4">
            <a:extLst>
              <a:ext uri="{FF2B5EF4-FFF2-40B4-BE49-F238E27FC236}">
                <a16:creationId xmlns:a16="http://schemas.microsoft.com/office/drawing/2014/main" id="{EA0BA9E1-0092-4271-9681-DA99259EA2FC}"/>
              </a:ext>
            </a:extLst>
          </p:cNvPr>
          <p:cNvPicPr>
            <a:picLocks noChangeAspect="1"/>
          </p:cNvPicPr>
          <p:nvPr/>
        </p:nvPicPr>
        <p:blipFill>
          <a:blip r:embed="rId2"/>
          <a:stretch>
            <a:fillRect/>
          </a:stretch>
        </p:blipFill>
        <p:spPr>
          <a:xfrm>
            <a:off x="683568" y="2204864"/>
            <a:ext cx="7668344" cy="3041269"/>
          </a:xfrm>
          <a:prstGeom prst="rect">
            <a:avLst/>
          </a:prstGeom>
        </p:spPr>
      </p:pic>
      <p:sp>
        <p:nvSpPr>
          <p:cNvPr id="6" name="文本框 5">
            <a:extLst>
              <a:ext uri="{FF2B5EF4-FFF2-40B4-BE49-F238E27FC236}">
                <a16:creationId xmlns:a16="http://schemas.microsoft.com/office/drawing/2014/main" id="{801813E1-05FF-419C-8C88-9E68E36538E3}"/>
              </a:ext>
            </a:extLst>
          </p:cNvPr>
          <p:cNvSpPr txBox="1"/>
          <p:nvPr/>
        </p:nvSpPr>
        <p:spPr>
          <a:xfrm>
            <a:off x="107504" y="1700808"/>
            <a:ext cx="864096" cy="600164"/>
          </a:xfrm>
          <a:prstGeom prst="rect">
            <a:avLst/>
          </a:prstGeom>
          <a:solidFill>
            <a:srgbClr val="FFFF00"/>
          </a:solidFill>
        </p:spPr>
        <p:txBody>
          <a:bodyPr wrap="square" rtlCol="0">
            <a:spAutoFit/>
          </a:bodyPr>
          <a:lstStyle/>
          <a:p>
            <a:r>
              <a:rPr lang="zh-CN" altLang="en-US" sz="1100" b="1" dirty="0"/>
              <a:t>加法：</a:t>
            </a:r>
            <a:endParaRPr lang="en-US" altLang="zh-CN" sz="1100" b="1" dirty="0"/>
          </a:p>
          <a:p>
            <a:r>
              <a:rPr lang="en-US" altLang="zh-CN" sz="1100" b="1" dirty="0"/>
              <a:t>Cn=0    V=0    </a:t>
            </a:r>
          </a:p>
          <a:p>
            <a:r>
              <a:rPr lang="zh-CN" altLang="en-US" sz="1100" b="1" dirty="0"/>
              <a:t>不溢出</a:t>
            </a:r>
          </a:p>
        </p:txBody>
      </p:sp>
      <p:sp>
        <p:nvSpPr>
          <p:cNvPr id="7" name="文本框 6">
            <a:extLst>
              <a:ext uri="{FF2B5EF4-FFF2-40B4-BE49-F238E27FC236}">
                <a16:creationId xmlns:a16="http://schemas.microsoft.com/office/drawing/2014/main" id="{2ACA0801-F7D6-4E98-97E0-2DED89A3D7C2}"/>
              </a:ext>
            </a:extLst>
          </p:cNvPr>
          <p:cNvSpPr txBox="1"/>
          <p:nvPr/>
        </p:nvSpPr>
        <p:spPr>
          <a:xfrm>
            <a:off x="107504" y="5133092"/>
            <a:ext cx="864096" cy="600164"/>
          </a:xfrm>
          <a:prstGeom prst="rect">
            <a:avLst/>
          </a:prstGeom>
          <a:solidFill>
            <a:srgbClr val="FFFF00"/>
          </a:solidFill>
        </p:spPr>
        <p:txBody>
          <a:bodyPr wrap="square" rtlCol="0">
            <a:spAutoFit/>
          </a:bodyPr>
          <a:lstStyle/>
          <a:p>
            <a:r>
              <a:rPr lang="zh-CN" altLang="en-US" sz="1100" b="1" dirty="0"/>
              <a:t>减法：</a:t>
            </a:r>
            <a:endParaRPr lang="en-US" altLang="zh-CN" sz="1100" b="1" dirty="0"/>
          </a:p>
          <a:p>
            <a:r>
              <a:rPr lang="en-US" altLang="zh-CN" sz="1100" b="1" dirty="0"/>
              <a:t>Cn=1    V=0    </a:t>
            </a:r>
          </a:p>
          <a:p>
            <a:r>
              <a:rPr lang="zh-CN" altLang="en-US" sz="1100" b="1" dirty="0"/>
              <a:t>不溢出</a:t>
            </a:r>
          </a:p>
        </p:txBody>
      </p:sp>
      <p:sp>
        <p:nvSpPr>
          <p:cNvPr id="8" name="文本框 7">
            <a:extLst>
              <a:ext uri="{FF2B5EF4-FFF2-40B4-BE49-F238E27FC236}">
                <a16:creationId xmlns:a16="http://schemas.microsoft.com/office/drawing/2014/main" id="{B8E092D6-10B4-4166-9820-6B33B18C925E}"/>
              </a:ext>
            </a:extLst>
          </p:cNvPr>
          <p:cNvSpPr txBox="1"/>
          <p:nvPr/>
        </p:nvSpPr>
        <p:spPr>
          <a:xfrm>
            <a:off x="8100392" y="1700808"/>
            <a:ext cx="864096" cy="600164"/>
          </a:xfrm>
          <a:prstGeom prst="rect">
            <a:avLst/>
          </a:prstGeom>
          <a:solidFill>
            <a:srgbClr val="FFFF00"/>
          </a:solidFill>
        </p:spPr>
        <p:txBody>
          <a:bodyPr wrap="square" rtlCol="0">
            <a:spAutoFit/>
          </a:bodyPr>
          <a:lstStyle/>
          <a:p>
            <a:r>
              <a:rPr lang="zh-CN" altLang="en-US" sz="1100" b="1" dirty="0"/>
              <a:t>加法：</a:t>
            </a:r>
            <a:endParaRPr lang="en-US" altLang="zh-CN" sz="1100" b="1" dirty="0"/>
          </a:p>
          <a:p>
            <a:r>
              <a:rPr lang="en-US" altLang="zh-CN" sz="1100" b="1" dirty="0"/>
              <a:t>Cn=1    V=1    </a:t>
            </a:r>
          </a:p>
          <a:p>
            <a:r>
              <a:rPr lang="zh-CN" altLang="en-US" sz="1100" b="1" dirty="0"/>
              <a:t>溢出</a:t>
            </a:r>
          </a:p>
        </p:txBody>
      </p:sp>
      <p:sp>
        <p:nvSpPr>
          <p:cNvPr id="9" name="文本框 8">
            <a:extLst>
              <a:ext uri="{FF2B5EF4-FFF2-40B4-BE49-F238E27FC236}">
                <a16:creationId xmlns:a16="http://schemas.microsoft.com/office/drawing/2014/main" id="{D004115C-DA3B-462A-B435-7AC3BE01310F}"/>
              </a:ext>
            </a:extLst>
          </p:cNvPr>
          <p:cNvSpPr txBox="1"/>
          <p:nvPr/>
        </p:nvSpPr>
        <p:spPr>
          <a:xfrm>
            <a:off x="8100392" y="5133092"/>
            <a:ext cx="864096" cy="600164"/>
          </a:xfrm>
          <a:prstGeom prst="rect">
            <a:avLst/>
          </a:prstGeom>
          <a:solidFill>
            <a:srgbClr val="FFFF00"/>
          </a:solidFill>
        </p:spPr>
        <p:txBody>
          <a:bodyPr wrap="square" rtlCol="0">
            <a:spAutoFit/>
          </a:bodyPr>
          <a:lstStyle/>
          <a:p>
            <a:r>
              <a:rPr lang="zh-CN" altLang="en-US" sz="1100" b="1" dirty="0"/>
              <a:t>减法：</a:t>
            </a:r>
            <a:endParaRPr lang="en-US" altLang="zh-CN" sz="1100" b="1" dirty="0"/>
          </a:p>
          <a:p>
            <a:r>
              <a:rPr lang="en-US" altLang="zh-CN" sz="1100" b="1" dirty="0"/>
              <a:t>Cn=0    V=1    </a:t>
            </a:r>
          </a:p>
          <a:p>
            <a:r>
              <a:rPr lang="zh-CN" altLang="en-US" sz="1100" b="1" dirty="0"/>
              <a:t>溢出</a:t>
            </a:r>
          </a:p>
        </p:txBody>
      </p:sp>
      <p:sp>
        <p:nvSpPr>
          <p:cNvPr id="4" name="文本框 3">
            <a:extLst>
              <a:ext uri="{FF2B5EF4-FFF2-40B4-BE49-F238E27FC236}">
                <a16:creationId xmlns:a16="http://schemas.microsoft.com/office/drawing/2014/main" id="{360399A7-9844-49A4-BF36-9C1C32B4109C}"/>
              </a:ext>
            </a:extLst>
          </p:cNvPr>
          <p:cNvSpPr txBox="1"/>
          <p:nvPr/>
        </p:nvSpPr>
        <p:spPr>
          <a:xfrm>
            <a:off x="827584" y="3224009"/>
            <a:ext cx="1008112" cy="276999"/>
          </a:xfrm>
          <a:prstGeom prst="rect">
            <a:avLst/>
          </a:prstGeom>
          <a:solidFill>
            <a:schemeClr val="tx1"/>
          </a:solidFill>
        </p:spPr>
        <p:txBody>
          <a:bodyPr wrap="square" rtlCol="0">
            <a:spAutoFit/>
          </a:bodyPr>
          <a:lstStyle/>
          <a:p>
            <a:r>
              <a:rPr lang="zh-CN" altLang="en-US" sz="1200" b="1" dirty="0">
                <a:solidFill>
                  <a:schemeClr val="bg1"/>
                </a:solidFill>
              </a:rPr>
              <a:t>加法不溢出</a:t>
            </a:r>
          </a:p>
        </p:txBody>
      </p:sp>
      <p:sp>
        <p:nvSpPr>
          <p:cNvPr id="10" name="文本框 9">
            <a:extLst>
              <a:ext uri="{FF2B5EF4-FFF2-40B4-BE49-F238E27FC236}">
                <a16:creationId xmlns:a16="http://schemas.microsoft.com/office/drawing/2014/main" id="{E6199604-A5B5-45D5-A894-96B37254B09B}"/>
              </a:ext>
            </a:extLst>
          </p:cNvPr>
          <p:cNvSpPr txBox="1"/>
          <p:nvPr/>
        </p:nvSpPr>
        <p:spPr>
          <a:xfrm>
            <a:off x="827584" y="4736177"/>
            <a:ext cx="1008112" cy="276999"/>
          </a:xfrm>
          <a:prstGeom prst="rect">
            <a:avLst/>
          </a:prstGeom>
          <a:solidFill>
            <a:schemeClr val="tx1"/>
          </a:solidFill>
        </p:spPr>
        <p:txBody>
          <a:bodyPr wrap="square" rtlCol="0">
            <a:spAutoFit/>
          </a:bodyPr>
          <a:lstStyle/>
          <a:p>
            <a:r>
              <a:rPr lang="zh-CN" altLang="en-US" sz="1200" b="1" dirty="0">
                <a:solidFill>
                  <a:schemeClr val="bg1"/>
                </a:solidFill>
              </a:rPr>
              <a:t>减法不溢出</a:t>
            </a:r>
          </a:p>
        </p:txBody>
      </p:sp>
    </p:spTree>
    <p:extLst>
      <p:ext uri="{BB962C8B-B14F-4D97-AF65-F5344CB8AC3E}">
        <p14:creationId xmlns:p14="http://schemas.microsoft.com/office/powerpoint/2010/main" val="2039262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D4BDEFA-E709-4231-9782-08A0FCC3F695}"/>
              </a:ext>
            </a:extLst>
          </p:cNvPr>
          <p:cNvPicPr>
            <a:picLocks noChangeAspect="1"/>
          </p:cNvPicPr>
          <p:nvPr/>
        </p:nvPicPr>
        <p:blipFill>
          <a:blip r:embed="rId2"/>
          <a:stretch>
            <a:fillRect/>
          </a:stretch>
        </p:blipFill>
        <p:spPr>
          <a:xfrm>
            <a:off x="361097" y="1772816"/>
            <a:ext cx="8421805" cy="3600400"/>
          </a:xfrm>
          <a:prstGeom prst="rect">
            <a:avLst/>
          </a:prstGeom>
        </p:spPr>
      </p:pic>
      <p:sp>
        <p:nvSpPr>
          <p:cNvPr id="5" name="文本框 4">
            <a:extLst>
              <a:ext uri="{FF2B5EF4-FFF2-40B4-BE49-F238E27FC236}">
                <a16:creationId xmlns:a16="http://schemas.microsoft.com/office/drawing/2014/main" id="{03DB1D1A-F8A4-4A42-B250-6080D3B83DF9}"/>
              </a:ext>
            </a:extLst>
          </p:cNvPr>
          <p:cNvSpPr txBox="1"/>
          <p:nvPr/>
        </p:nvSpPr>
        <p:spPr>
          <a:xfrm>
            <a:off x="2339752" y="425296"/>
            <a:ext cx="4509568" cy="369332"/>
          </a:xfrm>
          <a:prstGeom prst="rect">
            <a:avLst/>
          </a:prstGeom>
          <a:solidFill>
            <a:srgbClr val="FFFF00"/>
          </a:solidFill>
        </p:spPr>
        <p:txBody>
          <a:bodyPr wrap="none" rtlCol="0">
            <a:spAutoFit/>
          </a:bodyPr>
          <a:lstStyle/>
          <a:p>
            <a:r>
              <a:rPr lang="zh-CN" altLang="en-US" b="1" dirty="0"/>
              <a:t>实验：</a:t>
            </a:r>
            <a:r>
              <a:rPr lang="en-US" altLang="zh-CN" b="1" dirty="0"/>
              <a:t>Logisim</a:t>
            </a:r>
            <a:r>
              <a:rPr lang="zh-CN" altLang="en-US" b="1" dirty="0"/>
              <a:t>实现的</a:t>
            </a:r>
            <a:r>
              <a:rPr lang="en-US" altLang="zh-CN" b="1" dirty="0"/>
              <a:t>8</a:t>
            </a:r>
            <a:r>
              <a:rPr lang="zh-CN" altLang="en-US" b="1" dirty="0"/>
              <a:t>位串行可控加减法器</a:t>
            </a:r>
          </a:p>
        </p:txBody>
      </p:sp>
      <p:sp>
        <p:nvSpPr>
          <p:cNvPr id="9" name="文本框 8">
            <a:extLst>
              <a:ext uri="{FF2B5EF4-FFF2-40B4-BE49-F238E27FC236}">
                <a16:creationId xmlns:a16="http://schemas.microsoft.com/office/drawing/2014/main" id="{177D4009-A68C-4A3C-9F2C-C2538BFB208F}"/>
              </a:ext>
            </a:extLst>
          </p:cNvPr>
          <p:cNvSpPr txBox="1"/>
          <p:nvPr/>
        </p:nvSpPr>
        <p:spPr>
          <a:xfrm>
            <a:off x="2267744" y="5760549"/>
            <a:ext cx="4572000" cy="646331"/>
          </a:xfrm>
          <a:prstGeom prst="rect">
            <a:avLst/>
          </a:prstGeom>
          <a:solidFill>
            <a:srgbClr val="FFFF00"/>
          </a:solidFill>
        </p:spPr>
        <p:txBody>
          <a:bodyPr wrap="square">
            <a:spAutoFit/>
          </a:bodyPr>
          <a:lstStyle/>
          <a:p>
            <a:r>
              <a:rPr lang="zh-CN" altLang="en-US" sz="1200" b="1" dirty="0"/>
              <a:t>Sub=0：加法运算</a:t>
            </a:r>
            <a:endParaRPr lang="en-US" altLang="zh-CN" sz="1200" b="1" dirty="0"/>
          </a:p>
          <a:p>
            <a:endParaRPr lang="zh-CN" altLang="en-US" sz="1200" b="1" dirty="0"/>
          </a:p>
          <a:p>
            <a:r>
              <a:rPr lang="zh-CN" altLang="en-US" sz="1200" b="1" dirty="0"/>
              <a:t>Sub=1：减法运算（X-Y=X+/Y+1，Sub=1，Y⊕Sub=/Y，C</a:t>
            </a:r>
            <a:r>
              <a:rPr lang="zh-CN" altLang="en-US" sz="1200" b="1" baseline="-25000" dirty="0"/>
              <a:t>0</a:t>
            </a:r>
            <a:r>
              <a:rPr lang="zh-CN" altLang="en-US" sz="1200" b="1" dirty="0"/>
              <a:t>=Sub=1）</a:t>
            </a:r>
          </a:p>
        </p:txBody>
      </p:sp>
      <p:cxnSp>
        <p:nvCxnSpPr>
          <p:cNvPr id="11" name="直接箭头连接符 10">
            <a:extLst>
              <a:ext uri="{FF2B5EF4-FFF2-40B4-BE49-F238E27FC236}">
                <a16:creationId xmlns:a16="http://schemas.microsoft.com/office/drawing/2014/main" id="{F02743BC-83E2-4CA6-8960-AD6374152F2B}"/>
              </a:ext>
            </a:extLst>
          </p:cNvPr>
          <p:cNvCxnSpPr/>
          <p:nvPr/>
        </p:nvCxnSpPr>
        <p:spPr>
          <a:xfrm flipV="1">
            <a:off x="5220072" y="3717032"/>
            <a:ext cx="1619672" cy="2448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6A4C58AB-D91B-A1F7-F92C-8F09D9362174}"/>
              </a:ext>
            </a:extLst>
          </p:cNvPr>
          <p:cNvSpPr txBox="1"/>
          <p:nvPr/>
        </p:nvSpPr>
        <p:spPr>
          <a:xfrm>
            <a:off x="2699792" y="1128029"/>
            <a:ext cx="3960440" cy="276999"/>
          </a:xfrm>
          <a:prstGeom prst="rect">
            <a:avLst/>
          </a:prstGeom>
          <a:solidFill>
            <a:srgbClr val="92D050"/>
          </a:solidFill>
        </p:spPr>
        <p:txBody>
          <a:bodyPr wrap="square" rtlCol="0">
            <a:spAutoFit/>
          </a:bodyPr>
          <a:lstStyle/>
          <a:p>
            <a:pPr algn="ctr"/>
            <a:r>
              <a:rPr lang="zh-CN" altLang="en-US" sz="1200" b="1" dirty="0"/>
              <a:t>设计文件“</a:t>
            </a:r>
            <a:r>
              <a:rPr lang="en-US" altLang="zh-CN" sz="1200" b="1" dirty="0"/>
              <a:t>8</a:t>
            </a:r>
            <a:r>
              <a:rPr lang="zh-CN" altLang="en-US" sz="1200" b="1" dirty="0"/>
              <a:t>位串行可控加减法器</a:t>
            </a:r>
            <a:r>
              <a:rPr lang="en-US" altLang="zh-CN" sz="1200" b="1" dirty="0"/>
              <a:t>.circ</a:t>
            </a:r>
            <a:r>
              <a:rPr lang="zh-CN" altLang="en-US" sz="1200" b="1" dirty="0"/>
              <a:t>”（请从</a:t>
            </a:r>
            <a:r>
              <a:rPr lang="en-US" altLang="zh-CN" sz="1200" b="1" dirty="0"/>
              <a:t>FTP</a:t>
            </a:r>
            <a:r>
              <a:rPr lang="zh-CN" altLang="en-US" sz="1200" b="1" dirty="0"/>
              <a:t>下载）</a:t>
            </a:r>
          </a:p>
        </p:txBody>
      </p:sp>
    </p:spTree>
    <p:extLst>
      <p:ext uri="{BB962C8B-B14F-4D97-AF65-F5344CB8AC3E}">
        <p14:creationId xmlns:p14="http://schemas.microsoft.com/office/powerpoint/2010/main" val="3301649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E2EC868-3F18-4194-BB0A-8AD988BE0A69}"/>
              </a:ext>
            </a:extLst>
          </p:cNvPr>
          <p:cNvSpPr>
            <a:spLocks noGrp="1"/>
          </p:cNvSpPr>
          <p:nvPr>
            <p:ph idx="1"/>
          </p:nvPr>
        </p:nvSpPr>
        <p:spPr>
          <a:xfrm>
            <a:off x="457200" y="260648"/>
            <a:ext cx="8229600" cy="4525963"/>
          </a:xfrm>
        </p:spPr>
        <p:txBody>
          <a:bodyPr/>
          <a:lstStyle/>
          <a:p>
            <a:pPr lvl="1"/>
            <a:r>
              <a:rPr lang="en-US" altLang="zh-CN" sz="2000" b="1" dirty="0"/>
              <a:t>4</a:t>
            </a:r>
            <a:r>
              <a:rPr lang="zh-CN" altLang="en-US" sz="2000" b="1" dirty="0"/>
              <a:t>、先行进位加法器（</a:t>
            </a:r>
            <a:r>
              <a:rPr lang="en-US" altLang="zh-CN" sz="2000" b="1" dirty="0"/>
              <a:t>Carry Look-Ahead Adder</a:t>
            </a:r>
            <a:r>
              <a:rPr lang="zh-CN" altLang="en-US" sz="2000" b="1" dirty="0"/>
              <a:t>）</a:t>
            </a:r>
            <a:endParaRPr lang="en-US" altLang="zh-CN" sz="2000" b="1" dirty="0"/>
          </a:p>
          <a:p>
            <a:pPr lvl="2"/>
            <a:endParaRPr lang="en-US" altLang="zh-CN" sz="1600" b="1" dirty="0"/>
          </a:p>
          <a:p>
            <a:pPr lvl="2"/>
            <a:r>
              <a:rPr lang="zh-CN" altLang="en-US" sz="1600" b="1" spc="300" dirty="0">
                <a:cs typeface="Courier New" panose="02070309020205020404" pitchFamily="49" charset="0"/>
              </a:rPr>
              <a:t>全加器：</a:t>
            </a:r>
            <a:endParaRPr lang="en-US" altLang="zh-CN" sz="1600" b="1" spc="300" dirty="0">
              <a:cs typeface="Courier New" panose="02070309020205020404" pitchFamily="49" charset="0"/>
            </a:endParaRPr>
          </a:p>
          <a:p>
            <a:pPr lvl="3"/>
            <a:r>
              <a:rPr lang="en-US" altLang="zh-CN" sz="1600" b="1" spc="300" dirty="0">
                <a:cs typeface="Courier New" panose="02070309020205020404" pitchFamily="49" charset="0"/>
              </a:rPr>
              <a:t>S</a:t>
            </a:r>
            <a:r>
              <a:rPr lang="en-US" altLang="zh-CN" sz="1600" b="1" spc="300" baseline="-25000" dirty="0">
                <a:cs typeface="Courier New" panose="02070309020205020404" pitchFamily="49" charset="0"/>
              </a:rPr>
              <a:t>i </a:t>
            </a:r>
            <a:r>
              <a:rPr lang="en-US" altLang="zh-CN" sz="1600" b="1" spc="300" dirty="0">
                <a:cs typeface="Courier New" panose="02070309020205020404" pitchFamily="49" charset="0"/>
              </a:rPr>
              <a:t>= </a:t>
            </a:r>
            <a:r>
              <a:rPr lang="en-US" altLang="zh-CN" sz="1600" b="1" spc="300" dirty="0" err="1">
                <a:cs typeface="Courier New" panose="02070309020205020404" pitchFamily="49" charset="0"/>
              </a:rPr>
              <a:t>X</a:t>
            </a:r>
            <a:r>
              <a:rPr lang="en-US" altLang="zh-CN" sz="1600" b="1" spc="300" baseline="-25000" dirty="0" err="1">
                <a:cs typeface="Courier New" panose="02070309020205020404" pitchFamily="49" charset="0"/>
              </a:rPr>
              <a:t>i</a:t>
            </a:r>
            <a:r>
              <a:rPr lang="en-US" altLang="zh-CN" sz="1600" b="1" spc="300" dirty="0" err="1">
                <a:cs typeface="Courier New" panose="02070309020205020404" pitchFamily="49" charset="0"/>
              </a:rPr>
              <a:t>⊕Y</a:t>
            </a:r>
            <a:r>
              <a:rPr lang="en-US" altLang="zh-CN" sz="1600" b="1" spc="300" baseline="-25000" dirty="0" err="1">
                <a:cs typeface="Courier New" panose="02070309020205020404" pitchFamily="49" charset="0"/>
              </a:rPr>
              <a:t>i</a:t>
            </a:r>
            <a:r>
              <a:rPr lang="en-US" altLang="zh-CN" sz="1600" b="1" spc="300" dirty="0" err="1">
                <a:cs typeface="Courier New" panose="02070309020205020404" pitchFamily="49" charset="0"/>
              </a:rPr>
              <a:t>⊕C</a:t>
            </a:r>
            <a:r>
              <a:rPr lang="en-US" altLang="zh-CN" sz="1600" b="1" spc="300" baseline="-25000" dirty="0" err="1">
                <a:cs typeface="Courier New" panose="02070309020205020404" pitchFamily="49" charset="0"/>
              </a:rPr>
              <a:t>i</a:t>
            </a:r>
            <a:endParaRPr lang="en-US" altLang="zh-CN" sz="1600" b="1" spc="300" dirty="0">
              <a:cs typeface="Courier New" panose="02070309020205020404" pitchFamily="49" charset="0"/>
            </a:endParaRPr>
          </a:p>
          <a:p>
            <a:pPr lvl="3"/>
            <a:r>
              <a:rPr lang="en-US" altLang="zh-CN" sz="1600" b="1" spc="300" dirty="0">
                <a:ea typeface="微软雅黑" panose="020B0503020204020204" pitchFamily="34" charset="-122"/>
                <a:cs typeface="Courier New" panose="02070309020205020404" pitchFamily="49" charset="0"/>
              </a:rPr>
              <a:t>C</a:t>
            </a:r>
            <a:r>
              <a:rPr lang="en-US" altLang="zh-CN" sz="1600" b="1" spc="300" baseline="-25000" dirty="0">
                <a:ea typeface="微软雅黑" panose="020B0503020204020204" pitchFamily="34" charset="-122"/>
                <a:cs typeface="Courier New" panose="02070309020205020404" pitchFamily="49" charset="0"/>
              </a:rPr>
              <a:t>i+1 </a:t>
            </a:r>
            <a:r>
              <a:rPr lang="en-US" altLang="zh-CN" sz="1600" b="1" spc="300" dirty="0">
                <a:ea typeface="微软雅黑" panose="020B0503020204020204" pitchFamily="34" charset="-122"/>
                <a:cs typeface="Courier New" panose="02070309020205020404" pitchFamily="49" charset="0"/>
              </a:rPr>
              <a:t>= </a:t>
            </a:r>
            <a:r>
              <a:rPr lang="en-US" altLang="zh-CN" sz="1600" b="1" spc="300" dirty="0" err="1">
                <a:ea typeface="微软雅黑" panose="020B0503020204020204" pitchFamily="34" charset="-122"/>
                <a:cs typeface="Courier New" panose="02070309020205020404" pitchFamily="49" charset="0"/>
              </a:rPr>
              <a:t>X</a:t>
            </a:r>
            <a:r>
              <a:rPr lang="en-US" altLang="zh-CN" sz="1600" b="1" spc="300" baseline="-25000" dirty="0" err="1">
                <a:ea typeface="微软雅黑" panose="020B0503020204020204" pitchFamily="34" charset="-122"/>
                <a:cs typeface="Courier New" panose="02070309020205020404" pitchFamily="49" charset="0"/>
              </a:rPr>
              <a:t>i</a:t>
            </a:r>
            <a:r>
              <a:rPr lang="en-US" altLang="zh-CN" sz="1600" b="1" spc="300" dirty="0" err="1">
                <a:ea typeface="微软雅黑" panose="020B0503020204020204" pitchFamily="34" charset="-122"/>
                <a:cs typeface="Courier New" panose="02070309020205020404" pitchFamily="49" charset="0"/>
              </a:rPr>
              <a:t>Y</a:t>
            </a:r>
            <a:r>
              <a:rPr lang="en-US" altLang="zh-CN" sz="1600" b="1" spc="300" baseline="-25000" dirty="0" err="1">
                <a:ea typeface="微软雅黑" panose="020B0503020204020204" pitchFamily="34" charset="-122"/>
                <a:cs typeface="Courier New" panose="02070309020205020404" pitchFamily="49" charset="0"/>
              </a:rPr>
              <a:t>i</a:t>
            </a:r>
            <a:r>
              <a:rPr lang="en-US" altLang="zh-CN" sz="1600" b="1" spc="300" dirty="0">
                <a:ea typeface="微软雅黑" panose="020B0503020204020204" pitchFamily="34" charset="-122"/>
                <a:cs typeface="Courier New" panose="02070309020205020404" pitchFamily="49" charset="0"/>
              </a:rPr>
              <a:t>+(</a:t>
            </a:r>
            <a:r>
              <a:rPr lang="en-US" altLang="zh-CN" sz="1600" b="1" spc="300" dirty="0" err="1">
                <a:ea typeface="微软雅黑" panose="020B0503020204020204" pitchFamily="34" charset="-122"/>
                <a:cs typeface="Courier New" panose="02070309020205020404" pitchFamily="49" charset="0"/>
              </a:rPr>
              <a:t>X</a:t>
            </a:r>
            <a:r>
              <a:rPr lang="en-US" altLang="zh-CN" sz="1600" b="1" spc="300" baseline="-25000" dirty="0" err="1">
                <a:ea typeface="微软雅黑" panose="020B0503020204020204" pitchFamily="34" charset="-122"/>
                <a:cs typeface="Courier New" panose="02070309020205020404" pitchFamily="49" charset="0"/>
              </a:rPr>
              <a:t>i</a:t>
            </a:r>
            <a:r>
              <a:rPr lang="en-US" altLang="zh-CN" sz="1600" b="1" spc="300" dirty="0" err="1">
                <a:ea typeface="微软雅黑" panose="020B0503020204020204" pitchFamily="34" charset="-122"/>
                <a:cs typeface="Courier New" panose="02070309020205020404" pitchFamily="49" charset="0"/>
              </a:rPr>
              <a:t>⊕Y</a:t>
            </a:r>
            <a:r>
              <a:rPr lang="en-US" altLang="zh-CN" sz="1600" b="1" spc="300" baseline="-25000" dirty="0" err="1">
                <a:ea typeface="微软雅黑" panose="020B0503020204020204" pitchFamily="34" charset="-122"/>
                <a:cs typeface="Courier New" panose="02070309020205020404" pitchFamily="49" charset="0"/>
              </a:rPr>
              <a:t>i</a:t>
            </a:r>
            <a:r>
              <a:rPr lang="en-US" altLang="zh-CN" sz="1600" b="1" spc="300" dirty="0">
                <a:ea typeface="微软雅黑" panose="020B0503020204020204" pitchFamily="34" charset="-122"/>
                <a:cs typeface="Courier New" panose="02070309020205020404" pitchFamily="49" charset="0"/>
              </a:rPr>
              <a:t>)C</a:t>
            </a:r>
            <a:r>
              <a:rPr lang="en-US" altLang="zh-CN" sz="1600" b="1" spc="300" baseline="-25000" dirty="0">
                <a:ea typeface="微软雅黑" panose="020B0503020204020204" pitchFamily="34" charset="-122"/>
                <a:cs typeface="Courier New" panose="02070309020205020404" pitchFamily="49" charset="0"/>
              </a:rPr>
              <a:t>i</a:t>
            </a:r>
          </a:p>
          <a:p>
            <a:pPr lvl="2"/>
            <a:endParaRPr lang="en-US" altLang="zh-CN" sz="1600" b="1" spc="300" dirty="0">
              <a:ea typeface="微软雅黑" panose="020B0503020204020204" pitchFamily="34" charset="-122"/>
              <a:cs typeface="Courier New" panose="02070309020205020404" pitchFamily="49" charset="0"/>
            </a:endParaRPr>
          </a:p>
          <a:p>
            <a:pPr lvl="2"/>
            <a:r>
              <a:rPr lang="zh-CN" altLang="en-US" sz="1600" b="1" spc="300" dirty="0">
                <a:cs typeface="Courier New" panose="02070309020205020404" pitchFamily="49" charset="0"/>
              </a:rPr>
              <a:t>定义：</a:t>
            </a:r>
            <a:endParaRPr lang="en-US" altLang="zh-CN" sz="1600" b="1" spc="300" dirty="0">
              <a:cs typeface="Courier New" panose="02070309020205020404" pitchFamily="49" charset="0"/>
            </a:endParaRPr>
          </a:p>
          <a:p>
            <a:pPr lvl="3"/>
            <a:r>
              <a:rPr lang="zh-CN" altLang="en-US" sz="1600" b="1" spc="300" dirty="0">
                <a:solidFill>
                  <a:srgbClr val="FF0000"/>
                </a:solidFill>
                <a:cs typeface="Courier New" panose="02070309020205020404" pitchFamily="49" charset="0"/>
              </a:rPr>
              <a:t>进位生成函数</a:t>
            </a:r>
            <a:r>
              <a:rPr lang="zh-CN" altLang="en-US" sz="1600" b="1" spc="300" dirty="0">
                <a:cs typeface="Courier New" panose="02070309020205020404" pitchFamily="49" charset="0"/>
              </a:rPr>
              <a:t>：</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i </a:t>
            </a:r>
            <a:r>
              <a:rPr lang="en-US" altLang="zh-CN" sz="1600" b="1" spc="300" dirty="0">
                <a:ea typeface="微软雅黑" panose="020B0503020204020204" pitchFamily="34" charset="-122"/>
                <a:cs typeface="Courier New" panose="02070309020205020404" pitchFamily="49" charset="0"/>
              </a:rPr>
              <a:t>= </a:t>
            </a:r>
            <a:r>
              <a:rPr lang="en-US" altLang="zh-CN" sz="1600" b="1" spc="300" dirty="0" err="1">
                <a:ea typeface="微软雅黑" panose="020B0503020204020204" pitchFamily="34" charset="-122"/>
                <a:cs typeface="Courier New" panose="02070309020205020404" pitchFamily="49" charset="0"/>
              </a:rPr>
              <a:t>X</a:t>
            </a:r>
            <a:r>
              <a:rPr lang="en-US" altLang="zh-CN" sz="1600" b="1" spc="300" baseline="-25000" dirty="0" err="1">
                <a:ea typeface="微软雅黑" panose="020B0503020204020204" pitchFamily="34" charset="-122"/>
                <a:cs typeface="Courier New" panose="02070309020205020404" pitchFamily="49" charset="0"/>
              </a:rPr>
              <a:t>i</a:t>
            </a:r>
            <a:r>
              <a:rPr lang="en-US" altLang="zh-CN" sz="1600" b="1" spc="300" dirty="0" err="1">
                <a:ea typeface="微软雅黑" panose="020B0503020204020204" pitchFamily="34" charset="-122"/>
                <a:cs typeface="Courier New" panose="02070309020205020404" pitchFamily="49" charset="0"/>
              </a:rPr>
              <a:t>Y</a:t>
            </a:r>
            <a:r>
              <a:rPr lang="en-US" altLang="zh-CN" sz="1600" b="1" spc="300" baseline="-25000" dirty="0" err="1">
                <a:ea typeface="微软雅黑" panose="020B0503020204020204" pitchFamily="34" charset="-122"/>
                <a:cs typeface="Courier New" panose="02070309020205020404" pitchFamily="49" charset="0"/>
              </a:rPr>
              <a:t>i</a:t>
            </a:r>
            <a:r>
              <a:rPr lang="en-US" altLang="zh-CN" sz="1600" b="1" spc="300" baseline="-25000" dirty="0">
                <a:ea typeface="微软雅黑" panose="020B0503020204020204" pitchFamily="34" charset="-122"/>
                <a:cs typeface="Courier New" panose="02070309020205020404" pitchFamily="49" charset="0"/>
              </a:rPr>
              <a:t>   </a:t>
            </a:r>
          </a:p>
          <a:p>
            <a:pPr lvl="3"/>
            <a:r>
              <a:rPr lang="zh-CN" altLang="en-US" sz="1600" b="1" spc="300" dirty="0">
                <a:solidFill>
                  <a:srgbClr val="FF0000"/>
                </a:solidFill>
                <a:cs typeface="Courier New" panose="02070309020205020404" pitchFamily="49" charset="0"/>
              </a:rPr>
              <a:t>进位传递函数</a:t>
            </a:r>
            <a:r>
              <a:rPr lang="zh-CN" altLang="en-US" sz="1600" b="1" spc="300" dirty="0">
                <a:cs typeface="Courier New" panose="02070309020205020404" pitchFamily="49" charset="0"/>
              </a:rPr>
              <a:t>：</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i </a:t>
            </a:r>
            <a:r>
              <a:rPr lang="en-US" altLang="zh-CN" sz="1600" b="1" spc="300" dirty="0">
                <a:ea typeface="微软雅黑" panose="020B0503020204020204" pitchFamily="34" charset="-122"/>
                <a:cs typeface="Courier New" panose="02070309020205020404" pitchFamily="49" charset="0"/>
              </a:rPr>
              <a:t>= </a:t>
            </a:r>
            <a:r>
              <a:rPr lang="en-US" altLang="zh-CN" sz="1600" b="1" spc="300" dirty="0" err="1">
                <a:ea typeface="微软雅黑" panose="020B0503020204020204" pitchFamily="34" charset="-122"/>
                <a:cs typeface="Courier New" panose="02070309020205020404" pitchFamily="49" charset="0"/>
              </a:rPr>
              <a:t>X</a:t>
            </a:r>
            <a:r>
              <a:rPr lang="en-US" altLang="zh-CN" sz="1600" b="1" spc="300" baseline="-25000" dirty="0" err="1">
                <a:ea typeface="微软雅黑" panose="020B0503020204020204" pitchFamily="34" charset="-122"/>
                <a:cs typeface="Courier New" panose="02070309020205020404" pitchFamily="49" charset="0"/>
              </a:rPr>
              <a:t>i</a:t>
            </a:r>
            <a:r>
              <a:rPr lang="en-US" altLang="zh-CN" sz="1600" b="1" spc="300" dirty="0" err="1">
                <a:ea typeface="微软雅黑" panose="020B0503020204020204" pitchFamily="34" charset="-122"/>
                <a:cs typeface="Courier New" panose="02070309020205020404" pitchFamily="49" charset="0"/>
              </a:rPr>
              <a:t>⊕Y</a:t>
            </a:r>
            <a:r>
              <a:rPr lang="en-US" altLang="zh-CN" sz="1600" b="1" spc="300" baseline="-25000" dirty="0" err="1">
                <a:ea typeface="微软雅黑" panose="020B0503020204020204" pitchFamily="34" charset="-122"/>
                <a:cs typeface="Courier New" panose="02070309020205020404" pitchFamily="49" charset="0"/>
              </a:rPr>
              <a:t>i</a:t>
            </a:r>
            <a:endParaRPr lang="en-US" altLang="zh-CN" sz="1600" b="1" spc="300" baseline="-25000" dirty="0">
              <a:ea typeface="微软雅黑" panose="020B0503020204020204" pitchFamily="34" charset="-122"/>
              <a:cs typeface="Courier New" panose="02070309020205020404" pitchFamily="49" charset="0"/>
            </a:endParaRPr>
          </a:p>
          <a:p>
            <a:pPr lvl="2"/>
            <a:endParaRPr lang="en-US" altLang="zh-CN" sz="1600" b="1" spc="300" dirty="0">
              <a:ea typeface="微软雅黑" panose="020B0503020204020204" pitchFamily="34" charset="-122"/>
              <a:cs typeface="Courier New" panose="02070309020205020404" pitchFamily="49" charset="0"/>
            </a:endParaRPr>
          </a:p>
          <a:p>
            <a:pPr lvl="2"/>
            <a:r>
              <a:rPr lang="zh-CN" altLang="en-US" sz="1600" b="1" spc="300" dirty="0">
                <a:cs typeface="Courier New" panose="02070309020205020404" pitchFamily="49" charset="0"/>
              </a:rPr>
              <a:t>则有：</a:t>
            </a:r>
            <a:endParaRPr lang="en-US" altLang="zh-CN" sz="1600" b="1" spc="300" dirty="0">
              <a:cs typeface="Courier New" panose="02070309020205020404" pitchFamily="49" charset="0"/>
            </a:endParaRPr>
          </a:p>
          <a:p>
            <a:pPr lvl="3"/>
            <a:r>
              <a:rPr lang="en-US" altLang="zh-CN" sz="1600" b="1" spc="300" dirty="0">
                <a:ea typeface="微软雅黑" panose="020B0503020204020204" pitchFamily="34" charset="-122"/>
                <a:cs typeface="Courier New" panose="02070309020205020404" pitchFamily="49" charset="0"/>
              </a:rPr>
              <a:t>C</a:t>
            </a:r>
            <a:r>
              <a:rPr lang="en-US" altLang="zh-CN" sz="1600" b="1" spc="300" baseline="-25000" dirty="0">
                <a:ea typeface="微软雅黑" panose="020B0503020204020204" pitchFamily="34" charset="-122"/>
                <a:cs typeface="Courier New" panose="02070309020205020404" pitchFamily="49" charset="0"/>
              </a:rPr>
              <a:t>i+1 </a:t>
            </a:r>
            <a:r>
              <a:rPr lang="en-US" altLang="zh-CN" sz="1600" b="1" spc="300" dirty="0">
                <a:ea typeface="微软雅黑" panose="020B0503020204020204" pitchFamily="34" charset="-122"/>
                <a:cs typeface="Courier New" panose="02070309020205020404" pitchFamily="49" charset="0"/>
              </a:rPr>
              <a:t>= G</a:t>
            </a:r>
            <a:r>
              <a:rPr lang="en-US" altLang="zh-CN" sz="1600" b="1" spc="300" baseline="-25000" dirty="0">
                <a:ea typeface="微软雅黑" panose="020B0503020204020204" pitchFamily="34" charset="-122"/>
                <a:cs typeface="Courier New" panose="02070309020205020404" pitchFamily="49" charset="0"/>
              </a:rPr>
              <a:t>i </a:t>
            </a:r>
            <a:r>
              <a:rPr lang="en-US" altLang="zh-CN" sz="1600" b="1" spc="300" dirty="0">
                <a:ea typeface="微软雅黑" panose="020B0503020204020204" pitchFamily="34" charset="-122"/>
                <a:cs typeface="Courier New" panose="02070309020205020404" pitchFamily="49" charset="0"/>
              </a:rPr>
              <a:t>+ </a:t>
            </a:r>
            <a:r>
              <a:rPr lang="en-US" altLang="zh-CN" sz="1600" b="1" spc="300" dirty="0" err="1">
                <a:ea typeface="微软雅黑" panose="020B0503020204020204" pitchFamily="34" charset="-122"/>
                <a:cs typeface="Courier New" panose="02070309020205020404" pitchFamily="49" charset="0"/>
              </a:rPr>
              <a:t>P</a:t>
            </a:r>
            <a:r>
              <a:rPr lang="en-US" altLang="zh-CN" sz="1600" b="1" spc="300" baseline="-25000" dirty="0" err="1">
                <a:ea typeface="微软雅黑" panose="020B0503020204020204" pitchFamily="34" charset="-122"/>
                <a:cs typeface="Courier New" panose="02070309020205020404" pitchFamily="49" charset="0"/>
              </a:rPr>
              <a:t>i</a:t>
            </a:r>
            <a:r>
              <a:rPr lang="en-US" altLang="zh-CN" sz="1600" b="1" spc="300" dirty="0" err="1">
                <a:ea typeface="微软雅黑" panose="020B0503020204020204" pitchFamily="34" charset="-122"/>
                <a:cs typeface="Courier New" panose="02070309020205020404" pitchFamily="49" charset="0"/>
              </a:rPr>
              <a:t>C</a:t>
            </a:r>
            <a:r>
              <a:rPr lang="en-US" altLang="zh-CN" sz="1600" b="1" spc="300" baseline="-25000" dirty="0" err="1">
                <a:ea typeface="微软雅黑" panose="020B0503020204020204" pitchFamily="34" charset="-122"/>
                <a:cs typeface="Courier New" panose="02070309020205020404" pitchFamily="49" charset="0"/>
              </a:rPr>
              <a:t>i</a:t>
            </a:r>
            <a:endParaRPr lang="en-US" altLang="zh-CN" sz="1600" b="1" spc="300" baseline="-25000" dirty="0">
              <a:ea typeface="微软雅黑" panose="020B0503020204020204" pitchFamily="34" charset="-122"/>
              <a:cs typeface="Courier New" panose="02070309020205020404" pitchFamily="49" charset="0"/>
            </a:endParaRPr>
          </a:p>
          <a:p>
            <a:pPr lvl="3"/>
            <a:endParaRPr lang="en-US" altLang="zh-CN" sz="1600" b="1" spc="300" baseline="-25000" dirty="0">
              <a:ea typeface="微软雅黑" panose="020B0503020204020204" pitchFamily="34" charset="-122"/>
              <a:cs typeface="Courier New" panose="02070309020205020404" pitchFamily="49" charset="0"/>
            </a:endParaRPr>
          </a:p>
          <a:p>
            <a:pPr lvl="3"/>
            <a:endParaRPr lang="en-US" altLang="zh-CN" sz="1600" b="1" spc="300" baseline="-25000" dirty="0">
              <a:ea typeface="微软雅黑" panose="020B0503020204020204" pitchFamily="34" charset="-122"/>
              <a:cs typeface="Courier New" panose="02070309020205020404" pitchFamily="49" charset="0"/>
            </a:endParaRPr>
          </a:p>
          <a:p>
            <a:pPr lvl="3"/>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1 </a:t>
            </a:r>
            <a:r>
              <a:rPr lang="en-US" altLang="zh-CN" sz="1600" b="1" dirty="0">
                <a:ea typeface="微软雅黑" panose="020B0503020204020204" pitchFamily="34" charset="-122"/>
                <a:cs typeface="Courier New" panose="02070309020205020404" pitchFamily="49" charset="0"/>
              </a:rPr>
              <a:t>= G</a:t>
            </a:r>
            <a:r>
              <a:rPr lang="en-US" altLang="zh-CN" sz="1600" b="1" baseline="-25000" dirty="0">
                <a:ea typeface="微软雅黑" panose="020B0503020204020204" pitchFamily="34" charset="-122"/>
                <a:cs typeface="Courier New" panose="02070309020205020404" pitchFamily="49" charset="0"/>
              </a:rPr>
              <a:t>0</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0</a:t>
            </a:r>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0</a:t>
            </a:r>
          </a:p>
          <a:p>
            <a:pPr lvl="3"/>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2 </a:t>
            </a:r>
            <a:r>
              <a:rPr lang="en-US" altLang="zh-CN" sz="1600" b="1" dirty="0">
                <a:ea typeface="微软雅黑" panose="020B0503020204020204" pitchFamily="34" charset="-122"/>
                <a:cs typeface="Courier New" panose="02070309020205020404" pitchFamily="49" charset="0"/>
              </a:rPr>
              <a:t>= G</a:t>
            </a:r>
            <a:r>
              <a:rPr lang="en-US" altLang="zh-CN" sz="1600" b="1" baseline="-25000" dirty="0">
                <a:ea typeface="微软雅黑" panose="020B0503020204020204" pitchFamily="34" charset="-122"/>
                <a:cs typeface="Courier New" panose="02070309020205020404" pitchFamily="49" charset="0"/>
              </a:rPr>
              <a:t>1</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1</a:t>
            </a:r>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1 </a:t>
            </a:r>
            <a:r>
              <a:rPr lang="en-US" altLang="zh-CN" sz="1600" b="1" dirty="0">
                <a:ea typeface="微软雅黑" panose="020B0503020204020204" pitchFamily="34" charset="-122"/>
                <a:cs typeface="Courier New" panose="02070309020205020404" pitchFamily="49" charset="0"/>
              </a:rPr>
              <a:t>= G</a:t>
            </a:r>
            <a:r>
              <a:rPr lang="en-US" altLang="zh-CN" sz="1600" b="1" baseline="-25000" dirty="0">
                <a:ea typeface="微软雅黑" panose="020B0503020204020204" pitchFamily="34" charset="-122"/>
                <a:cs typeface="Courier New" panose="02070309020205020404" pitchFamily="49" charset="0"/>
              </a:rPr>
              <a:t>1</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1</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0</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0</a:t>
            </a:r>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0</a:t>
            </a:r>
            <a:r>
              <a:rPr lang="en-US" altLang="zh-CN" sz="1600" b="1" dirty="0">
                <a:ea typeface="微软雅黑" panose="020B0503020204020204" pitchFamily="34" charset="-122"/>
                <a:cs typeface="Courier New" panose="02070309020205020404" pitchFamily="49" charset="0"/>
              </a:rPr>
              <a:t>) = G</a:t>
            </a:r>
            <a:r>
              <a:rPr lang="en-US" altLang="zh-CN" sz="1600" b="1" baseline="-25000" dirty="0">
                <a:ea typeface="微软雅黑" panose="020B0503020204020204" pitchFamily="34" charset="-122"/>
                <a:cs typeface="Courier New" panose="02070309020205020404" pitchFamily="49" charset="0"/>
              </a:rPr>
              <a:t>1</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1</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0</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1</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0</a:t>
            </a:r>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0</a:t>
            </a:r>
          </a:p>
          <a:p>
            <a:pPr lvl="3"/>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3 </a:t>
            </a:r>
            <a:r>
              <a:rPr lang="en-US" altLang="zh-CN" sz="1600" b="1" dirty="0">
                <a:ea typeface="微软雅黑" panose="020B0503020204020204" pitchFamily="34" charset="-122"/>
                <a:cs typeface="Courier New" panose="02070309020205020404" pitchFamily="49" charset="0"/>
              </a:rPr>
              <a:t>= G</a:t>
            </a:r>
            <a:r>
              <a:rPr lang="en-US" altLang="zh-CN" sz="1600" b="1" baseline="-25000" dirty="0">
                <a:ea typeface="微软雅黑" panose="020B0503020204020204" pitchFamily="34" charset="-122"/>
                <a:cs typeface="Courier New" panose="02070309020205020404" pitchFamily="49" charset="0"/>
              </a:rPr>
              <a:t>2</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2</a:t>
            </a:r>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2</a:t>
            </a:r>
            <a:r>
              <a:rPr lang="en-US" altLang="zh-CN" sz="1600" b="1" dirty="0">
                <a:ea typeface="微软雅黑" panose="020B0503020204020204" pitchFamily="34" charset="-122"/>
                <a:cs typeface="Courier New" panose="02070309020205020404" pitchFamily="49" charset="0"/>
              </a:rPr>
              <a:t> = G</a:t>
            </a:r>
            <a:r>
              <a:rPr lang="en-US" altLang="zh-CN" sz="1600" b="1" baseline="-25000" dirty="0">
                <a:ea typeface="微软雅黑" panose="020B0503020204020204" pitchFamily="34" charset="-122"/>
                <a:cs typeface="Courier New" panose="02070309020205020404" pitchFamily="49" charset="0"/>
              </a:rPr>
              <a:t>2</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2</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1</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1</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0</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1</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0</a:t>
            </a:r>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0</a:t>
            </a:r>
            <a:r>
              <a:rPr lang="en-US" altLang="zh-CN" sz="1600" b="1" dirty="0">
                <a:ea typeface="微软雅黑" panose="020B0503020204020204" pitchFamily="34" charset="-122"/>
                <a:cs typeface="Courier New" panose="02070309020205020404" pitchFamily="49" charset="0"/>
              </a:rPr>
              <a:t>) = G</a:t>
            </a:r>
            <a:r>
              <a:rPr lang="en-US" altLang="zh-CN" sz="1600" b="1" baseline="-25000" dirty="0">
                <a:ea typeface="微软雅黑" panose="020B0503020204020204" pitchFamily="34" charset="-122"/>
                <a:cs typeface="Courier New" panose="02070309020205020404" pitchFamily="49" charset="0"/>
              </a:rPr>
              <a:t>2</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2</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1</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2</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1</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0</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2</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1</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0</a:t>
            </a:r>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0</a:t>
            </a:r>
          </a:p>
          <a:p>
            <a:pPr lvl="3"/>
            <a:r>
              <a:rPr lang="en-US" altLang="zh-CN" sz="1600" b="1" spc="300" dirty="0">
                <a:ea typeface="微软雅黑" panose="020B0503020204020204" pitchFamily="34" charset="-122"/>
                <a:cs typeface="Courier New" panose="02070309020205020404" pitchFamily="49" charset="0"/>
              </a:rPr>
              <a:t>C</a:t>
            </a:r>
            <a:r>
              <a:rPr lang="en-US" altLang="zh-CN" sz="1600" b="1" spc="300" baseline="-25000" dirty="0">
                <a:ea typeface="微软雅黑" panose="020B0503020204020204" pitchFamily="34" charset="-122"/>
                <a:cs typeface="Courier New" panose="02070309020205020404" pitchFamily="49" charset="0"/>
              </a:rPr>
              <a:t>4</a:t>
            </a:r>
            <a:r>
              <a:rPr lang="en-US" altLang="zh-CN" sz="1600" b="1" spc="300" dirty="0">
                <a:ea typeface="微软雅黑" panose="020B0503020204020204" pitchFamily="34" charset="-122"/>
                <a:cs typeface="Courier New" panose="02070309020205020404" pitchFamily="49" charset="0"/>
              </a:rPr>
              <a:t>=</a:t>
            </a:r>
            <a:r>
              <a:rPr lang="en-US" altLang="zh-CN" sz="1600" b="1" dirty="0">
                <a:ea typeface="微软雅黑" panose="020B0503020204020204" pitchFamily="34" charset="-122"/>
                <a:cs typeface="Courier New" panose="02070309020205020404" pitchFamily="49" charset="0"/>
              </a:rPr>
              <a:t> G</a:t>
            </a:r>
            <a:r>
              <a:rPr lang="en-US" altLang="zh-CN" sz="1600" b="1" baseline="-25000" dirty="0">
                <a:ea typeface="微软雅黑" panose="020B0503020204020204" pitchFamily="34" charset="-122"/>
                <a:cs typeface="Courier New" panose="02070309020205020404" pitchFamily="49" charset="0"/>
              </a:rPr>
              <a:t>3</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3</a:t>
            </a:r>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3 </a:t>
            </a:r>
            <a:r>
              <a:rPr lang="en-US" altLang="zh-CN" sz="1600" b="1" dirty="0">
                <a:ea typeface="微软雅黑" panose="020B0503020204020204" pitchFamily="34" charset="-122"/>
                <a:cs typeface="Courier New" panose="02070309020205020404" pitchFamily="49" charset="0"/>
              </a:rPr>
              <a:t>= G</a:t>
            </a:r>
            <a:r>
              <a:rPr lang="en-US" altLang="zh-CN" sz="1600" b="1" baseline="-25000" dirty="0">
                <a:ea typeface="微软雅黑" panose="020B0503020204020204" pitchFamily="34" charset="-122"/>
                <a:cs typeface="Courier New" panose="02070309020205020404" pitchFamily="49" charset="0"/>
              </a:rPr>
              <a:t>3</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3</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2</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2</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1</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2</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1</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0</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2</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1</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0</a:t>
            </a:r>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0</a:t>
            </a:r>
            <a:r>
              <a:rPr lang="en-US" altLang="zh-CN" sz="1600" b="1" dirty="0">
                <a:ea typeface="微软雅黑" panose="020B0503020204020204" pitchFamily="34" charset="-122"/>
                <a:cs typeface="Courier New" panose="02070309020205020404" pitchFamily="49" charset="0"/>
              </a:rPr>
              <a:t>)=</a:t>
            </a:r>
            <a:r>
              <a:rPr lang="en-US" altLang="zh-CN" sz="1600" b="1" spc="300" baseline="-25000" dirty="0">
                <a:ea typeface="微软雅黑" panose="020B0503020204020204" pitchFamily="34" charset="-122"/>
                <a:cs typeface="Courier New" panose="02070309020205020404" pitchFamily="49" charset="0"/>
              </a:rPr>
              <a:t> </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1</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1</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0</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1</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0</a:t>
            </a:r>
            <a:r>
              <a:rPr lang="en-US" altLang="zh-CN" sz="1600" b="1" spc="300" dirty="0">
                <a:ea typeface="微软雅黑" panose="020B0503020204020204" pitchFamily="34" charset="-122"/>
                <a:cs typeface="Courier New" panose="02070309020205020404" pitchFamily="49" charset="0"/>
              </a:rPr>
              <a:t>C</a:t>
            </a:r>
            <a:r>
              <a:rPr lang="en-US" altLang="zh-CN" sz="1600" b="1" spc="300" baseline="-25000" dirty="0">
                <a:ea typeface="微软雅黑" panose="020B0503020204020204" pitchFamily="34" charset="-122"/>
                <a:cs typeface="Courier New" panose="02070309020205020404" pitchFamily="49" charset="0"/>
              </a:rPr>
              <a:t>0</a:t>
            </a:r>
          </a:p>
          <a:p>
            <a:pPr lvl="3"/>
            <a:endParaRPr lang="en-US" altLang="zh-CN" sz="1600" b="1" dirty="0">
              <a:ea typeface="微软雅黑" panose="020B0503020204020204" pitchFamily="34" charset="-122"/>
              <a:cs typeface="Courier New" panose="02070309020205020404" pitchFamily="49" charset="0"/>
            </a:endParaRPr>
          </a:p>
          <a:p>
            <a:pPr lvl="3"/>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n </a:t>
            </a:r>
            <a:r>
              <a:rPr lang="en-US" altLang="zh-CN" sz="1600" b="1" dirty="0">
                <a:ea typeface="微软雅黑" panose="020B0503020204020204" pitchFamily="34" charset="-122"/>
                <a:cs typeface="Courier New" panose="02070309020205020404" pitchFamily="49" charset="0"/>
              </a:rPr>
              <a:t>=</a:t>
            </a:r>
            <a:r>
              <a:rPr lang="en-US" altLang="zh-CN" sz="1600" b="1" baseline="-25000" dirty="0">
                <a:ea typeface="微软雅黑" panose="020B0503020204020204" pitchFamily="34" charset="-122"/>
                <a:cs typeface="Courier New" panose="02070309020205020404" pitchFamily="49" charset="0"/>
              </a:rPr>
              <a:t> </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n-1</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n-1</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n-2</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n-1</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n-2</a:t>
            </a:r>
            <a:r>
              <a:rPr lang="en-US" altLang="zh-CN" sz="1600" b="1" dirty="0">
                <a:ea typeface="微软雅黑" panose="020B0503020204020204" pitchFamily="34" charset="-122"/>
                <a:cs typeface="Courier New" panose="02070309020205020404" pitchFamily="49" charset="0"/>
              </a:rPr>
              <a:t>G</a:t>
            </a:r>
            <a:r>
              <a:rPr lang="en-US" altLang="zh-CN" sz="1600" b="1" baseline="-25000" dirty="0">
                <a:ea typeface="微软雅黑" panose="020B0503020204020204" pitchFamily="34" charset="-122"/>
                <a:cs typeface="Courier New" panose="02070309020205020404" pitchFamily="49" charset="0"/>
              </a:rPr>
              <a:t>n-3</a:t>
            </a:r>
            <a:r>
              <a:rPr lang="zh-CN" altLang="en-US" sz="1600" b="1" dirty="0">
                <a:ea typeface="Segoe UI Black" panose="020B0A02040204020203" pitchFamily="34" charset="0"/>
                <a:cs typeface="Segoe UI Black" panose="020B0A02040204020203" pitchFamily="34" charset="0"/>
              </a:rPr>
              <a:t>＋</a:t>
            </a:r>
            <a:r>
              <a:rPr lang="en-US" altLang="zh-CN" sz="1600" b="1" baseline="-25000" dirty="0">
                <a:ea typeface="微软雅黑" panose="020B0503020204020204" pitchFamily="34" charset="-122"/>
                <a:cs typeface="Courier New" panose="02070309020205020404" pitchFamily="49" charset="0"/>
              </a:rPr>
              <a:t> </a:t>
            </a:r>
            <a:r>
              <a:rPr lang="en-US" altLang="zh-CN" sz="1600" b="1" dirty="0">
                <a:ea typeface="微软雅黑" panose="020B0503020204020204" pitchFamily="34" charset="-122"/>
                <a:cs typeface="Courier New" panose="02070309020205020404" pitchFamily="49" charset="0"/>
              </a:rPr>
              <a:t>…</a:t>
            </a:r>
            <a:r>
              <a:rPr lang="zh-CN" altLang="en-US" sz="1600" b="1" dirty="0">
                <a:ea typeface="Segoe UI Black" panose="020B0A02040204020203" pitchFamily="34" charset="0"/>
                <a:cs typeface="Segoe UI Black" panose="020B0A02040204020203" pitchFamily="34" charset="0"/>
              </a:rPr>
              <a:t>＋</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n-1</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n-2</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1</a:t>
            </a:r>
            <a:r>
              <a:rPr lang="en-US" altLang="zh-CN" sz="1600" b="1" dirty="0">
                <a:ea typeface="微软雅黑" panose="020B0503020204020204" pitchFamily="34" charset="-122"/>
                <a:cs typeface="Courier New" panose="02070309020205020404" pitchFamily="49" charset="0"/>
              </a:rPr>
              <a:t>P</a:t>
            </a:r>
            <a:r>
              <a:rPr lang="en-US" altLang="zh-CN" sz="1600" b="1" baseline="-25000" dirty="0">
                <a:ea typeface="微软雅黑" panose="020B0503020204020204" pitchFamily="34" charset="-122"/>
                <a:cs typeface="Courier New" panose="02070309020205020404" pitchFamily="49" charset="0"/>
              </a:rPr>
              <a:t>0</a:t>
            </a:r>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0</a:t>
            </a:r>
          </a:p>
          <a:p>
            <a:pPr>
              <a:buNone/>
            </a:pPr>
            <a:endParaRPr lang="en-US" altLang="zh-CN" sz="1400" b="1" baseline="-25000" dirty="0">
              <a:latin typeface="Courier New" panose="02070309020205020404" pitchFamily="49" charset="0"/>
              <a:ea typeface="微软雅黑" panose="020B0503020204020204" pitchFamily="34" charset="-122"/>
              <a:cs typeface="Courier New" panose="02070309020205020404" pitchFamily="49" charset="0"/>
            </a:endParaRPr>
          </a:p>
          <a:p>
            <a:pPr algn="l" eaLnBrk="1" hangingPunct="1">
              <a:buFont typeface="Wingdings" panose="05000000000000000000" pitchFamily="2" charset="2"/>
              <a:buNone/>
            </a:pPr>
            <a:endParaRPr lang="en-US" altLang="zh-CN" sz="1400" baseline="-25000" dirty="0">
              <a:latin typeface="Arial Rounded MT Bold" panose="020F0704030504030204" pitchFamily="34" charset="0"/>
              <a:ea typeface="微软雅黑" panose="020B0503020204020204" pitchFamily="34" charset="-122"/>
            </a:endParaRPr>
          </a:p>
          <a:p>
            <a:pPr lvl="3"/>
            <a:endParaRPr lang="en-US" altLang="zh-CN" sz="1600" b="1" spc="300" baseline="-25000" dirty="0">
              <a:latin typeface="Courier New" panose="02070309020205020404" pitchFamily="49" charset="0"/>
              <a:ea typeface="微软雅黑" panose="020B0503020204020204" pitchFamily="34" charset="-122"/>
              <a:cs typeface="Courier New" panose="02070309020205020404" pitchFamily="49" charset="0"/>
            </a:endParaRPr>
          </a:p>
          <a:p>
            <a:pPr lvl="3"/>
            <a:endParaRPr lang="en-US" altLang="zh-CN" sz="1600" b="1" baseline="-25000" dirty="0">
              <a:latin typeface="Courier New" panose="02070309020205020404" pitchFamily="49" charset="0"/>
              <a:ea typeface="微软雅黑" panose="020B0503020204020204" pitchFamily="34" charset="-122"/>
              <a:cs typeface="Courier New" panose="02070309020205020404" pitchFamily="49" charset="0"/>
            </a:endParaRPr>
          </a:p>
          <a:p>
            <a:pPr lvl="3"/>
            <a:endParaRPr lang="en-US" altLang="zh-CN" sz="1600" b="1" baseline="-25000" dirty="0">
              <a:latin typeface="Courier New" panose="02070309020205020404" pitchFamily="49" charset="0"/>
              <a:ea typeface="微软雅黑" panose="020B0503020204020204" pitchFamily="34" charset="-122"/>
              <a:cs typeface="Courier New" panose="02070309020205020404" pitchFamily="49" charset="0"/>
            </a:endParaRPr>
          </a:p>
          <a:p>
            <a:pPr lvl="3"/>
            <a:endParaRPr lang="en-US" altLang="zh-CN" sz="1600" b="1" baseline="-25000" dirty="0">
              <a:latin typeface="Courier New" panose="02070309020205020404" pitchFamily="49" charset="0"/>
              <a:ea typeface="微软雅黑" panose="020B0503020204020204" pitchFamily="34" charset="-122"/>
              <a:cs typeface="Courier New" panose="02070309020205020404" pitchFamily="49" charset="0"/>
            </a:endParaRPr>
          </a:p>
          <a:p>
            <a:pPr lvl="3"/>
            <a:endParaRPr lang="en-US" altLang="zh-CN" sz="1600" b="1" baseline="-25000" dirty="0">
              <a:latin typeface="Courier New" panose="02070309020205020404" pitchFamily="49" charset="0"/>
              <a:ea typeface="微软雅黑" panose="020B0503020204020204" pitchFamily="34" charset="-122"/>
              <a:cs typeface="Courier New" panose="02070309020205020404" pitchFamily="49" charset="0"/>
            </a:endParaRPr>
          </a:p>
          <a:p>
            <a:pPr lvl="3"/>
            <a:endParaRPr lang="en-US" altLang="zh-CN" sz="1600" b="1" spc="300" dirty="0">
              <a:latin typeface="Courier New" panose="02070309020205020404" pitchFamily="49" charset="0"/>
              <a:ea typeface="微软雅黑" panose="020B0503020204020204" pitchFamily="34" charset="-122"/>
              <a:cs typeface="Courier New" panose="02070309020205020404" pitchFamily="49" charset="0"/>
            </a:endParaRPr>
          </a:p>
          <a:p>
            <a:pPr lvl="2"/>
            <a:endParaRPr lang="en-US" altLang="zh-CN" sz="1600" b="1" spc="300" baseline="-25000" dirty="0">
              <a:latin typeface="Courier New" panose="02070309020205020404" pitchFamily="49" charset="0"/>
              <a:ea typeface="微软雅黑" panose="020B0503020204020204" pitchFamily="34" charset="-122"/>
              <a:cs typeface="Courier New" panose="02070309020205020404" pitchFamily="49" charset="0"/>
            </a:endParaRPr>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zh-CN" altLang="en-US" sz="2000" b="1" dirty="0"/>
          </a:p>
        </p:txBody>
      </p:sp>
    </p:spTree>
    <p:extLst>
      <p:ext uri="{BB962C8B-B14F-4D97-AF65-F5344CB8AC3E}">
        <p14:creationId xmlns:p14="http://schemas.microsoft.com/office/powerpoint/2010/main" val="2470569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A4B0BC3-B274-4505-A498-E9472B626FD3}"/>
              </a:ext>
            </a:extLst>
          </p:cNvPr>
          <p:cNvSpPr>
            <a:spLocks noGrp="1"/>
          </p:cNvSpPr>
          <p:nvPr>
            <p:ph idx="1"/>
          </p:nvPr>
        </p:nvSpPr>
        <p:spPr>
          <a:xfrm>
            <a:off x="457200" y="836712"/>
            <a:ext cx="8229600" cy="4525963"/>
          </a:xfrm>
        </p:spPr>
        <p:txBody>
          <a:bodyPr/>
          <a:lstStyle/>
          <a:p>
            <a:r>
              <a:rPr lang="zh-CN" altLang="en-US" sz="1600" b="1" dirty="0"/>
              <a:t>进位生成</a:t>
            </a:r>
            <a:r>
              <a:rPr lang="en-US" altLang="zh-CN" sz="1600" b="1" dirty="0"/>
              <a:t>/</a:t>
            </a:r>
            <a:r>
              <a:rPr lang="zh-CN" altLang="en-US" sz="1600" b="1" dirty="0"/>
              <a:t>进位传递电路（即教材中图</a:t>
            </a:r>
            <a:r>
              <a:rPr lang="en-US" altLang="zh-CN" sz="1600" b="1" dirty="0"/>
              <a:t>3.6</a:t>
            </a:r>
            <a:r>
              <a:rPr lang="zh-CN" altLang="en-US" sz="1600" b="1" dirty="0"/>
              <a:t>的与门异或门电路，时间延迟为</a:t>
            </a:r>
            <a:r>
              <a:rPr lang="en-US" altLang="zh-CN" sz="1600" b="1" dirty="0"/>
              <a:t>3T</a:t>
            </a:r>
            <a:r>
              <a:rPr lang="zh-CN" altLang="en-US" sz="1600" b="1" dirty="0"/>
              <a:t>）：</a:t>
            </a:r>
          </a:p>
        </p:txBody>
      </p:sp>
      <p:grpSp>
        <p:nvGrpSpPr>
          <p:cNvPr id="7" name="组合 6">
            <a:extLst>
              <a:ext uri="{FF2B5EF4-FFF2-40B4-BE49-F238E27FC236}">
                <a16:creationId xmlns:a16="http://schemas.microsoft.com/office/drawing/2014/main" id="{11F643BA-CCBD-4A1F-B9FA-A9B1824B1BA8}"/>
              </a:ext>
            </a:extLst>
          </p:cNvPr>
          <p:cNvGrpSpPr/>
          <p:nvPr/>
        </p:nvGrpSpPr>
        <p:grpSpPr>
          <a:xfrm>
            <a:off x="971600" y="2631475"/>
            <a:ext cx="7878352" cy="3101781"/>
            <a:chOff x="971600" y="1772816"/>
            <a:chExt cx="7878352" cy="3101781"/>
          </a:xfrm>
        </p:grpSpPr>
        <p:pic>
          <p:nvPicPr>
            <p:cNvPr id="5" name="图片 4">
              <a:extLst>
                <a:ext uri="{FF2B5EF4-FFF2-40B4-BE49-F238E27FC236}">
                  <a16:creationId xmlns:a16="http://schemas.microsoft.com/office/drawing/2014/main" id="{D08FE639-82EE-4016-8308-3F7E05B5805C}"/>
                </a:ext>
              </a:extLst>
            </p:cNvPr>
            <p:cNvPicPr>
              <a:picLocks noChangeAspect="1"/>
            </p:cNvPicPr>
            <p:nvPr/>
          </p:nvPicPr>
          <p:blipFill>
            <a:blip r:embed="rId2"/>
            <a:stretch>
              <a:fillRect/>
            </a:stretch>
          </p:blipFill>
          <p:spPr>
            <a:xfrm>
              <a:off x="971600" y="1772816"/>
              <a:ext cx="6833285" cy="3101781"/>
            </a:xfrm>
            <a:prstGeom prst="rect">
              <a:avLst/>
            </a:prstGeom>
          </p:spPr>
        </p:pic>
        <p:sp>
          <p:nvSpPr>
            <p:cNvPr id="6" name="文本框 5">
              <a:extLst>
                <a:ext uri="{FF2B5EF4-FFF2-40B4-BE49-F238E27FC236}">
                  <a16:creationId xmlns:a16="http://schemas.microsoft.com/office/drawing/2014/main" id="{1BD74545-BA5D-4489-8D67-B1DF8D4EC3D0}"/>
                </a:ext>
              </a:extLst>
            </p:cNvPr>
            <p:cNvSpPr txBox="1"/>
            <p:nvPr/>
          </p:nvSpPr>
          <p:spPr>
            <a:xfrm>
              <a:off x="7265776" y="1948728"/>
              <a:ext cx="1584176" cy="338554"/>
            </a:xfrm>
            <a:prstGeom prst="rect">
              <a:avLst/>
            </a:prstGeom>
            <a:noFill/>
          </p:spPr>
          <p:txBody>
            <a:bodyPr wrap="square" rtlCol="0">
              <a:spAutoFit/>
            </a:bodyPr>
            <a:lstStyle/>
            <a:p>
              <a:r>
                <a:rPr lang="zh-CN" altLang="en-US" sz="1600" b="1" dirty="0"/>
                <a:t>时间延迟</a:t>
              </a:r>
              <a:r>
                <a:rPr lang="en-US" altLang="zh-CN" sz="1600" b="1" dirty="0"/>
                <a:t>3T</a:t>
              </a:r>
              <a:endParaRPr lang="zh-CN" altLang="en-US" sz="1600" b="1" dirty="0"/>
            </a:p>
          </p:txBody>
        </p:sp>
      </p:grpSp>
      <p:sp>
        <p:nvSpPr>
          <p:cNvPr id="9" name="文本框 8">
            <a:extLst>
              <a:ext uri="{FF2B5EF4-FFF2-40B4-BE49-F238E27FC236}">
                <a16:creationId xmlns:a16="http://schemas.microsoft.com/office/drawing/2014/main" id="{091A6C6B-E9EA-4362-A201-5C156D7422A3}"/>
              </a:ext>
            </a:extLst>
          </p:cNvPr>
          <p:cNvSpPr txBox="1"/>
          <p:nvPr/>
        </p:nvSpPr>
        <p:spPr>
          <a:xfrm>
            <a:off x="1958448" y="1988840"/>
            <a:ext cx="5227104" cy="369332"/>
          </a:xfrm>
          <a:prstGeom prst="rect">
            <a:avLst/>
          </a:prstGeom>
          <a:solidFill>
            <a:srgbClr val="FFFF00"/>
          </a:solidFill>
        </p:spPr>
        <p:txBody>
          <a:bodyPr wrap="square">
            <a:spAutoFit/>
          </a:bodyPr>
          <a:lstStyle/>
          <a:p>
            <a:pPr algn="just"/>
            <a:r>
              <a:rPr lang="zh-CN" altLang="zh-CN" sz="1600" b="1" dirty="0">
                <a:latin typeface="+mn-lt"/>
                <a:ea typeface="+mn-ea"/>
              </a:rPr>
              <a:t>进位生成函数：</a:t>
            </a:r>
            <a:r>
              <a:rPr lang="en-US" altLang="zh-CN" sz="1800" b="1" kern="100" dirty="0">
                <a:effectLst/>
                <a:latin typeface="+mn-lt"/>
                <a:ea typeface="等线" panose="02010600030101010101" pitchFamily="2" charset="-122"/>
                <a:cs typeface="Times New Roman" panose="02020603050405020304" pitchFamily="18" charset="0"/>
              </a:rPr>
              <a:t>G</a:t>
            </a:r>
            <a:r>
              <a:rPr lang="en-US" altLang="zh-CN" sz="1800" b="1" kern="100" baseline="-25000" dirty="0">
                <a:effectLst/>
                <a:latin typeface="+mn-lt"/>
                <a:ea typeface="等线" panose="02010600030101010101" pitchFamily="2" charset="-122"/>
                <a:cs typeface="Times New Roman" panose="02020603050405020304" pitchFamily="18" charset="0"/>
              </a:rPr>
              <a:t>i </a:t>
            </a:r>
            <a:r>
              <a:rPr lang="en-US" altLang="zh-CN" sz="1800" b="1" kern="100" dirty="0">
                <a:effectLst/>
                <a:latin typeface="+mn-lt"/>
                <a:ea typeface="等线" panose="02010600030101010101" pitchFamily="2" charset="-122"/>
                <a:cs typeface="Times New Roman" panose="02020603050405020304" pitchFamily="18" charset="0"/>
              </a:rPr>
              <a:t>= </a:t>
            </a:r>
            <a:r>
              <a:rPr lang="en-US" altLang="zh-CN" sz="1800" b="1" kern="100" dirty="0" err="1">
                <a:effectLst/>
                <a:latin typeface="+mn-lt"/>
                <a:ea typeface="等线" panose="02010600030101010101" pitchFamily="2" charset="-122"/>
                <a:cs typeface="Times New Roman" panose="02020603050405020304" pitchFamily="18" charset="0"/>
              </a:rPr>
              <a:t>X</a:t>
            </a:r>
            <a:r>
              <a:rPr lang="en-US" altLang="zh-CN" sz="1800" b="1" kern="100" baseline="-25000" dirty="0" err="1">
                <a:effectLst/>
                <a:latin typeface="+mn-lt"/>
                <a:ea typeface="等线" panose="02010600030101010101" pitchFamily="2" charset="-122"/>
                <a:cs typeface="Times New Roman" panose="02020603050405020304" pitchFamily="18" charset="0"/>
              </a:rPr>
              <a:t>i</a:t>
            </a:r>
            <a:r>
              <a:rPr lang="en-US" altLang="zh-CN" sz="1800" b="1" kern="100" dirty="0" err="1">
                <a:effectLst/>
                <a:latin typeface="+mn-lt"/>
                <a:ea typeface="等线" panose="02010600030101010101" pitchFamily="2" charset="-122"/>
                <a:cs typeface="Times New Roman" panose="02020603050405020304" pitchFamily="18" charset="0"/>
              </a:rPr>
              <a:t>Y</a:t>
            </a:r>
            <a:r>
              <a:rPr lang="en-US" altLang="zh-CN" sz="1800" b="1" kern="100" baseline="-25000" dirty="0" err="1">
                <a:effectLst/>
                <a:latin typeface="+mn-lt"/>
                <a:ea typeface="等线" panose="02010600030101010101" pitchFamily="2" charset="-122"/>
                <a:cs typeface="Times New Roman" panose="02020603050405020304" pitchFamily="18" charset="0"/>
              </a:rPr>
              <a:t>i</a:t>
            </a:r>
            <a:r>
              <a:rPr lang="en-US" altLang="zh-CN" sz="1800" b="1" kern="100" baseline="-25000" dirty="0">
                <a:effectLst/>
                <a:latin typeface="+mn-lt"/>
                <a:ea typeface="等线" panose="02010600030101010101" pitchFamily="2" charset="-122"/>
                <a:cs typeface="Times New Roman" panose="02020603050405020304" pitchFamily="18" charset="0"/>
              </a:rPr>
              <a:t>               </a:t>
            </a:r>
            <a:r>
              <a:rPr lang="zh-CN" altLang="zh-CN" sz="1600" b="1" dirty="0">
                <a:latin typeface="+mn-lt"/>
                <a:ea typeface="+mn-ea"/>
              </a:rPr>
              <a:t>进位传递函数：</a:t>
            </a:r>
            <a:r>
              <a:rPr lang="en-US" altLang="zh-CN" sz="1800" b="1" dirty="0">
                <a:effectLst/>
                <a:latin typeface="+mn-lt"/>
                <a:ea typeface="等线" panose="02010600030101010101" pitchFamily="2" charset="-122"/>
                <a:cs typeface="Times New Roman" panose="02020603050405020304" pitchFamily="18" charset="0"/>
              </a:rPr>
              <a:t>P</a:t>
            </a:r>
            <a:r>
              <a:rPr lang="en-US" altLang="zh-CN" sz="1800" b="1" baseline="-25000" dirty="0">
                <a:effectLst/>
                <a:latin typeface="+mn-lt"/>
                <a:ea typeface="等线" panose="02010600030101010101" pitchFamily="2" charset="-122"/>
                <a:cs typeface="Times New Roman" panose="02020603050405020304" pitchFamily="18" charset="0"/>
              </a:rPr>
              <a:t>i </a:t>
            </a:r>
            <a:r>
              <a:rPr lang="en-US" altLang="zh-CN" sz="1800" b="1" dirty="0">
                <a:effectLst/>
                <a:latin typeface="+mn-lt"/>
                <a:ea typeface="等线" panose="02010600030101010101" pitchFamily="2" charset="-122"/>
                <a:cs typeface="Times New Roman" panose="02020603050405020304" pitchFamily="18" charset="0"/>
              </a:rPr>
              <a:t>= </a:t>
            </a:r>
            <a:r>
              <a:rPr lang="en-US" altLang="zh-CN" sz="1800" b="1" dirty="0" err="1">
                <a:effectLst/>
                <a:latin typeface="+mn-lt"/>
                <a:ea typeface="等线" panose="02010600030101010101" pitchFamily="2" charset="-122"/>
                <a:cs typeface="Times New Roman" panose="02020603050405020304" pitchFamily="18" charset="0"/>
              </a:rPr>
              <a:t>X</a:t>
            </a:r>
            <a:r>
              <a:rPr lang="en-US" altLang="zh-CN" sz="1800" b="1" baseline="-25000" dirty="0" err="1">
                <a:effectLst/>
                <a:latin typeface="+mn-lt"/>
                <a:ea typeface="等线" panose="02010600030101010101" pitchFamily="2" charset="-122"/>
                <a:cs typeface="Times New Roman" panose="02020603050405020304" pitchFamily="18" charset="0"/>
              </a:rPr>
              <a:t>i</a:t>
            </a:r>
            <a:r>
              <a:rPr lang="en-US" altLang="zh-CN" sz="1800" b="1" dirty="0" err="1">
                <a:effectLst/>
                <a:latin typeface="+mn-lt"/>
                <a:ea typeface="等线" panose="02010600030101010101" pitchFamily="2" charset="-122"/>
                <a:cs typeface="Times New Roman" panose="02020603050405020304" pitchFamily="18" charset="0"/>
              </a:rPr>
              <a:t>⊕Y</a:t>
            </a:r>
            <a:r>
              <a:rPr lang="en-US" altLang="zh-CN" sz="1800" b="1" baseline="-25000" dirty="0" err="1">
                <a:effectLst/>
                <a:latin typeface="+mn-lt"/>
                <a:ea typeface="等线" panose="02010600030101010101" pitchFamily="2" charset="-122"/>
                <a:cs typeface="Times New Roman" panose="02020603050405020304" pitchFamily="18" charset="0"/>
              </a:rPr>
              <a:t>i</a:t>
            </a:r>
            <a:endParaRPr lang="zh-CN" altLang="en-US" b="1" dirty="0">
              <a:latin typeface="+mn-lt"/>
            </a:endParaRPr>
          </a:p>
        </p:txBody>
      </p:sp>
      <p:sp>
        <p:nvSpPr>
          <p:cNvPr id="8" name="文本框 7">
            <a:extLst>
              <a:ext uri="{FF2B5EF4-FFF2-40B4-BE49-F238E27FC236}">
                <a16:creationId xmlns:a16="http://schemas.microsoft.com/office/drawing/2014/main" id="{5DC37660-A87C-4B32-A9F4-37E7CA79B91B}"/>
              </a:ext>
            </a:extLst>
          </p:cNvPr>
          <p:cNvSpPr txBox="1"/>
          <p:nvPr/>
        </p:nvSpPr>
        <p:spPr>
          <a:xfrm>
            <a:off x="2771800" y="5929535"/>
            <a:ext cx="3456384" cy="307777"/>
          </a:xfrm>
          <a:prstGeom prst="rect">
            <a:avLst/>
          </a:prstGeom>
          <a:noFill/>
        </p:spPr>
        <p:txBody>
          <a:bodyPr wrap="square">
            <a:spAutoFit/>
          </a:bodyPr>
          <a:lstStyle/>
          <a:p>
            <a:pPr algn="ctr"/>
            <a:r>
              <a:rPr lang="zh-CN" altLang="en-US" sz="1400" b="1" dirty="0"/>
              <a:t>图</a:t>
            </a:r>
            <a:r>
              <a:rPr lang="en-US" altLang="zh-CN" sz="1400" b="1" dirty="0"/>
              <a:t>3.6</a:t>
            </a:r>
            <a:r>
              <a:rPr lang="zh-CN" altLang="en-US" sz="1400" b="1" dirty="0"/>
              <a:t>（下）    </a:t>
            </a:r>
            <a:r>
              <a:rPr lang="en-US" altLang="zh-CN" sz="1400" b="1" dirty="0"/>
              <a:t>4</a:t>
            </a:r>
            <a:r>
              <a:rPr lang="zh-CN" altLang="en-US" sz="1400" b="1" dirty="0"/>
              <a:t>位进位生成</a:t>
            </a:r>
            <a:r>
              <a:rPr lang="en-US" altLang="zh-CN" sz="1400" b="1" dirty="0"/>
              <a:t>/</a:t>
            </a:r>
            <a:r>
              <a:rPr lang="zh-CN" altLang="en-US" sz="1400" b="1" dirty="0"/>
              <a:t>进位传递电路</a:t>
            </a:r>
            <a:endParaRPr lang="zh-CN" altLang="en-US" sz="1400" dirty="0"/>
          </a:p>
        </p:txBody>
      </p:sp>
    </p:spTree>
    <p:extLst>
      <p:ext uri="{BB962C8B-B14F-4D97-AF65-F5344CB8AC3E}">
        <p14:creationId xmlns:p14="http://schemas.microsoft.com/office/powerpoint/2010/main" val="3704290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269F0D5-DE26-4516-A6D3-0427500B63AB}"/>
              </a:ext>
            </a:extLst>
          </p:cNvPr>
          <p:cNvSpPr>
            <a:spLocks noGrp="1"/>
          </p:cNvSpPr>
          <p:nvPr>
            <p:ph idx="1"/>
          </p:nvPr>
        </p:nvSpPr>
        <p:spPr>
          <a:xfrm>
            <a:off x="457200" y="188640"/>
            <a:ext cx="8229600" cy="4525963"/>
          </a:xfrm>
        </p:spPr>
        <p:txBody>
          <a:bodyPr/>
          <a:lstStyle/>
          <a:p>
            <a:r>
              <a:rPr lang="en-US" altLang="zh-CN" sz="1600" b="1" dirty="0"/>
              <a:t>4</a:t>
            </a:r>
            <a:r>
              <a:rPr lang="zh-CN" altLang="en-US" sz="1600" b="1" dirty="0"/>
              <a:t>位先行进位电路（教材图</a:t>
            </a:r>
            <a:r>
              <a:rPr lang="en-US" altLang="zh-CN" sz="1600" b="1" dirty="0"/>
              <a:t>3.5</a:t>
            </a:r>
            <a:r>
              <a:rPr lang="zh-CN" altLang="en-US" sz="1600" b="1" dirty="0"/>
              <a:t>，时间延迟为</a:t>
            </a:r>
            <a:r>
              <a:rPr lang="en-US" altLang="zh-CN" sz="1600" b="1" dirty="0"/>
              <a:t>2T</a:t>
            </a:r>
            <a:r>
              <a:rPr lang="zh-CN" altLang="en-US" sz="1600" b="1" dirty="0"/>
              <a:t>）：</a:t>
            </a:r>
          </a:p>
        </p:txBody>
      </p:sp>
      <p:grpSp>
        <p:nvGrpSpPr>
          <p:cNvPr id="7" name="组合 6">
            <a:extLst>
              <a:ext uri="{FF2B5EF4-FFF2-40B4-BE49-F238E27FC236}">
                <a16:creationId xmlns:a16="http://schemas.microsoft.com/office/drawing/2014/main" id="{E00B50F8-E4B8-4E2B-ABA9-AF9F891954C1}"/>
              </a:ext>
            </a:extLst>
          </p:cNvPr>
          <p:cNvGrpSpPr/>
          <p:nvPr/>
        </p:nvGrpSpPr>
        <p:grpSpPr>
          <a:xfrm>
            <a:off x="827584" y="2400224"/>
            <a:ext cx="8109449" cy="3765080"/>
            <a:chOff x="827584" y="1680144"/>
            <a:chExt cx="8109449" cy="3765080"/>
          </a:xfrm>
        </p:grpSpPr>
        <p:pic>
          <p:nvPicPr>
            <p:cNvPr id="5" name="图片 4">
              <a:extLst>
                <a:ext uri="{FF2B5EF4-FFF2-40B4-BE49-F238E27FC236}">
                  <a16:creationId xmlns:a16="http://schemas.microsoft.com/office/drawing/2014/main" id="{819BCDCF-D777-4908-B146-87578C65E77C}"/>
                </a:ext>
              </a:extLst>
            </p:cNvPr>
            <p:cNvPicPr>
              <a:picLocks noChangeAspect="1"/>
            </p:cNvPicPr>
            <p:nvPr/>
          </p:nvPicPr>
          <p:blipFill>
            <a:blip r:embed="rId2"/>
            <a:stretch>
              <a:fillRect/>
            </a:stretch>
          </p:blipFill>
          <p:spPr>
            <a:xfrm>
              <a:off x="827584" y="1844824"/>
              <a:ext cx="7284288" cy="3600400"/>
            </a:xfrm>
            <a:prstGeom prst="rect">
              <a:avLst/>
            </a:prstGeom>
          </p:spPr>
        </p:pic>
        <p:sp>
          <p:nvSpPr>
            <p:cNvPr id="6" name="文本框 5">
              <a:extLst>
                <a:ext uri="{FF2B5EF4-FFF2-40B4-BE49-F238E27FC236}">
                  <a16:creationId xmlns:a16="http://schemas.microsoft.com/office/drawing/2014/main" id="{75D108D4-B859-427A-8225-F76DF9B5C0A8}"/>
                </a:ext>
              </a:extLst>
            </p:cNvPr>
            <p:cNvSpPr txBox="1"/>
            <p:nvPr/>
          </p:nvSpPr>
          <p:spPr>
            <a:xfrm>
              <a:off x="7630545" y="1680144"/>
              <a:ext cx="1306488" cy="523220"/>
            </a:xfrm>
            <a:prstGeom prst="rect">
              <a:avLst/>
            </a:prstGeom>
            <a:noFill/>
          </p:spPr>
          <p:txBody>
            <a:bodyPr wrap="square" rtlCol="0">
              <a:spAutoFit/>
            </a:bodyPr>
            <a:lstStyle/>
            <a:p>
              <a:r>
                <a:rPr lang="zh-CN" altLang="en-US" sz="1400" b="1" dirty="0"/>
                <a:t>时间延迟</a:t>
              </a:r>
              <a:r>
                <a:rPr lang="en-US" altLang="zh-CN" sz="1400" b="1" dirty="0"/>
                <a:t>1T+1T=2T</a:t>
              </a:r>
              <a:endParaRPr lang="zh-CN" altLang="en-US" sz="1400" b="1" dirty="0"/>
            </a:p>
          </p:txBody>
        </p:sp>
      </p:grpSp>
      <p:sp>
        <p:nvSpPr>
          <p:cNvPr id="8" name="文本框 7">
            <a:extLst>
              <a:ext uri="{FF2B5EF4-FFF2-40B4-BE49-F238E27FC236}">
                <a16:creationId xmlns:a16="http://schemas.microsoft.com/office/drawing/2014/main" id="{E320B009-6F6A-47C1-9179-B594FE05E1E7}"/>
              </a:ext>
            </a:extLst>
          </p:cNvPr>
          <p:cNvSpPr txBox="1"/>
          <p:nvPr/>
        </p:nvSpPr>
        <p:spPr>
          <a:xfrm>
            <a:off x="971600" y="819869"/>
            <a:ext cx="6840760" cy="1384995"/>
          </a:xfrm>
          <a:prstGeom prst="rect">
            <a:avLst/>
          </a:prstGeom>
          <a:solidFill>
            <a:srgbClr val="FFFF00"/>
          </a:solidFill>
        </p:spPr>
        <p:txBody>
          <a:bodyPr wrap="square">
            <a:spAutoFit/>
          </a:bodyPr>
          <a:lstStyle/>
          <a:p>
            <a:pPr algn="just"/>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1 </a:t>
            </a:r>
            <a:r>
              <a:rPr lang="en-US" altLang="zh-CN" sz="1200" b="1" kern="100" dirty="0">
                <a:effectLst/>
                <a:latin typeface="+mn-lt"/>
                <a:ea typeface="等线" panose="02010600030101010101" pitchFamily="2" charset="-122"/>
                <a:cs typeface="Times New Roman" panose="02020603050405020304" pitchFamily="18" charset="0"/>
              </a:rPr>
              <a:t>= G</a:t>
            </a:r>
            <a:r>
              <a:rPr lang="en-US" altLang="zh-CN" sz="1200" b="1" kern="100" baseline="-25000" dirty="0">
                <a:effectLst/>
                <a:latin typeface="+mn-lt"/>
                <a:ea typeface="等线" panose="02010600030101010101" pitchFamily="2" charset="-122"/>
                <a:cs typeface="Times New Roman" panose="02020603050405020304" pitchFamily="18" charset="0"/>
              </a:rPr>
              <a:t>0</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0</a:t>
            </a:r>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0</a:t>
            </a:r>
            <a:endParaRPr lang="zh-CN" altLang="zh-CN" sz="1200" kern="100" dirty="0">
              <a:effectLst/>
              <a:latin typeface="+mn-lt"/>
              <a:ea typeface="等线" panose="02010600030101010101" pitchFamily="2" charset="-122"/>
              <a:cs typeface="Times New Roman" panose="02020603050405020304" pitchFamily="18" charset="0"/>
            </a:endParaRPr>
          </a:p>
          <a:p>
            <a:pPr algn="just"/>
            <a:endParaRPr lang="en-US" altLang="zh-CN" sz="1200" b="1" kern="100" dirty="0">
              <a:effectLst/>
              <a:latin typeface="+mn-lt"/>
              <a:ea typeface="等线" panose="02010600030101010101" pitchFamily="2" charset="-122"/>
              <a:cs typeface="Times New Roman" panose="02020603050405020304" pitchFamily="18" charset="0"/>
            </a:endParaRPr>
          </a:p>
          <a:p>
            <a:pPr algn="just"/>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2 </a:t>
            </a:r>
            <a:r>
              <a:rPr lang="en-US" altLang="zh-CN" sz="1200" b="1" kern="100" dirty="0">
                <a:effectLst/>
                <a:latin typeface="+mn-lt"/>
                <a:ea typeface="等线" panose="02010600030101010101" pitchFamily="2" charset="-122"/>
                <a:cs typeface="Times New Roman" panose="02020603050405020304" pitchFamily="18" charset="0"/>
              </a:rPr>
              <a:t>= G</a:t>
            </a:r>
            <a:r>
              <a:rPr lang="en-US" altLang="zh-CN" sz="1200" b="1" kern="100" baseline="-25000" dirty="0">
                <a:effectLst/>
                <a:latin typeface="+mn-lt"/>
                <a:ea typeface="等线" panose="02010600030101010101" pitchFamily="2" charset="-122"/>
                <a:cs typeface="Times New Roman" panose="02020603050405020304" pitchFamily="18" charset="0"/>
              </a:rPr>
              <a:t>1</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1 </a:t>
            </a:r>
            <a:r>
              <a:rPr lang="en-US" altLang="zh-CN" sz="1200" b="1" kern="100" dirty="0">
                <a:effectLst/>
                <a:latin typeface="+mn-lt"/>
                <a:ea typeface="等线" panose="02010600030101010101" pitchFamily="2" charset="-122"/>
                <a:cs typeface="Times New Roman" panose="02020603050405020304" pitchFamily="18" charset="0"/>
              </a:rPr>
              <a:t>= G</a:t>
            </a:r>
            <a:r>
              <a:rPr lang="en-US" altLang="zh-CN" sz="1200" b="1" kern="100" baseline="-25000" dirty="0">
                <a:effectLst/>
                <a:latin typeface="+mn-lt"/>
                <a:ea typeface="等线" panose="02010600030101010101" pitchFamily="2" charset="-122"/>
                <a:cs typeface="Times New Roman" panose="02020603050405020304" pitchFamily="18" charset="0"/>
              </a:rPr>
              <a:t>1</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0</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0</a:t>
            </a:r>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0</a:t>
            </a:r>
            <a:r>
              <a:rPr lang="en-US" altLang="zh-CN" sz="1200" b="1" kern="100" dirty="0">
                <a:effectLst/>
                <a:latin typeface="+mn-lt"/>
                <a:ea typeface="等线" panose="02010600030101010101" pitchFamily="2" charset="-122"/>
                <a:cs typeface="Times New Roman" panose="02020603050405020304" pitchFamily="18" charset="0"/>
              </a:rPr>
              <a:t>) = G</a:t>
            </a:r>
            <a:r>
              <a:rPr lang="en-US" altLang="zh-CN" sz="1200" b="1" kern="100" baseline="-25000" dirty="0">
                <a:effectLst/>
                <a:latin typeface="+mn-lt"/>
                <a:ea typeface="等线" panose="02010600030101010101" pitchFamily="2" charset="-122"/>
                <a:cs typeface="Times New Roman" panose="02020603050405020304" pitchFamily="18" charset="0"/>
              </a:rPr>
              <a:t>1</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0</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0</a:t>
            </a:r>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0</a:t>
            </a:r>
            <a:endParaRPr lang="zh-CN" altLang="zh-CN" sz="1200" kern="100" dirty="0">
              <a:effectLst/>
              <a:latin typeface="+mn-lt"/>
              <a:ea typeface="等线" panose="02010600030101010101" pitchFamily="2" charset="-122"/>
              <a:cs typeface="Times New Roman" panose="02020603050405020304" pitchFamily="18" charset="0"/>
            </a:endParaRPr>
          </a:p>
          <a:p>
            <a:pPr algn="just"/>
            <a:endParaRPr lang="en-US" altLang="zh-CN" sz="1200" b="1" kern="100" dirty="0">
              <a:effectLst/>
              <a:latin typeface="+mn-lt"/>
              <a:ea typeface="等线" panose="02010600030101010101" pitchFamily="2" charset="-122"/>
              <a:cs typeface="Times New Roman" panose="02020603050405020304" pitchFamily="18" charset="0"/>
            </a:endParaRPr>
          </a:p>
          <a:p>
            <a:pPr algn="just"/>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3 </a:t>
            </a:r>
            <a:r>
              <a:rPr lang="en-US" altLang="zh-CN" sz="1200" b="1" kern="100" dirty="0">
                <a:effectLst/>
                <a:latin typeface="+mn-lt"/>
                <a:ea typeface="等线" panose="02010600030101010101" pitchFamily="2" charset="-122"/>
                <a:cs typeface="Times New Roman" panose="02020603050405020304" pitchFamily="18" charset="0"/>
              </a:rPr>
              <a:t>= G</a:t>
            </a:r>
            <a:r>
              <a:rPr lang="en-US" altLang="zh-CN" sz="1200" b="1" kern="100" baseline="-25000" dirty="0">
                <a:effectLst/>
                <a:latin typeface="+mn-lt"/>
                <a:ea typeface="等线" panose="02010600030101010101" pitchFamily="2" charset="-122"/>
                <a:cs typeface="Times New Roman" panose="02020603050405020304" pitchFamily="18" charset="0"/>
              </a:rPr>
              <a:t>2</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 = G</a:t>
            </a:r>
            <a:r>
              <a:rPr lang="en-US" altLang="zh-CN" sz="1200" b="1" kern="100" baseline="-25000" dirty="0">
                <a:effectLst/>
                <a:latin typeface="+mn-lt"/>
                <a:ea typeface="等线" panose="02010600030101010101" pitchFamily="2" charset="-122"/>
                <a:cs typeface="Times New Roman" panose="02020603050405020304" pitchFamily="18" charset="0"/>
              </a:rPr>
              <a:t>2</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1</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0</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0</a:t>
            </a:r>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0</a:t>
            </a:r>
            <a:r>
              <a:rPr lang="en-US" altLang="zh-CN" sz="1200" b="1" kern="100" dirty="0">
                <a:effectLst/>
                <a:latin typeface="+mn-lt"/>
                <a:ea typeface="等线" panose="02010600030101010101" pitchFamily="2" charset="-122"/>
                <a:cs typeface="Times New Roman" panose="02020603050405020304" pitchFamily="18" charset="0"/>
              </a:rPr>
              <a:t>) = G</a:t>
            </a:r>
            <a:r>
              <a:rPr lang="en-US" altLang="zh-CN" sz="1200" b="1" kern="100" baseline="-25000" dirty="0">
                <a:effectLst/>
                <a:latin typeface="+mn-lt"/>
                <a:ea typeface="等线" panose="02010600030101010101" pitchFamily="2" charset="-122"/>
                <a:cs typeface="Times New Roman" panose="02020603050405020304" pitchFamily="18" charset="0"/>
              </a:rPr>
              <a:t>2</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1</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0</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0</a:t>
            </a:r>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0</a:t>
            </a:r>
            <a:endParaRPr lang="zh-CN" altLang="zh-CN" sz="1200" kern="100" dirty="0">
              <a:effectLst/>
              <a:latin typeface="+mn-lt"/>
              <a:ea typeface="等线" panose="02010600030101010101" pitchFamily="2" charset="-122"/>
              <a:cs typeface="Times New Roman" panose="02020603050405020304" pitchFamily="18" charset="0"/>
            </a:endParaRPr>
          </a:p>
          <a:p>
            <a:pPr algn="just"/>
            <a:endParaRPr lang="en-US" altLang="zh-CN" sz="1200" b="1" kern="100" dirty="0">
              <a:effectLst/>
              <a:latin typeface="+mn-lt"/>
              <a:ea typeface="等线" panose="02010600030101010101" pitchFamily="2" charset="-122"/>
              <a:cs typeface="Times New Roman" panose="02020603050405020304" pitchFamily="18" charset="0"/>
            </a:endParaRPr>
          </a:p>
          <a:p>
            <a:pPr algn="just"/>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4</a:t>
            </a:r>
            <a:r>
              <a:rPr lang="en-US" altLang="zh-CN" sz="1200" b="1" kern="100" dirty="0">
                <a:effectLst/>
                <a:latin typeface="+mn-lt"/>
                <a:ea typeface="等线" panose="02010600030101010101" pitchFamily="2" charset="-122"/>
                <a:cs typeface="Times New Roman" panose="02020603050405020304" pitchFamily="18" charset="0"/>
              </a:rPr>
              <a:t>= G</a:t>
            </a:r>
            <a:r>
              <a:rPr lang="en-US" altLang="zh-CN" sz="1200" b="1" kern="100" baseline="-25000" dirty="0">
                <a:effectLst/>
                <a:latin typeface="+mn-lt"/>
                <a:ea typeface="等线" panose="02010600030101010101" pitchFamily="2" charset="-122"/>
                <a:cs typeface="Times New Roman" panose="02020603050405020304" pitchFamily="18" charset="0"/>
              </a:rPr>
              <a:t>3</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3</a:t>
            </a:r>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3 </a:t>
            </a:r>
            <a:r>
              <a:rPr lang="en-US" altLang="zh-CN" sz="1200" b="1" kern="100" dirty="0">
                <a:effectLst/>
                <a:latin typeface="+mn-lt"/>
                <a:ea typeface="等线" panose="02010600030101010101" pitchFamily="2" charset="-122"/>
                <a:cs typeface="Times New Roman" panose="02020603050405020304" pitchFamily="18" charset="0"/>
              </a:rPr>
              <a:t>= G</a:t>
            </a:r>
            <a:r>
              <a:rPr lang="en-US" altLang="zh-CN" sz="1200" b="1" kern="100" baseline="-25000" dirty="0">
                <a:effectLst/>
                <a:latin typeface="+mn-lt"/>
                <a:ea typeface="等线" panose="02010600030101010101" pitchFamily="2" charset="-122"/>
                <a:cs typeface="Times New Roman" panose="02020603050405020304" pitchFamily="18" charset="0"/>
              </a:rPr>
              <a:t>3</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3</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2</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1</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0</a:t>
            </a:r>
            <a:r>
              <a:rPr lang="zh-CN" altLang="zh-CN" sz="1200" b="1" kern="100" dirty="0">
                <a:effectLst/>
                <a:latin typeface="+mn-lt"/>
                <a:ea typeface="等线" panose="02010600030101010101" pitchFamily="2" charset="-122"/>
                <a:cs typeface="Times New Roman" panose="02020603050405020304" pitchFamily="18" charset="0"/>
              </a:rPr>
              <a:t>＋</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0</a:t>
            </a:r>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0</a:t>
            </a:r>
            <a:r>
              <a:rPr lang="en-US" altLang="zh-CN" sz="1200" b="1" kern="100" dirty="0">
                <a:effectLst/>
                <a:latin typeface="+mn-lt"/>
                <a:ea typeface="等线" panose="02010600030101010101" pitchFamily="2" charset="-122"/>
                <a:cs typeface="Times New Roman" panose="02020603050405020304" pitchFamily="18" charset="0"/>
              </a:rPr>
              <a:t>)=</a:t>
            </a:r>
            <a:r>
              <a:rPr lang="en-US" altLang="zh-CN" sz="1200" b="1" kern="100" baseline="-25000" dirty="0">
                <a:effectLst/>
                <a:latin typeface="+mn-lt"/>
                <a:ea typeface="等线" panose="02010600030101010101" pitchFamily="2" charset="-122"/>
                <a:cs typeface="Times New Roman" panose="02020603050405020304" pitchFamily="18" charset="0"/>
              </a:rPr>
              <a:t> </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3</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3</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3</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3</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G</a:t>
            </a:r>
            <a:r>
              <a:rPr lang="en-US" altLang="zh-CN" sz="1200" b="1" kern="100" baseline="-25000" dirty="0">
                <a:effectLst/>
                <a:latin typeface="+mn-lt"/>
                <a:ea typeface="等线" panose="02010600030101010101" pitchFamily="2" charset="-122"/>
                <a:cs typeface="Times New Roman" panose="02020603050405020304" pitchFamily="18" charset="0"/>
              </a:rPr>
              <a:t>0</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3</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2</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1</a:t>
            </a:r>
            <a:r>
              <a:rPr lang="en-US" altLang="zh-CN" sz="1200" b="1" kern="100" dirty="0">
                <a:effectLst/>
                <a:latin typeface="+mn-lt"/>
                <a:ea typeface="等线" panose="02010600030101010101" pitchFamily="2" charset="-122"/>
                <a:cs typeface="Times New Roman" panose="02020603050405020304" pitchFamily="18" charset="0"/>
              </a:rPr>
              <a:t>P</a:t>
            </a:r>
            <a:r>
              <a:rPr lang="en-US" altLang="zh-CN" sz="1200" b="1" kern="100" baseline="-25000" dirty="0">
                <a:effectLst/>
                <a:latin typeface="+mn-lt"/>
                <a:ea typeface="等线" panose="02010600030101010101" pitchFamily="2" charset="-122"/>
                <a:cs typeface="Times New Roman" panose="02020603050405020304" pitchFamily="18" charset="0"/>
              </a:rPr>
              <a:t>0</a:t>
            </a:r>
            <a:r>
              <a:rPr lang="en-US" altLang="zh-CN" sz="1200" b="1" kern="100" dirty="0">
                <a:effectLst/>
                <a:latin typeface="+mn-lt"/>
                <a:ea typeface="等线" panose="02010600030101010101" pitchFamily="2" charset="-122"/>
                <a:cs typeface="Times New Roman" panose="02020603050405020304" pitchFamily="18" charset="0"/>
              </a:rPr>
              <a:t>C</a:t>
            </a:r>
            <a:r>
              <a:rPr lang="en-US" altLang="zh-CN" sz="1200" b="1" kern="100" baseline="-25000" dirty="0">
                <a:effectLst/>
                <a:latin typeface="+mn-lt"/>
                <a:ea typeface="等线" panose="02010600030101010101" pitchFamily="2" charset="-122"/>
                <a:cs typeface="Times New Roman" panose="02020603050405020304" pitchFamily="18" charset="0"/>
              </a:rPr>
              <a:t>0</a:t>
            </a:r>
            <a:endParaRPr lang="zh-CN" altLang="zh-CN" sz="1200" kern="100" dirty="0">
              <a:effectLst/>
              <a:latin typeface="+mn-lt"/>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76D825BF-6D9D-486E-9DF1-5A8A78B4728F}"/>
              </a:ext>
            </a:extLst>
          </p:cNvPr>
          <p:cNvSpPr txBox="1"/>
          <p:nvPr/>
        </p:nvSpPr>
        <p:spPr>
          <a:xfrm>
            <a:off x="3131840" y="6283185"/>
            <a:ext cx="2448272" cy="307777"/>
          </a:xfrm>
          <a:prstGeom prst="rect">
            <a:avLst/>
          </a:prstGeom>
          <a:noFill/>
        </p:spPr>
        <p:txBody>
          <a:bodyPr wrap="square">
            <a:spAutoFit/>
          </a:bodyPr>
          <a:lstStyle/>
          <a:p>
            <a:r>
              <a:rPr lang="zh-CN" altLang="en-US" sz="1400" b="1" dirty="0"/>
              <a:t>图</a:t>
            </a:r>
            <a:r>
              <a:rPr lang="en-US" altLang="zh-CN" sz="1400" b="1" dirty="0"/>
              <a:t>3.5    4</a:t>
            </a:r>
            <a:r>
              <a:rPr lang="zh-CN" altLang="en-US" sz="1400" b="1" dirty="0"/>
              <a:t>位先行进位电路</a:t>
            </a:r>
            <a:endParaRPr lang="zh-CN" altLang="en-US" sz="1400" dirty="0"/>
          </a:p>
        </p:txBody>
      </p:sp>
      <p:sp>
        <p:nvSpPr>
          <p:cNvPr id="2" name="文本框 1">
            <a:extLst>
              <a:ext uri="{FF2B5EF4-FFF2-40B4-BE49-F238E27FC236}">
                <a16:creationId xmlns:a16="http://schemas.microsoft.com/office/drawing/2014/main" id="{25205842-9B3C-4D8C-B5B9-5FA2751FB0E5}"/>
              </a:ext>
            </a:extLst>
          </p:cNvPr>
          <p:cNvSpPr txBox="1"/>
          <p:nvPr/>
        </p:nvSpPr>
        <p:spPr>
          <a:xfrm>
            <a:off x="7626032" y="3995772"/>
            <a:ext cx="515536" cy="369332"/>
          </a:xfrm>
          <a:prstGeom prst="rect">
            <a:avLst/>
          </a:prstGeom>
          <a:noFill/>
        </p:spPr>
        <p:txBody>
          <a:bodyPr wrap="square" rtlCol="0">
            <a:spAutoFit/>
          </a:bodyPr>
          <a:lstStyle/>
          <a:p>
            <a:r>
              <a:rPr lang="en-US" altLang="zh-CN" dirty="0">
                <a:solidFill>
                  <a:srgbClr val="C00000"/>
                </a:solidFill>
              </a:rPr>
              <a:t>1T</a:t>
            </a:r>
            <a:endParaRPr lang="zh-CN" altLang="en-US" dirty="0">
              <a:solidFill>
                <a:srgbClr val="C00000"/>
              </a:solidFill>
            </a:endParaRPr>
          </a:p>
        </p:txBody>
      </p:sp>
      <p:sp>
        <p:nvSpPr>
          <p:cNvPr id="12" name="文本框 11">
            <a:extLst>
              <a:ext uri="{FF2B5EF4-FFF2-40B4-BE49-F238E27FC236}">
                <a16:creationId xmlns:a16="http://schemas.microsoft.com/office/drawing/2014/main" id="{5402AD65-CE27-4F5C-8448-782A1C565B74}"/>
              </a:ext>
            </a:extLst>
          </p:cNvPr>
          <p:cNvSpPr txBox="1"/>
          <p:nvPr/>
        </p:nvSpPr>
        <p:spPr>
          <a:xfrm>
            <a:off x="7051023" y="3229771"/>
            <a:ext cx="515536" cy="369332"/>
          </a:xfrm>
          <a:prstGeom prst="rect">
            <a:avLst/>
          </a:prstGeom>
          <a:noFill/>
        </p:spPr>
        <p:txBody>
          <a:bodyPr wrap="square" rtlCol="0">
            <a:spAutoFit/>
          </a:bodyPr>
          <a:lstStyle/>
          <a:p>
            <a:r>
              <a:rPr lang="en-US" altLang="zh-CN" dirty="0">
                <a:solidFill>
                  <a:srgbClr val="C00000"/>
                </a:solidFill>
              </a:rPr>
              <a:t>1T</a:t>
            </a:r>
            <a:endParaRPr lang="zh-CN" altLang="en-US" dirty="0">
              <a:solidFill>
                <a:srgbClr val="C00000"/>
              </a:solidFill>
            </a:endParaRPr>
          </a:p>
        </p:txBody>
      </p:sp>
      <p:cxnSp>
        <p:nvCxnSpPr>
          <p:cNvPr id="13" name="直接箭头连接符 12">
            <a:extLst>
              <a:ext uri="{FF2B5EF4-FFF2-40B4-BE49-F238E27FC236}">
                <a16:creationId xmlns:a16="http://schemas.microsoft.com/office/drawing/2014/main" id="{3B43EEED-C638-4A61-B73C-31B98057F516}"/>
              </a:ext>
            </a:extLst>
          </p:cNvPr>
          <p:cNvCxnSpPr/>
          <p:nvPr/>
        </p:nvCxnSpPr>
        <p:spPr>
          <a:xfrm flipV="1">
            <a:off x="7566559" y="2924944"/>
            <a:ext cx="245801" cy="3048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直接箭头连接符 13">
            <a:extLst>
              <a:ext uri="{FF2B5EF4-FFF2-40B4-BE49-F238E27FC236}">
                <a16:creationId xmlns:a16="http://schemas.microsoft.com/office/drawing/2014/main" id="{5E71ABFA-D83A-43D7-9EBF-DB04D088C053}"/>
              </a:ext>
            </a:extLst>
          </p:cNvPr>
          <p:cNvCxnSpPr>
            <a:cxnSpLocks/>
          </p:cNvCxnSpPr>
          <p:nvPr/>
        </p:nvCxnSpPr>
        <p:spPr>
          <a:xfrm flipV="1">
            <a:off x="7883800" y="3077345"/>
            <a:ext cx="80960" cy="8005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4982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CE79033-A5F4-4EF7-90F0-AF4395E2D6EB}"/>
              </a:ext>
            </a:extLst>
          </p:cNvPr>
          <p:cNvSpPr>
            <a:spLocks noGrp="1"/>
          </p:cNvSpPr>
          <p:nvPr>
            <p:ph idx="1"/>
          </p:nvPr>
        </p:nvSpPr>
        <p:spPr>
          <a:xfrm>
            <a:off x="457200" y="703237"/>
            <a:ext cx="8229600" cy="5390059"/>
          </a:xfrm>
        </p:spPr>
        <p:txBody>
          <a:bodyPr/>
          <a:lstStyle/>
          <a:p>
            <a:r>
              <a:rPr lang="zh-CN" altLang="en-US" sz="1600" b="1" dirty="0"/>
              <a:t>成组进位生成函数：</a:t>
            </a:r>
            <a:r>
              <a:rPr lang="en-US" altLang="zh-CN" sz="1600" b="1" dirty="0">
                <a:ea typeface="微软雅黑" panose="020B0503020204020204" pitchFamily="34" charset="-122"/>
                <a:cs typeface="Courier New" panose="02070309020205020404" pitchFamily="49" charset="0"/>
              </a:rPr>
              <a:t>G</a:t>
            </a:r>
            <a:r>
              <a:rPr lang="en-US" altLang="zh-CN" sz="1600" b="1" baseline="30000" dirty="0">
                <a:ea typeface="微软雅黑" panose="020B0503020204020204" pitchFamily="34" charset="-122"/>
                <a:cs typeface="Courier New" panose="02070309020205020404" pitchFamily="49" charset="0"/>
              </a:rPr>
              <a:t>*</a:t>
            </a:r>
            <a:endParaRPr lang="en-US" altLang="zh-CN" sz="1600" b="1" dirty="0"/>
          </a:p>
          <a:p>
            <a:r>
              <a:rPr lang="zh-CN" altLang="en-US" sz="1600" b="1" dirty="0"/>
              <a:t>成组进位传递函数：</a:t>
            </a:r>
            <a:r>
              <a:rPr lang="en-US" altLang="zh-CN" sz="1600" b="1" dirty="0">
                <a:ea typeface="微软雅黑" panose="020B0503020204020204" pitchFamily="34" charset="-122"/>
                <a:cs typeface="Courier New" panose="02070309020205020404" pitchFamily="49" charset="0"/>
              </a:rPr>
              <a:t>P</a:t>
            </a:r>
            <a:r>
              <a:rPr lang="en-US" altLang="zh-CN" sz="1600" b="1" baseline="30000" dirty="0">
                <a:ea typeface="微软雅黑" panose="020B0503020204020204" pitchFamily="34" charset="-122"/>
                <a:cs typeface="Courier New" panose="02070309020205020404" pitchFamily="49" charset="0"/>
              </a:rPr>
              <a:t>*</a:t>
            </a:r>
            <a:endParaRPr lang="en-US" altLang="zh-CN" sz="1600" b="1" dirty="0"/>
          </a:p>
          <a:p>
            <a:endParaRPr lang="en-US" altLang="zh-CN" sz="1600" b="1" dirty="0"/>
          </a:p>
          <a:p>
            <a:endParaRPr lang="en-US" altLang="zh-CN" sz="1600" b="1" dirty="0"/>
          </a:p>
          <a:p>
            <a:r>
              <a:rPr lang="zh-CN" altLang="en-US" sz="1600" b="1" dirty="0"/>
              <a:t>由前面的推导有：</a:t>
            </a:r>
            <a:endParaRPr lang="en-US" altLang="zh-CN" sz="1600" b="1" dirty="0"/>
          </a:p>
          <a:p>
            <a:pPr lvl="1"/>
            <a:r>
              <a:rPr lang="en-US" altLang="zh-CN" sz="1600" b="1" spc="300" dirty="0">
                <a:ea typeface="微软雅黑" panose="020B0503020204020204" pitchFamily="34" charset="-122"/>
                <a:cs typeface="Courier New" panose="02070309020205020404" pitchFamily="49" charset="0"/>
              </a:rPr>
              <a:t>C</a:t>
            </a:r>
            <a:r>
              <a:rPr lang="en-US" altLang="zh-CN" sz="1600" b="1" spc="300" baseline="-25000" dirty="0">
                <a:ea typeface="微软雅黑" panose="020B0503020204020204" pitchFamily="34" charset="-122"/>
                <a:cs typeface="Courier New" panose="02070309020205020404" pitchFamily="49" charset="0"/>
              </a:rPr>
              <a:t>4</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1</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1</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0</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1</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0</a:t>
            </a:r>
            <a:r>
              <a:rPr lang="en-US" altLang="zh-CN" sz="1600" b="1" spc="300" dirty="0">
                <a:ea typeface="微软雅黑" panose="020B0503020204020204" pitchFamily="34" charset="-122"/>
                <a:cs typeface="Courier New" panose="02070309020205020404" pitchFamily="49" charset="0"/>
              </a:rPr>
              <a:t>C</a:t>
            </a:r>
            <a:r>
              <a:rPr lang="en-US" altLang="zh-CN" sz="1600" b="1" spc="300" baseline="-25000" dirty="0">
                <a:ea typeface="微软雅黑" panose="020B0503020204020204" pitchFamily="34" charset="-122"/>
                <a:cs typeface="Courier New" panose="02070309020205020404" pitchFamily="49" charset="0"/>
              </a:rPr>
              <a:t>0</a:t>
            </a:r>
            <a:r>
              <a:rPr lang="en-US" altLang="zh-CN" sz="1600" b="1" dirty="0">
                <a:ea typeface="微软雅黑" panose="020B0503020204020204" pitchFamily="34" charset="-122"/>
                <a:cs typeface="Courier New" panose="02070309020205020404" pitchFamily="49" charset="0"/>
              </a:rPr>
              <a:t> </a:t>
            </a:r>
          </a:p>
          <a:p>
            <a:endParaRPr lang="en-US" altLang="zh-CN" sz="1600" b="1" dirty="0">
              <a:ea typeface="微软雅黑" panose="020B0503020204020204" pitchFamily="34" charset="-122"/>
              <a:cs typeface="Courier New" panose="02070309020205020404" pitchFamily="49" charset="0"/>
            </a:endParaRPr>
          </a:p>
          <a:p>
            <a:endParaRPr lang="en-US" altLang="zh-CN" sz="1600" b="1" dirty="0"/>
          </a:p>
          <a:p>
            <a:r>
              <a:rPr lang="zh-CN" altLang="en-US" sz="1600" b="1" dirty="0"/>
              <a:t>定义：</a:t>
            </a:r>
            <a:r>
              <a:rPr lang="en-US" altLang="zh-CN" sz="1600" b="1" dirty="0">
                <a:ea typeface="微软雅黑" panose="020B0503020204020204" pitchFamily="34" charset="-122"/>
                <a:cs typeface="Courier New" panose="02070309020205020404" pitchFamily="49" charset="0"/>
              </a:rPr>
              <a:t> </a:t>
            </a:r>
          </a:p>
          <a:p>
            <a:pPr lvl="1"/>
            <a:r>
              <a:rPr lang="en-US" altLang="zh-CN" sz="1600" b="1" dirty="0">
                <a:ea typeface="微软雅黑" panose="020B0503020204020204" pitchFamily="34" charset="-122"/>
                <a:cs typeface="Courier New" panose="02070309020205020404" pitchFamily="49" charset="0"/>
              </a:rPr>
              <a:t>G</a:t>
            </a:r>
            <a:r>
              <a:rPr lang="en-US" altLang="zh-CN" sz="1600" b="1" baseline="30000" dirty="0">
                <a:ea typeface="微软雅黑" panose="020B0503020204020204" pitchFamily="34" charset="-122"/>
                <a:cs typeface="Courier New" panose="02070309020205020404" pitchFamily="49" charset="0"/>
              </a:rPr>
              <a:t>*</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1</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1</a:t>
            </a:r>
            <a:r>
              <a:rPr lang="en-US" altLang="zh-CN" sz="1600" b="1" spc="300" dirty="0">
                <a:ea typeface="微软雅黑" panose="020B0503020204020204" pitchFamily="34" charset="-122"/>
                <a:cs typeface="Courier New" panose="02070309020205020404" pitchFamily="49" charset="0"/>
              </a:rPr>
              <a:t>G</a:t>
            </a:r>
            <a:r>
              <a:rPr lang="en-US" altLang="zh-CN" sz="1600" b="1" spc="300" baseline="-25000" dirty="0">
                <a:ea typeface="微软雅黑" panose="020B0503020204020204" pitchFamily="34" charset="-122"/>
                <a:cs typeface="Courier New" panose="02070309020205020404" pitchFamily="49" charset="0"/>
              </a:rPr>
              <a:t>0</a:t>
            </a:r>
            <a:endParaRPr lang="en-US" altLang="zh-CN" sz="1600" b="1" dirty="0">
              <a:ea typeface="Segoe UI Black" panose="020B0A02040204020203" pitchFamily="34" charset="0"/>
              <a:cs typeface="Segoe UI Black" panose="020B0A02040204020203" pitchFamily="34" charset="0"/>
            </a:endParaRPr>
          </a:p>
          <a:p>
            <a:pPr lvl="1"/>
            <a:r>
              <a:rPr lang="en-US" altLang="zh-CN" sz="1600" b="1" dirty="0">
                <a:ea typeface="微软雅黑" panose="020B0503020204020204" pitchFamily="34" charset="-122"/>
                <a:cs typeface="Courier New" panose="02070309020205020404" pitchFamily="49" charset="0"/>
              </a:rPr>
              <a:t>P</a:t>
            </a:r>
            <a:r>
              <a:rPr lang="en-US" altLang="zh-CN" sz="1600" b="1" baseline="30000" dirty="0">
                <a:ea typeface="微软雅黑" panose="020B0503020204020204" pitchFamily="34" charset="-122"/>
                <a:cs typeface="Courier New" panose="02070309020205020404" pitchFamily="49" charset="0"/>
              </a:rPr>
              <a:t>*</a:t>
            </a:r>
            <a:r>
              <a:rPr lang="en-US" altLang="zh-CN" sz="1600" b="1" dirty="0">
                <a:ea typeface="微软雅黑" panose="020B0503020204020204" pitchFamily="34" charset="-122"/>
                <a:cs typeface="Courier New" panose="02070309020205020404" pitchFamily="49" charset="0"/>
              </a:rPr>
              <a:t>= </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3</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2</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1</a:t>
            </a:r>
            <a:r>
              <a:rPr lang="en-US" altLang="zh-CN" sz="1600" b="1" spc="300" dirty="0">
                <a:ea typeface="微软雅黑" panose="020B0503020204020204" pitchFamily="34" charset="-122"/>
                <a:cs typeface="Courier New" panose="02070309020205020404" pitchFamily="49" charset="0"/>
              </a:rPr>
              <a:t>P</a:t>
            </a:r>
            <a:r>
              <a:rPr lang="en-US" altLang="zh-CN" sz="1600" b="1" spc="300" baseline="-25000" dirty="0">
                <a:ea typeface="微软雅黑" panose="020B0503020204020204" pitchFamily="34" charset="-122"/>
                <a:cs typeface="Courier New" panose="02070309020205020404" pitchFamily="49" charset="0"/>
              </a:rPr>
              <a:t>0</a:t>
            </a:r>
            <a:endParaRPr lang="en-US" altLang="zh-CN" sz="1200" b="1" dirty="0">
              <a:ea typeface="微软雅黑" panose="020B0503020204020204" pitchFamily="34" charset="-122"/>
              <a:cs typeface="Courier New" panose="02070309020205020404" pitchFamily="49" charset="0"/>
            </a:endParaRPr>
          </a:p>
          <a:p>
            <a:endParaRPr lang="en-US" altLang="zh-CN" sz="1600" b="1" dirty="0">
              <a:ea typeface="微软雅黑" panose="020B0503020204020204" pitchFamily="34" charset="-122"/>
              <a:cs typeface="Courier New" panose="02070309020205020404" pitchFamily="49" charset="0"/>
            </a:endParaRPr>
          </a:p>
          <a:p>
            <a:endParaRPr lang="en-US" altLang="zh-CN" sz="1600" b="1" dirty="0"/>
          </a:p>
          <a:p>
            <a:r>
              <a:rPr lang="zh-CN" altLang="en-US" sz="1600" b="1" dirty="0"/>
              <a:t>则有：</a:t>
            </a:r>
            <a:endParaRPr lang="en-US" altLang="zh-CN" sz="1600" b="1" dirty="0"/>
          </a:p>
          <a:p>
            <a:pPr lvl="1"/>
            <a:r>
              <a:rPr lang="en-US" altLang="zh-CN" sz="1600" b="1" spc="300" dirty="0">
                <a:ea typeface="微软雅黑" panose="020B0503020204020204" pitchFamily="34" charset="-122"/>
                <a:cs typeface="Courier New" panose="02070309020205020404" pitchFamily="49" charset="0"/>
              </a:rPr>
              <a:t>C</a:t>
            </a:r>
            <a:r>
              <a:rPr lang="en-US" altLang="zh-CN" sz="1600" b="1" spc="300" baseline="-25000" dirty="0">
                <a:ea typeface="微软雅黑" panose="020B0503020204020204" pitchFamily="34" charset="-122"/>
                <a:cs typeface="Courier New" panose="02070309020205020404" pitchFamily="49" charset="0"/>
              </a:rPr>
              <a:t>4</a:t>
            </a:r>
            <a:r>
              <a:rPr lang="en-US" altLang="zh-CN" sz="1600" b="1" dirty="0">
                <a:ea typeface="微软雅黑" panose="020B0503020204020204" pitchFamily="34" charset="-122"/>
                <a:cs typeface="Courier New" panose="02070309020205020404" pitchFamily="49" charset="0"/>
              </a:rPr>
              <a:t>= </a:t>
            </a:r>
            <a:r>
              <a:rPr lang="en-US" altLang="zh-CN" sz="1600" b="1" dirty="0">
                <a:solidFill>
                  <a:srgbClr val="C00000"/>
                </a:solidFill>
                <a:ea typeface="微软雅黑" panose="020B0503020204020204" pitchFamily="34" charset="-122"/>
                <a:cs typeface="Courier New" panose="02070309020205020404" pitchFamily="49" charset="0"/>
              </a:rPr>
              <a:t>G</a:t>
            </a:r>
            <a:r>
              <a:rPr lang="en-US" altLang="zh-CN" sz="1600" b="1" baseline="30000" dirty="0">
                <a:solidFill>
                  <a:srgbClr val="C00000"/>
                </a:solidFill>
                <a:ea typeface="微软雅黑" panose="020B0503020204020204" pitchFamily="34" charset="-122"/>
                <a:cs typeface="Courier New" panose="02070309020205020404" pitchFamily="49" charset="0"/>
              </a:rPr>
              <a:t>*</a:t>
            </a:r>
            <a:r>
              <a:rPr lang="zh-CN" altLang="en-US" sz="1600" b="1" dirty="0">
                <a:ea typeface="Segoe UI Black" panose="020B0A02040204020203" pitchFamily="34" charset="0"/>
                <a:cs typeface="Segoe UI Black" panose="020B0A02040204020203" pitchFamily="34" charset="0"/>
              </a:rPr>
              <a:t>＋</a:t>
            </a:r>
            <a:r>
              <a:rPr lang="en-US" altLang="zh-CN" sz="1600" b="1" dirty="0">
                <a:solidFill>
                  <a:srgbClr val="C00000"/>
                </a:solidFill>
                <a:ea typeface="微软雅黑" panose="020B0503020204020204" pitchFamily="34" charset="-122"/>
                <a:cs typeface="Courier New" panose="02070309020205020404" pitchFamily="49" charset="0"/>
              </a:rPr>
              <a:t>P</a:t>
            </a:r>
            <a:r>
              <a:rPr lang="en-US" altLang="zh-CN" sz="1600" b="1" baseline="30000" dirty="0">
                <a:solidFill>
                  <a:srgbClr val="C00000"/>
                </a:solidFill>
                <a:ea typeface="微软雅黑" panose="020B0503020204020204" pitchFamily="34" charset="-122"/>
                <a:cs typeface="Courier New" panose="02070309020205020404" pitchFamily="49" charset="0"/>
              </a:rPr>
              <a:t>*</a:t>
            </a:r>
            <a:r>
              <a:rPr lang="en-US" altLang="zh-CN" sz="1600" b="1" dirty="0">
                <a:ea typeface="微软雅黑" panose="020B0503020204020204" pitchFamily="34" charset="-122"/>
                <a:cs typeface="Courier New" panose="02070309020205020404" pitchFamily="49" charset="0"/>
              </a:rPr>
              <a:t>C</a:t>
            </a:r>
            <a:r>
              <a:rPr lang="en-US" altLang="zh-CN" sz="1600" b="1" baseline="-25000" dirty="0">
                <a:ea typeface="微软雅黑" panose="020B0503020204020204" pitchFamily="34" charset="-122"/>
                <a:cs typeface="Courier New" panose="02070309020205020404" pitchFamily="49" charset="0"/>
              </a:rPr>
              <a:t>0 </a:t>
            </a:r>
          </a:p>
          <a:p>
            <a:pPr lvl="1"/>
            <a:endParaRPr lang="en-US" altLang="zh-CN" sz="1600" b="1" spc="300" baseline="-25000" dirty="0">
              <a:ea typeface="微软雅黑" panose="020B0503020204020204" pitchFamily="34" charset="-122"/>
              <a:cs typeface="Courier New" panose="02070309020205020404" pitchFamily="49" charset="0"/>
            </a:endParaRPr>
          </a:p>
          <a:p>
            <a:r>
              <a:rPr lang="zh-CN" altLang="en-US" sz="2400" b="1" spc="300" baseline="-25000" dirty="0">
                <a:ea typeface="微软雅黑" panose="020B0503020204020204" pitchFamily="34" charset="-122"/>
                <a:cs typeface="Courier New" panose="02070309020205020404" pitchFamily="49" charset="0"/>
              </a:rPr>
              <a:t>设计成组进位生成和传递函数的目的：方便级联构成多级先行进位系统</a:t>
            </a:r>
            <a:r>
              <a:rPr lang="en-US" altLang="zh-CN" sz="2400" b="1" spc="300" baseline="-25000" dirty="0">
                <a:ea typeface="微软雅黑" panose="020B0503020204020204" pitchFamily="34" charset="-122"/>
                <a:cs typeface="Courier New" panose="02070309020205020404" pitchFamily="49" charset="0"/>
              </a:rPr>
              <a:t>SN74182</a:t>
            </a:r>
            <a:endParaRPr lang="en-US" altLang="zh-CN" sz="1800" b="1" spc="300" baseline="-25000" dirty="0">
              <a:ea typeface="微软雅黑" panose="020B0503020204020204" pitchFamily="34" charset="-122"/>
              <a:cs typeface="Courier New" panose="02070309020205020404" pitchFamily="49" charset="0"/>
            </a:endParaRPr>
          </a:p>
          <a:p>
            <a:endParaRPr lang="zh-CN" altLang="en-US" sz="1600" b="1" dirty="0"/>
          </a:p>
        </p:txBody>
      </p:sp>
    </p:spTree>
    <p:extLst>
      <p:ext uri="{BB962C8B-B14F-4D97-AF65-F5344CB8AC3E}">
        <p14:creationId xmlns:p14="http://schemas.microsoft.com/office/powerpoint/2010/main" val="2089461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CE79033-A5F4-4EF7-90F0-AF4395E2D6EB}"/>
              </a:ext>
            </a:extLst>
          </p:cNvPr>
          <p:cNvSpPr>
            <a:spLocks noGrp="1"/>
          </p:cNvSpPr>
          <p:nvPr>
            <p:ph idx="1"/>
          </p:nvPr>
        </p:nvSpPr>
        <p:spPr>
          <a:xfrm>
            <a:off x="457200" y="404664"/>
            <a:ext cx="8229600" cy="4525963"/>
          </a:xfrm>
        </p:spPr>
        <p:txBody>
          <a:bodyPr/>
          <a:lstStyle/>
          <a:p>
            <a:r>
              <a:rPr lang="zh-CN" altLang="en-US" sz="1600" b="1" dirty="0"/>
              <a:t>可级联的</a:t>
            </a:r>
            <a:r>
              <a:rPr lang="en-US" altLang="zh-CN" sz="1600" b="1" dirty="0"/>
              <a:t>4</a:t>
            </a:r>
            <a:r>
              <a:rPr lang="zh-CN" altLang="en-US" sz="1600" b="1" dirty="0"/>
              <a:t>位先行进位电路（</a:t>
            </a:r>
            <a:r>
              <a:rPr lang="en-US" altLang="zh-CN" sz="1600" b="1" dirty="0"/>
              <a:t>CLA 74182</a:t>
            </a:r>
            <a:r>
              <a:rPr lang="zh-CN" altLang="en-US" sz="1600" b="1" dirty="0"/>
              <a:t>，教材图</a:t>
            </a:r>
            <a:r>
              <a:rPr lang="en-US" altLang="zh-CN" sz="1600" b="1" dirty="0"/>
              <a:t>3.5</a:t>
            </a:r>
            <a:r>
              <a:rPr lang="zh-CN" altLang="en-US" sz="1600" b="1" dirty="0"/>
              <a:t>）：</a:t>
            </a:r>
            <a:endParaRPr lang="en-US" altLang="zh-CN" sz="1600" b="1" dirty="0"/>
          </a:p>
          <a:p>
            <a:pPr lvl="1"/>
            <a:r>
              <a:rPr lang="zh-CN" altLang="en-US" sz="1600" b="1" dirty="0"/>
              <a:t>时间延迟为</a:t>
            </a:r>
            <a:r>
              <a:rPr lang="en-US" altLang="zh-CN" sz="1600" b="1" dirty="0"/>
              <a:t>2T</a:t>
            </a:r>
          </a:p>
          <a:p>
            <a:pPr lvl="1"/>
            <a:r>
              <a:rPr lang="en-US" altLang="zh-CN" sz="1600" b="1" dirty="0"/>
              <a:t>CLA 74182</a:t>
            </a:r>
            <a:r>
              <a:rPr lang="zh-CN" altLang="en-US" sz="1600" b="1" dirty="0"/>
              <a:t>：也称为</a:t>
            </a:r>
            <a:r>
              <a:rPr lang="en-US" altLang="zh-CN" sz="1600" b="1" dirty="0"/>
              <a:t>SN74182</a:t>
            </a:r>
            <a:r>
              <a:rPr lang="zh-CN" altLang="en-US" sz="1600" b="1" dirty="0"/>
              <a:t>、</a:t>
            </a:r>
            <a:r>
              <a:rPr lang="en-US" altLang="zh-CN" sz="1600" b="1" dirty="0"/>
              <a:t>74LS182</a:t>
            </a:r>
            <a:r>
              <a:rPr lang="zh-CN" altLang="en-US" sz="1600" b="1" dirty="0"/>
              <a:t>，是</a:t>
            </a:r>
            <a:r>
              <a:rPr lang="en-US" altLang="zh-CN" sz="1600" b="1" dirty="0"/>
              <a:t>4</a:t>
            </a:r>
            <a:r>
              <a:rPr lang="zh-CN" altLang="en-US" sz="1600" b="1" dirty="0"/>
              <a:t>位先行进位电路芯片的名称</a:t>
            </a:r>
          </a:p>
        </p:txBody>
      </p:sp>
      <p:grpSp>
        <p:nvGrpSpPr>
          <p:cNvPr id="2" name="组合 1">
            <a:extLst>
              <a:ext uri="{FF2B5EF4-FFF2-40B4-BE49-F238E27FC236}">
                <a16:creationId xmlns:a16="http://schemas.microsoft.com/office/drawing/2014/main" id="{A3360E39-383E-4869-ACB9-5799232F56DF}"/>
              </a:ext>
            </a:extLst>
          </p:cNvPr>
          <p:cNvGrpSpPr/>
          <p:nvPr/>
        </p:nvGrpSpPr>
        <p:grpSpPr>
          <a:xfrm>
            <a:off x="832476" y="1772816"/>
            <a:ext cx="7479048" cy="3667092"/>
            <a:chOff x="632824" y="1778132"/>
            <a:chExt cx="7479048" cy="3667092"/>
          </a:xfrm>
        </p:grpSpPr>
        <p:grpSp>
          <p:nvGrpSpPr>
            <p:cNvPr id="8" name="组合 7">
              <a:extLst>
                <a:ext uri="{FF2B5EF4-FFF2-40B4-BE49-F238E27FC236}">
                  <a16:creationId xmlns:a16="http://schemas.microsoft.com/office/drawing/2014/main" id="{03885A20-F016-4D0C-95E1-01E12365F8B2}"/>
                </a:ext>
              </a:extLst>
            </p:cNvPr>
            <p:cNvGrpSpPr/>
            <p:nvPr/>
          </p:nvGrpSpPr>
          <p:grpSpPr>
            <a:xfrm>
              <a:off x="632824" y="1778132"/>
              <a:ext cx="7479048" cy="3667092"/>
              <a:chOff x="632824" y="1778132"/>
              <a:chExt cx="7479048" cy="3667092"/>
            </a:xfrm>
          </p:grpSpPr>
          <p:grpSp>
            <p:nvGrpSpPr>
              <p:cNvPr id="7" name="组合 6">
                <a:extLst>
                  <a:ext uri="{FF2B5EF4-FFF2-40B4-BE49-F238E27FC236}">
                    <a16:creationId xmlns:a16="http://schemas.microsoft.com/office/drawing/2014/main" id="{5F0C8809-7212-4F7E-B1C2-D19D649EBD89}"/>
                  </a:ext>
                </a:extLst>
              </p:cNvPr>
              <p:cNvGrpSpPr/>
              <p:nvPr/>
            </p:nvGrpSpPr>
            <p:grpSpPr>
              <a:xfrm>
                <a:off x="827584" y="1788764"/>
                <a:ext cx="7284288" cy="3656460"/>
                <a:chOff x="827584" y="1788764"/>
                <a:chExt cx="7284288" cy="3656460"/>
              </a:xfrm>
            </p:grpSpPr>
            <p:grpSp>
              <p:nvGrpSpPr>
                <p:cNvPr id="25" name="组合 24">
                  <a:extLst>
                    <a:ext uri="{FF2B5EF4-FFF2-40B4-BE49-F238E27FC236}">
                      <a16:creationId xmlns:a16="http://schemas.microsoft.com/office/drawing/2014/main" id="{A55C0786-7F37-46A1-8946-5534D9D2142B}"/>
                    </a:ext>
                  </a:extLst>
                </p:cNvPr>
                <p:cNvGrpSpPr/>
                <p:nvPr/>
              </p:nvGrpSpPr>
              <p:grpSpPr>
                <a:xfrm>
                  <a:off x="827584" y="1788764"/>
                  <a:ext cx="7284288" cy="3656460"/>
                  <a:chOff x="827584" y="1788764"/>
                  <a:chExt cx="7284288" cy="3656460"/>
                </a:xfrm>
              </p:grpSpPr>
              <p:pic>
                <p:nvPicPr>
                  <p:cNvPr id="28" name="图片 27">
                    <a:extLst>
                      <a:ext uri="{FF2B5EF4-FFF2-40B4-BE49-F238E27FC236}">
                        <a16:creationId xmlns:a16="http://schemas.microsoft.com/office/drawing/2014/main" id="{66FDA277-2676-405A-98DA-D6A365B6E88A}"/>
                      </a:ext>
                    </a:extLst>
                  </p:cNvPr>
                  <p:cNvPicPr>
                    <a:picLocks noChangeAspect="1"/>
                  </p:cNvPicPr>
                  <p:nvPr/>
                </p:nvPicPr>
                <p:blipFill>
                  <a:blip r:embed="rId2"/>
                  <a:stretch>
                    <a:fillRect/>
                  </a:stretch>
                </p:blipFill>
                <p:spPr>
                  <a:xfrm>
                    <a:off x="827584" y="1844824"/>
                    <a:ext cx="7284288" cy="3600400"/>
                  </a:xfrm>
                  <a:prstGeom prst="rect">
                    <a:avLst/>
                  </a:prstGeom>
                </p:spPr>
              </p:pic>
              <p:sp>
                <p:nvSpPr>
                  <p:cNvPr id="29" name="文本框 28">
                    <a:extLst>
                      <a:ext uri="{FF2B5EF4-FFF2-40B4-BE49-F238E27FC236}">
                        <a16:creationId xmlns:a16="http://schemas.microsoft.com/office/drawing/2014/main" id="{0B13AE28-9A7E-4A66-A2E2-1C006B6CDA0C}"/>
                      </a:ext>
                    </a:extLst>
                  </p:cNvPr>
                  <p:cNvSpPr txBox="1"/>
                  <p:nvPr/>
                </p:nvSpPr>
                <p:spPr>
                  <a:xfrm>
                    <a:off x="6985956" y="1788764"/>
                    <a:ext cx="504056" cy="400110"/>
                  </a:xfrm>
                  <a:prstGeom prst="rect">
                    <a:avLst/>
                  </a:prstGeom>
                  <a:noFill/>
                </p:spPr>
                <p:txBody>
                  <a:bodyPr wrap="square" rtlCol="0">
                    <a:spAutoFit/>
                  </a:bodyPr>
                  <a:lstStyle/>
                  <a:p>
                    <a:r>
                      <a:rPr lang="en-US" altLang="zh-CN" sz="2000" b="1" dirty="0"/>
                      <a:t>2T</a:t>
                    </a:r>
                    <a:endParaRPr lang="zh-CN" altLang="en-US" sz="2000" b="1" dirty="0"/>
                  </a:p>
                </p:txBody>
              </p:sp>
            </p:grpSp>
            <p:cxnSp>
              <p:nvCxnSpPr>
                <p:cNvPr id="4" name="直接连接符 3">
                  <a:extLst>
                    <a:ext uri="{FF2B5EF4-FFF2-40B4-BE49-F238E27FC236}">
                      <a16:creationId xmlns:a16="http://schemas.microsoft.com/office/drawing/2014/main" id="{E66EE65F-FA22-40F8-BAFF-88936A0B611F}"/>
                    </a:ext>
                  </a:extLst>
                </p:cNvPr>
                <p:cNvCxnSpPr/>
                <p:nvPr/>
              </p:nvCxnSpPr>
              <p:spPr>
                <a:xfrm flipV="1">
                  <a:off x="1187624" y="2132856"/>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3D95D74-6CEC-4A76-861E-59A3D70EDD23}"/>
                    </a:ext>
                  </a:extLst>
                </p:cNvPr>
                <p:cNvCxnSpPr/>
                <p:nvPr/>
              </p:nvCxnSpPr>
              <p:spPr>
                <a:xfrm flipV="1">
                  <a:off x="1547664" y="2150217"/>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7FBA886-768E-42B3-933A-86AC762657F5}"/>
                    </a:ext>
                  </a:extLst>
                </p:cNvPr>
                <p:cNvSpPr txBox="1"/>
                <p:nvPr/>
              </p:nvSpPr>
              <p:spPr>
                <a:xfrm>
                  <a:off x="1052618" y="1792459"/>
                  <a:ext cx="864096" cy="369332"/>
                </a:xfrm>
                <a:prstGeom prst="rect">
                  <a:avLst/>
                </a:prstGeom>
                <a:noFill/>
              </p:spPr>
              <p:txBody>
                <a:bodyPr wrap="square" rtlCol="0">
                  <a:spAutoFit/>
                </a:bodyPr>
                <a:lstStyle/>
                <a:p>
                  <a:r>
                    <a:rPr lang="en-US" altLang="zh-CN" dirty="0"/>
                    <a:t>P*  G*</a:t>
                  </a:r>
                  <a:endParaRPr lang="zh-CN" altLang="en-US" dirty="0"/>
                </a:p>
              </p:txBody>
            </p:sp>
          </p:grpSp>
          <p:sp>
            <p:nvSpPr>
              <p:cNvPr id="31" name="文本框 30">
                <a:extLst>
                  <a:ext uri="{FF2B5EF4-FFF2-40B4-BE49-F238E27FC236}">
                    <a16:creationId xmlns:a16="http://schemas.microsoft.com/office/drawing/2014/main" id="{5C897F7A-0476-40D0-BBC0-44A6864C9435}"/>
                  </a:ext>
                </a:extLst>
              </p:cNvPr>
              <p:cNvSpPr txBox="1"/>
              <p:nvPr/>
            </p:nvSpPr>
            <p:spPr>
              <a:xfrm>
                <a:off x="632824" y="1778132"/>
                <a:ext cx="504056" cy="400110"/>
              </a:xfrm>
              <a:prstGeom prst="rect">
                <a:avLst/>
              </a:prstGeom>
              <a:noFill/>
            </p:spPr>
            <p:txBody>
              <a:bodyPr wrap="square" rtlCol="0">
                <a:spAutoFit/>
              </a:bodyPr>
              <a:lstStyle/>
              <a:p>
                <a:r>
                  <a:rPr lang="en-US" altLang="zh-CN" sz="2000" b="1" dirty="0"/>
                  <a:t>2T</a:t>
                </a:r>
                <a:endParaRPr lang="zh-CN" altLang="en-US" sz="2000" b="1" dirty="0"/>
              </a:p>
            </p:txBody>
          </p:sp>
        </p:grpSp>
        <p:sp>
          <p:nvSpPr>
            <p:cNvPr id="12" name="文本框 11">
              <a:extLst>
                <a:ext uri="{FF2B5EF4-FFF2-40B4-BE49-F238E27FC236}">
                  <a16:creationId xmlns:a16="http://schemas.microsoft.com/office/drawing/2014/main" id="{AF7E934C-9C82-4E3A-99DB-4C8750835730}"/>
                </a:ext>
              </a:extLst>
            </p:cNvPr>
            <p:cNvSpPr txBox="1"/>
            <p:nvPr/>
          </p:nvSpPr>
          <p:spPr>
            <a:xfrm>
              <a:off x="5508104" y="1794122"/>
              <a:ext cx="504056" cy="400110"/>
            </a:xfrm>
            <a:prstGeom prst="rect">
              <a:avLst/>
            </a:prstGeom>
            <a:noFill/>
          </p:spPr>
          <p:txBody>
            <a:bodyPr wrap="square" rtlCol="0">
              <a:spAutoFit/>
            </a:bodyPr>
            <a:lstStyle/>
            <a:p>
              <a:r>
                <a:rPr lang="en-US" altLang="zh-CN" sz="2000" b="1" dirty="0"/>
                <a:t>2T</a:t>
              </a:r>
              <a:endParaRPr lang="zh-CN" altLang="en-US" sz="2000" b="1" dirty="0"/>
            </a:p>
          </p:txBody>
        </p:sp>
        <p:sp>
          <p:nvSpPr>
            <p:cNvPr id="13" name="文本框 12">
              <a:extLst>
                <a:ext uri="{FF2B5EF4-FFF2-40B4-BE49-F238E27FC236}">
                  <a16:creationId xmlns:a16="http://schemas.microsoft.com/office/drawing/2014/main" id="{07249C54-13B6-42F7-8240-804DC584A01B}"/>
                </a:ext>
              </a:extLst>
            </p:cNvPr>
            <p:cNvSpPr txBox="1"/>
            <p:nvPr/>
          </p:nvSpPr>
          <p:spPr>
            <a:xfrm>
              <a:off x="3990620" y="1794080"/>
              <a:ext cx="504056" cy="400110"/>
            </a:xfrm>
            <a:prstGeom prst="rect">
              <a:avLst/>
            </a:prstGeom>
            <a:noFill/>
          </p:spPr>
          <p:txBody>
            <a:bodyPr wrap="square" rtlCol="0">
              <a:spAutoFit/>
            </a:bodyPr>
            <a:lstStyle/>
            <a:p>
              <a:r>
                <a:rPr lang="en-US" altLang="zh-CN" sz="2000" b="1" dirty="0"/>
                <a:t>2T</a:t>
              </a:r>
              <a:endParaRPr lang="zh-CN" altLang="en-US" sz="2000" b="1" dirty="0"/>
            </a:p>
          </p:txBody>
        </p:sp>
        <p:sp>
          <p:nvSpPr>
            <p:cNvPr id="14" name="文本框 13">
              <a:extLst>
                <a:ext uri="{FF2B5EF4-FFF2-40B4-BE49-F238E27FC236}">
                  <a16:creationId xmlns:a16="http://schemas.microsoft.com/office/drawing/2014/main" id="{D0AADFF7-B47E-4FCC-BB66-FF39E47E31F5}"/>
                </a:ext>
              </a:extLst>
            </p:cNvPr>
            <p:cNvSpPr txBox="1"/>
            <p:nvPr/>
          </p:nvSpPr>
          <p:spPr>
            <a:xfrm>
              <a:off x="2390496" y="1810028"/>
              <a:ext cx="504056" cy="400110"/>
            </a:xfrm>
            <a:prstGeom prst="rect">
              <a:avLst/>
            </a:prstGeom>
            <a:noFill/>
          </p:spPr>
          <p:txBody>
            <a:bodyPr wrap="square" rtlCol="0">
              <a:spAutoFit/>
            </a:bodyPr>
            <a:lstStyle/>
            <a:p>
              <a:r>
                <a:rPr lang="en-US" altLang="zh-CN" sz="2000" b="1" dirty="0"/>
                <a:t>2T</a:t>
              </a:r>
              <a:endParaRPr lang="zh-CN" altLang="en-US" sz="2000" b="1" dirty="0"/>
            </a:p>
          </p:txBody>
        </p:sp>
      </p:grpSp>
      <p:sp>
        <p:nvSpPr>
          <p:cNvPr id="17" name="文本框 16">
            <a:extLst>
              <a:ext uri="{FF2B5EF4-FFF2-40B4-BE49-F238E27FC236}">
                <a16:creationId xmlns:a16="http://schemas.microsoft.com/office/drawing/2014/main" id="{7AED432D-881B-4359-BD7F-3BDEDE5975FC}"/>
              </a:ext>
            </a:extLst>
          </p:cNvPr>
          <p:cNvSpPr txBox="1"/>
          <p:nvPr/>
        </p:nvSpPr>
        <p:spPr>
          <a:xfrm>
            <a:off x="3110118" y="5733256"/>
            <a:ext cx="3334089" cy="338554"/>
          </a:xfrm>
          <a:prstGeom prst="rect">
            <a:avLst/>
          </a:prstGeom>
          <a:noFill/>
        </p:spPr>
        <p:txBody>
          <a:bodyPr wrap="square">
            <a:spAutoFit/>
          </a:bodyPr>
          <a:lstStyle/>
          <a:p>
            <a:r>
              <a:rPr lang="zh-CN" altLang="en-US" sz="1600" b="1" dirty="0"/>
              <a:t>图</a:t>
            </a:r>
            <a:r>
              <a:rPr lang="en-US" altLang="zh-CN" sz="1600" b="1" dirty="0"/>
              <a:t>3.5    </a:t>
            </a:r>
            <a:r>
              <a:rPr lang="zh-CN" altLang="en-US" sz="1600" b="1" dirty="0"/>
              <a:t>可级联的</a:t>
            </a:r>
            <a:r>
              <a:rPr lang="en-US" altLang="zh-CN" sz="1600" b="1" dirty="0"/>
              <a:t>4</a:t>
            </a:r>
            <a:r>
              <a:rPr lang="zh-CN" altLang="en-US" sz="1600" b="1" dirty="0"/>
              <a:t>位先行进位电路</a:t>
            </a:r>
            <a:endParaRPr lang="zh-CN" altLang="en-US" sz="1600" dirty="0"/>
          </a:p>
        </p:txBody>
      </p:sp>
    </p:spTree>
    <p:extLst>
      <p:ext uri="{BB962C8B-B14F-4D97-AF65-F5344CB8AC3E}">
        <p14:creationId xmlns:p14="http://schemas.microsoft.com/office/powerpoint/2010/main" val="531202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3.1  </a:t>
            </a:r>
            <a:r>
              <a:rPr lang="zh-CN" altLang="en-US" b="1" dirty="0">
                <a:solidFill>
                  <a:srgbClr val="002060"/>
                </a:solidFill>
                <a:latin typeface="+mn-lt"/>
                <a:ea typeface="黑体" pitchFamily="49" charset="-122"/>
              </a:rPr>
              <a:t>计算机中的运算</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p:txBody>
          <a:bodyPr/>
          <a:lstStyle/>
          <a:p>
            <a:pPr eaLnBrk="1" hangingPunct="1"/>
            <a:r>
              <a:rPr lang="en-US" altLang="zh-CN" b="1" dirty="0">
                <a:ea typeface="黑体" panose="02010609060101010101" pitchFamily="49" charset="-122"/>
              </a:rPr>
              <a:t>3.1.1  </a:t>
            </a:r>
            <a:r>
              <a:rPr lang="en-US" altLang="zh-CN" b="1" i="0" dirty="0">
                <a:solidFill>
                  <a:srgbClr val="111111"/>
                </a:solidFill>
                <a:effectLst/>
                <a:latin typeface="Avenir"/>
              </a:rPr>
              <a:t>C</a:t>
            </a:r>
            <a:r>
              <a:rPr lang="zh-CN" altLang="en-US" b="1" i="0" dirty="0">
                <a:solidFill>
                  <a:srgbClr val="111111"/>
                </a:solidFill>
                <a:effectLst/>
                <a:latin typeface="Avenir"/>
              </a:rPr>
              <a:t>语言中的位运算</a:t>
            </a:r>
            <a:endParaRPr lang="en-US" altLang="zh-CN" b="1" dirty="0"/>
          </a:p>
          <a:p>
            <a:pPr lvl="1" eaLnBrk="1" hangingPunct="1"/>
            <a:endParaRPr lang="en-US" altLang="zh-CN" sz="2000" b="1" dirty="0"/>
          </a:p>
          <a:p>
            <a:pPr lvl="1" eaLnBrk="1" hangingPunct="1"/>
            <a:r>
              <a:rPr lang="zh-CN" altLang="en-US" sz="2000" b="1" dirty="0"/>
              <a:t>位运算属于数值运算。</a:t>
            </a:r>
            <a:endParaRPr lang="en-US" altLang="zh-CN" sz="2000" b="1" dirty="0"/>
          </a:p>
          <a:p>
            <a:pPr lvl="1" eaLnBrk="1" hangingPunct="1"/>
            <a:endParaRPr lang="en-US" altLang="zh-CN" sz="2000" b="1" dirty="0"/>
          </a:p>
          <a:p>
            <a:pPr marL="914400" lvl="1" indent="-457200" eaLnBrk="1" hangingPunct="1">
              <a:buFont typeface="+mj-ea"/>
              <a:buAutoNum type="circleNumDbPlain"/>
            </a:pPr>
            <a:r>
              <a:rPr lang="en-US" altLang="zh-CN" sz="2000" b="1" dirty="0"/>
              <a:t>&amp;</a:t>
            </a:r>
            <a:r>
              <a:rPr lang="zh-CN" altLang="en-US" sz="2000" b="1" dirty="0"/>
              <a:t>   与</a:t>
            </a:r>
            <a:endParaRPr lang="en-US" altLang="zh-CN" sz="2000" b="1" dirty="0"/>
          </a:p>
          <a:p>
            <a:pPr marL="914400" lvl="1" indent="-457200" eaLnBrk="1" hangingPunct="1">
              <a:buFont typeface="+mj-ea"/>
              <a:buAutoNum type="circleNumDbPlain"/>
            </a:pPr>
            <a:r>
              <a:rPr lang="en-US" altLang="zh-CN" sz="2000" b="1" dirty="0"/>
              <a:t>|</a:t>
            </a:r>
            <a:r>
              <a:rPr lang="zh-CN" altLang="en-US" sz="2000" b="1" dirty="0"/>
              <a:t>    或</a:t>
            </a:r>
            <a:endParaRPr lang="en-US" altLang="zh-CN" sz="2000" b="1" dirty="0"/>
          </a:p>
          <a:p>
            <a:pPr marL="914400" lvl="1" indent="-457200" eaLnBrk="1" hangingPunct="1">
              <a:buFont typeface="+mj-ea"/>
              <a:buAutoNum type="circleNumDbPlain"/>
            </a:pPr>
            <a:r>
              <a:rPr lang="en-US" altLang="zh-CN" sz="2000" b="1" dirty="0"/>
              <a:t>~</a:t>
            </a:r>
            <a:r>
              <a:rPr lang="zh-CN" altLang="en-US" sz="2000" b="1" dirty="0"/>
              <a:t>    非（取反）</a:t>
            </a:r>
            <a:endParaRPr lang="en-US" altLang="zh-CN" sz="2000" b="1" dirty="0"/>
          </a:p>
          <a:p>
            <a:pPr marL="914400" lvl="1" indent="-457200" eaLnBrk="1" hangingPunct="1">
              <a:buFont typeface="+mj-ea"/>
              <a:buAutoNum type="circleNumDbPlain"/>
            </a:pPr>
            <a:r>
              <a:rPr lang="en-US" altLang="zh-CN" sz="2000" b="1" dirty="0"/>
              <a:t>^</a:t>
            </a:r>
            <a:r>
              <a:rPr lang="zh-CN" altLang="en-US" sz="2000" b="1" dirty="0"/>
              <a:t>    异或</a:t>
            </a:r>
            <a:endParaRPr lang="en-US" altLang="zh-CN" sz="2000" b="1" dirty="0"/>
          </a:p>
          <a:p>
            <a:pPr lvl="1" eaLnBrk="1" hangingPunct="1"/>
            <a:endParaRPr lang="en-US" altLang="zh-CN" sz="2000" b="1" dirty="0"/>
          </a:p>
          <a:p>
            <a:pPr lvl="1" eaLnBrk="1" hangingPunct="1"/>
            <a:endParaRPr lang="en-US" altLang="zh-CN" sz="2000" b="1" dirty="0"/>
          </a:p>
          <a:p>
            <a:pPr lvl="1" eaLnBrk="1" hangingPunct="1"/>
            <a:endParaRPr lang="en-US" altLang="zh-CN" sz="2000" b="1" dirty="0"/>
          </a:p>
          <a:p>
            <a:pPr lvl="1" eaLnBrk="1" hangingPunct="1"/>
            <a:endParaRPr lang="en-US" altLang="zh-CN" b="1" dirty="0"/>
          </a:p>
        </p:txBody>
      </p:sp>
      <p:sp>
        <p:nvSpPr>
          <p:cNvPr id="4" name="文本框 3">
            <a:extLst>
              <a:ext uri="{FF2B5EF4-FFF2-40B4-BE49-F238E27FC236}">
                <a16:creationId xmlns:a16="http://schemas.microsoft.com/office/drawing/2014/main" id="{D8DB5D01-665C-4F05-A6FE-08B970B0EB3C}"/>
              </a:ext>
            </a:extLst>
          </p:cNvPr>
          <p:cNvSpPr txBox="1"/>
          <p:nvPr/>
        </p:nvSpPr>
        <p:spPr>
          <a:xfrm>
            <a:off x="7127776" y="404664"/>
            <a:ext cx="1980728" cy="830997"/>
          </a:xfrm>
          <a:prstGeom prst="rect">
            <a:avLst/>
          </a:prstGeom>
          <a:solidFill>
            <a:srgbClr val="FFFF00"/>
          </a:solidFill>
        </p:spPr>
        <p:txBody>
          <a:bodyPr wrap="square">
            <a:spAutoFit/>
          </a:bodyPr>
          <a:lstStyle/>
          <a:p>
            <a:r>
              <a:rPr lang="en-US" altLang="zh-CN" sz="1200" b="1" i="0" dirty="0">
                <a:solidFill>
                  <a:srgbClr val="111111"/>
                </a:solidFill>
                <a:effectLst/>
                <a:latin typeface="Avenir"/>
              </a:rPr>
              <a:t>3.1.1</a:t>
            </a:r>
            <a:r>
              <a:rPr lang="zh-CN" altLang="en-US" sz="1200" b="1" i="0" dirty="0">
                <a:solidFill>
                  <a:srgbClr val="111111"/>
                </a:solidFill>
                <a:effectLst/>
                <a:latin typeface="Avenir"/>
              </a:rPr>
              <a:t>　</a:t>
            </a:r>
            <a:r>
              <a:rPr lang="en-US" altLang="zh-CN" sz="1200" b="1" i="0" dirty="0">
                <a:solidFill>
                  <a:srgbClr val="111111"/>
                </a:solidFill>
                <a:effectLst/>
                <a:latin typeface="Avenir"/>
              </a:rPr>
              <a:t>C</a:t>
            </a:r>
            <a:r>
              <a:rPr lang="zh-CN" altLang="en-US" sz="1200" b="1" i="0" dirty="0">
                <a:solidFill>
                  <a:srgbClr val="111111"/>
                </a:solidFill>
                <a:effectLst/>
                <a:latin typeface="Avenir"/>
              </a:rPr>
              <a:t>语言中的位运算　</a:t>
            </a:r>
            <a:endParaRPr lang="en-US" altLang="zh-CN" sz="1200" b="1" i="0" dirty="0">
              <a:solidFill>
                <a:srgbClr val="111111"/>
              </a:solidFill>
              <a:effectLst/>
              <a:latin typeface="Avenir"/>
            </a:endParaRPr>
          </a:p>
          <a:p>
            <a:r>
              <a:rPr lang="en-US" altLang="zh-CN" sz="1200" b="1" i="0" dirty="0">
                <a:solidFill>
                  <a:srgbClr val="111111"/>
                </a:solidFill>
                <a:effectLst/>
                <a:latin typeface="Avenir"/>
              </a:rPr>
              <a:t>3.1.2</a:t>
            </a:r>
            <a:r>
              <a:rPr lang="zh-CN" altLang="en-US" sz="1200" b="1" i="0" dirty="0">
                <a:solidFill>
                  <a:srgbClr val="111111"/>
                </a:solidFill>
                <a:effectLst/>
                <a:latin typeface="Avenir"/>
              </a:rPr>
              <a:t>　</a:t>
            </a:r>
            <a:r>
              <a:rPr lang="en-US" altLang="zh-CN" sz="1200" b="1" i="0" dirty="0">
                <a:solidFill>
                  <a:srgbClr val="111111"/>
                </a:solidFill>
                <a:effectLst/>
                <a:latin typeface="Avenir"/>
              </a:rPr>
              <a:t>C</a:t>
            </a:r>
            <a:r>
              <a:rPr lang="zh-CN" altLang="en-US" sz="1200" b="1" i="0" dirty="0">
                <a:solidFill>
                  <a:srgbClr val="111111"/>
                </a:solidFill>
                <a:effectLst/>
                <a:latin typeface="Avenir"/>
              </a:rPr>
              <a:t>语言中的逻辑运算　</a:t>
            </a:r>
            <a:endParaRPr lang="en-US" altLang="zh-CN" sz="1200" b="1" i="0" dirty="0">
              <a:solidFill>
                <a:srgbClr val="111111"/>
              </a:solidFill>
              <a:effectLst/>
              <a:latin typeface="Avenir"/>
            </a:endParaRPr>
          </a:p>
          <a:p>
            <a:r>
              <a:rPr lang="en-US" altLang="zh-CN" sz="1200" b="1" i="0" dirty="0">
                <a:solidFill>
                  <a:srgbClr val="111111"/>
                </a:solidFill>
                <a:effectLst/>
                <a:latin typeface="Avenir"/>
              </a:rPr>
              <a:t>3.1.3</a:t>
            </a:r>
            <a:r>
              <a:rPr lang="zh-CN" altLang="en-US" sz="1200" b="1" i="0" dirty="0">
                <a:solidFill>
                  <a:srgbClr val="111111"/>
                </a:solidFill>
                <a:effectLst/>
                <a:latin typeface="Avenir"/>
              </a:rPr>
              <a:t>　</a:t>
            </a:r>
            <a:r>
              <a:rPr lang="en-US" altLang="zh-CN" sz="1200" b="1" i="0" dirty="0">
                <a:solidFill>
                  <a:srgbClr val="111111"/>
                </a:solidFill>
                <a:effectLst/>
                <a:latin typeface="Avenir"/>
              </a:rPr>
              <a:t>C</a:t>
            </a:r>
            <a:r>
              <a:rPr lang="zh-CN" altLang="en-US" sz="1200" b="1" i="0" dirty="0">
                <a:solidFill>
                  <a:srgbClr val="111111"/>
                </a:solidFill>
                <a:effectLst/>
                <a:latin typeface="Avenir"/>
              </a:rPr>
              <a:t>语言中的移位运算　</a:t>
            </a:r>
            <a:endParaRPr lang="en-US" altLang="zh-CN" sz="1200" b="1" i="0" dirty="0">
              <a:solidFill>
                <a:srgbClr val="111111"/>
              </a:solidFill>
              <a:effectLst/>
              <a:latin typeface="Avenir"/>
            </a:endParaRPr>
          </a:p>
          <a:p>
            <a:r>
              <a:rPr lang="en-US" altLang="zh-CN" sz="1200" b="1" i="0" dirty="0">
                <a:solidFill>
                  <a:srgbClr val="111111"/>
                </a:solidFill>
                <a:effectLst/>
                <a:latin typeface="Avenir"/>
              </a:rPr>
              <a:t>3.1.4</a:t>
            </a:r>
            <a:r>
              <a:rPr lang="zh-CN" altLang="en-US" sz="1200" b="1" i="0" dirty="0">
                <a:solidFill>
                  <a:srgbClr val="111111"/>
                </a:solidFill>
                <a:effectLst/>
                <a:latin typeface="Avenir"/>
              </a:rPr>
              <a:t>　</a:t>
            </a:r>
            <a:r>
              <a:rPr lang="en-US" altLang="zh-CN" sz="1200" b="1" i="0" dirty="0">
                <a:solidFill>
                  <a:srgbClr val="111111"/>
                </a:solidFill>
                <a:effectLst/>
                <a:latin typeface="Avenir"/>
              </a:rPr>
              <a:t>C</a:t>
            </a:r>
            <a:r>
              <a:rPr lang="zh-CN" altLang="en-US" sz="1200" b="1" i="0" dirty="0">
                <a:solidFill>
                  <a:srgbClr val="111111"/>
                </a:solidFill>
                <a:effectLst/>
                <a:latin typeface="Avenir"/>
              </a:rPr>
              <a:t>语言中的算术运算　</a:t>
            </a:r>
            <a:endParaRPr lang="zh-CN" altLang="en-US" sz="1200" b="1" dirty="0"/>
          </a:p>
        </p:txBody>
      </p:sp>
    </p:spTree>
    <p:extLst>
      <p:ext uri="{BB962C8B-B14F-4D97-AF65-F5344CB8AC3E}">
        <p14:creationId xmlns:p14="http://schemas.microsoft.com/office/powerpoint/2010/main" val="158495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43D3BF6-3B27-4ACA-B55E-6CE35D9580FF}"/>
              </a:ext>
            </a:extLst>
          </p:cNvPr>
          <p:cNvSpPr txBox="1"/>
          <p:nvPr/>
        </p:nvSpPr>
        <p:spPr>
          <a:xfrm>
            <a:off x="2808785" y="404664"/>
            <a:ext cx="3347391" cy="369332"/>
          </a:xfrm>
          <a:prstGeom prst="rect">
            <a:avLst/>
          </a:prstGeom>
          <a:solidFill>
            <a:srgbClr val="FFFF00"/>
          </a:solidFill>
        </p:spPr>
        <p:txBody>
          <a:bodyPr wrap="none" rtlCol="0">
            <a:spAutoFit/>
          </a:bodyPr>
          <a:lstStyle/>
          <a:p>
            <a:r>
              <a:rPr lang="en-US" altLang="zh-CN" b="1" dirty="0"/>
              <a:t>Logisim</a:t>
            </a:r>
            <a:r>
              <a:rPr lang="zh-CN" altLang="en-US" b="1" dirty="0"/>
              <a:t>实现的</a:t>
            </a:r>
            <a:r>
              <a:rPr lang="en-US" altLang="zh-CN" sz="1800" b="1" dirty="0"/>
              <a:t>4</a:t>
            </a:r>
            <a:r>
              <a:rPr lang="zh-CN" altLang="en-US" sz="1800" b="1" dirty="0"/>
              <a:t>位先行进位电路</a:t>
            </a:r>
            <a:endParaRPr lang="zh-CN" altLang="en-US" b="1" dirty="0"/>
          </a:p>
        </p:txBody>
      </p:sp>
      <p:pic>
        <p:nvPicPr>
          <p:cNvPr id="7" name="图片 6">
            <a:extLst>
              <a:ext uri="{FF2B5EF4-FFF2-40B4-BE49-F238E27FC236}">
                <a16:creationId xmlns:a16="http://schemas.microsoft.com/office/drawing/2014/main" id="{840091BD-813E-FB56-7263-A162D49A78FC}"/>
              </a:ext>
            </a:extLst>
          </p:cNvPr>
          <p:cNvPicPr>
            <a:picLocks noChangeAspect="1"/>
          </p:cNvPicPr>
          <p:nvPr/>
        </p:nvPicPr>
        <p:blipFill>
          <a:blip r:embed="rId2"/>
          <a:stretch>
            <a:fillRect/>
          </a:stretch>
        </p:blipFill>
        <p:spPr>
          <a:xfrm>
            <a:off x="0" y="1700808"/>
            <a:ext cx="9144000" cy="4212619"/>
          </a:xfrm>
          <a:prstGeom prst="rect">
            <a:avLst/>
          </a:prstGeom>
        </p:spPr>
      </p:pic>
      <p:sp>
        <p:nvSpPr>
          <p:cNvPr id="8" name="文本框 7">
            <a:extLst>
              <a:ext uri="{FF2B5EF4-FFF2-40B4-BE49-F238E27FC236}">
                <a16:creationId xmlns:a16="http://schemas.microsoft.com/office/drawing/2014/main" id="{11DB9E62-8816-0A0E-F709-61442436C6C5}"/>
              </a:ext>
            </a:extLst>
          </p:cNvPr>
          <p:cNvSpPr txBox="1"/>
          <p:nvPr/>
        </p:nvSpPr>
        <p:spPr>
          <a:xfrm>
            <a:off x="2699792" y="1128029"/>
            <a:ext cx="3672408" cy="276999"/>
          </a:xfrm>
          <a:prstGeom prst="rect">
            <a:avLst/>
          </a:prstGeom>
          <a:solidFill>
            <a:srgbClr val="92D050"/>
          </a:solidFill>
        </p:spPr>
        <p:txBody>
          <a:bodyPr wrap="square" rtlCol="0">
            <a:spAutoFit/>
          </a:bodyPr>
          <a:lstStyle/>
          <a:p>
            <a:pPr algn="ctr"/>
            <a:r>
              <a:rPr lang="zh-CN" altLang="en-US" sz="1200" b="1" dirty="0"/>
              <a:t>设计文件“</a:t>
            </a:r>
            <a:r>
              <a:rPr lang="en-US" altLang="zh-CN" sz="1200" b="1" dirty="0"/>
              <a:t>4</a:t>
            </a:r>
            <a:r>
              <a:rPr lang="zh-CN" altLang="en-US" sz="1200" b="1" dirty="0"/>
              <a:t>位先行进位电路</a:t>
            </a:r>
            <a:r>
              <a:rPr lang="en-US" altLang="zh-CN" sz="1200" b="1" dirty="0"/>
              <a:t>.circ</a:t>
            </a:r>
            <a:r>
              <a:rPr lang="zh-CN" altLang="en-US" sz="1200" b="1" dirty="0"/>
              <a:t>”（请从</a:t>
            </a:r>
            <a:r>
              <a:rPr lang="en-US" altLang="zh-CN" sz="1200" b="1" dirty="0"/>
              <a:t>FTP</a:t>
            </a:r>
            <a:r>
              <a:rPr lang="zh-CN" altLang="en-US" sz="1200" b="1" dirty="0"/>
              <a:t>下载）</a:t>
            </a:r>
          </a:p>
        </p:txBody>
      </p:sp>
    </p:spTree>
    <p:extLst>
      <p:ext uri="{BB962C8B-B14F-4D97-AF65-F5344CB8AC3E}">
        <p14:creationId xmlns:p14="http://schemas.microsoft.com/office/powerpoint/2010/main" val="1256946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CE79033-A5F4-4EF7-90F0-AF4395E2D6EB}"/>
              </a:ext>
            </a:extLst>
          </p:cNvPr>
          <p:cNvSpPr>
            <a:spLocks noGrp="1"/>
          </p:cNvSpPr>
          <p:nvPr>
            <p:ph idx="1"/>
          </p:nvPr>
        </p:nvSpPr>
        <p:spPr>
          <a:xfrm>
            <a:off x="457200" y="235385"/>
            <a:ext cx="8229600" cy="4525963"/>
          </a:xfrm>
        </p:spPr>
        <p:txBody>
          <a:bodyPr/>
          <a:lstStyle/>
          <a:p>
            <a:r>
              <a:rPr lang="en-US" altLang="zh-CN" sz="1800" b="1" dirty="0"/>
              <a:t>4</a:t>
            </a:r>
            <a:r>
              <a:rPr lang="zh-CN" altLang="en-US" sz="1800" b="1" dirty="0"/>
              <a:t>位</a:t>
            </a:r>
            <a:r>
              <a:rPr lang="zh-CN" altLang="en-US" sz="1800" b="1" dirty="0">
                <a:highlight>
                  <a:srgbClr val="FFFF00"/>
                </a:highlight>
              </a:rPr>
              <a:t>先行</a:t>
            </a:r>
            <a:r>
              <a:rPr lang="zh-CN" altLang="en-US" sz="1800" b="1" dirty="0"/>
              <a:t>进位加法器（教材图</a:t>
            </a:r>
            <a:r>
              <a:rPr lang="en-US" altLang="zh-CN" sz="1800" b="1" dirty="0"/>
              <a:t>3.6</a:t>
            </a:r>
            <a:r>
              <a:rPr lang="zh-CN" altLang="en-US" sz="1800" b="1" dirty="0"/>
              <a:t>，也称快速加法器、并行加法器）</a:t>
            </a:r>
            <a:endParaRPr lang="en-US" altLang="zh-CN" sz="1800" b="1" dirty="0"/>
          </a:p>
          <a:p>
            <a:pPr lvl="1"/>
            <a:r>
              <a:rPr lang="zh-CN" altLang="en-US" sz="1600" b="1" dirty="0"/>
              <a:t>得到</a:t>
            </a:r>
            <a:r>
              <a:rPr lang="en-US" altLang="zh-CN" sz="1600" b="1" dirty="0"/>
              <a:t>S</a:t>
            </a:r>
            <a:r>
              <a:rPr lang="en-US" altLang="zh-CN" sz="1600" b="1" baseline="-25000" dirty="0"/>
              <a:t>0</a:t>
            </a:r>
            <a:r>
              <a:rPr lang="zh-CN" altLang="en-US" sz="1600" b="1" dirty="0"/>
              <a:t>的时间延迟为</a:t>
            </a:r>
            <a:r>
              <a:rPr lang="en-US" altLang="zh-CN" sz="1600" b="1" dirty="0"/>
              <a:t>6T</a:t>
            </a:r>
            <a:r>
              <a:rPr lang="zh-CN" altLang="en-US" sz="1600" b="1" dirty="0"/>
              <a:t>（根据教材），得到</a:t>
            </a:r>
            <a:r>
              <a:rPr lang="en-US" altLang="zh-CN" sz="1600" b="1" dirty="0"/>
              <a:t>S</a:t>
            </a:r>
            <a:r>
              <a:rPr lang="en-US" altLang="zh-CN" sz="1600" b="1" baseline="-25000" dirty="0"/>
              <a:t>1</a:t>
            </a:r>
            <a:r>
              <a:rPr lang="zh-CN" altLang="en-US" sz="1600" b="1" dirty="0"/>
              <a:t>、</a:t>
            </a:r>
            <a:r>
              <a:rPr lang="en-US" altLang="zh-CN" sz="1600" b="1" dirty="0"/>
              <a:t>S</a:t>
            </a:r>
            <a:r>
              <a:rPr lang="en-US" altLang="zh-CN" sz="1600" b="1" baseline="-25000" dirty="0"/>
              <a:t>2</a:t>
            </a:r>
            <a:r>
              <a:rPr lang="zh-CN" altLang="en-US" sz="1600" b="1" dirty="0"/>
              <a:t>、</a:t>
            </a:r>
            <a:r>
              <a:rPr lang="en-US" altLang="zh-CN" sz="1600" b="1" dirty="0"/>
              <a:t>S</a:t>
            </a:r>
            <a:r>
              <a:rPr lang="en-US" altLang="zh-CN" sz="1600" b="1" baseline="-25000" dirty="0"/>
              <a:t>3</a:t>
            </a:r>
            <a:r>
              <a:rPr lang="zh-CN" altLang="en-US" sz="1600" b="1" dirty="0"/>
              <a:t>的时间延迟为</a:t>
            </a:r>
            <a:r>
              <a:rPr lang="en-US" altLang="zh-CN" sz="1600" b="1" dirty="0"/>
              <a:t>3T+2T+3T=8T</a:t>
            </a:r>
          </a:p>
          <a:p>
            <a:pPr lvl="2"/>
            <a:r>
              <a:rPr lang="en-US" altLang="zh-CN" sz="1200" b="1" dirty="0">
                <a:solidFill>
                  <a:srgbClr val="C00000"/>
                </a:solidFill>
              </a:rPr>
              <a:t>S0=P0</a:t>
            </a:r>
            <a:r>
              <a:rPr lang="en-US" altLang="zh-CN" sz="1200" b="1" dirty="0">
                <a:solidFill>
                  <a:srgbClr val="C00000"/>
                </a:solidFill>
                <a:ea typeface="等线" panose="02010600030101010101" pitchFamily="2" charset="-122"/>
                <a:cs typeface="Times New Roman" panose="02020603050405020304" pitchFamily="18" charset="0"/>
              </a:rPr>
              <a:t> ⊕ C0,  </a:t>
            </a:r>
            <a:r>
              <a:rPr lang="zh-CN" altLang="en-US" sz="1200" b="1" dirty="0">
                <a:solidFill>
                  <a:srgbClr val="C00000"/>
                </a:solidFill>
                <a:ea typeface="等线" panose="02010600030101010101" pitchFamily="2" charset="-122"/>
                <a:cs typeface="Times New Roman" panose="02020603050405020304" pitchFamily="18" charset="0"/>
              </a:rPr>
              <a:t>生成</a:t>
            </a:r>
            <a:r>
              <a:rPr lang="en-US" altLang="zh-CN" sz="1200" b="1" dirty="0">
                <a:solidFill>
                  <a:srgbClr val="C00000"/>
                </a:solidFill>
                <a:ea typeface="等线" panose="02010600030101010101" pitchFamily="2" charset="-122"/>
                <a:cs typeface="Times New Roman" panose="02020603050405020304" pitchFamily="18" charset="0"/>
              </a:rPr>
              <a:t>P0</a:t>
            </a:r>
            <a:r>
              <a:rPr lang="zh-CN" altLang="en-US" sz="1200" b="1" dirty="0">
                <a:solidFill>
                  <a:srgbClr val="C00000"/>
                </a:solidFill>
                <a:ea typeface="等线" panose="02010600030101010101" pitchFamily="2" charset="-122"/>
                <a:cs typeface="Times New Roman" panose="02020603050405020304" pitchFamily="18" charset="0"/>
              </a:rPr>
              <a:t>的时间为</a:t>
            </a:r>
            <a:r>
              <a:rPr lang="en-US" altLang="zh-CN" sz="1200" b="1" dirty="0">
                <a:solidFill>
                  <a:srgbClr val="C00000"/>
                </a:solidFill>
                <a:ea typeface="等线" panose="02010600030101010101" pitchFamily="2" charset="-122"/>
                <a:cs typeface="Times New Roman" panose="02020603050405020304" pitchFamily="18" charset="0"/>
              </a:rPr>
              <a:t>3T</a:t>
            </a:r>
            <a:r>
              <a:rPr lang="zh-CN" altLang="en-US" sz="1200" b="1" dirty="0">
                <a:solidFill>
                  <a:srgbClr val="C00000"/>
                </a:solidFill>
                <a:ea typeface="等线" panose="02010600030101010101" pitchFamily="2" charset="-122"/>
                <a:cs typeface="Times New Roman" panose="02020603050405020304" pitchFamily="18" charset="0"/>
              </a:rPr>
              <a:t>，再加上一个异或门的</a:t>
            </a:r>
            <a:r>
              <a:rPr lang="en-US" altLang="zh-CN" sz="1200" b="1" dirty="0">
                <a:solidFill>
                  <a:srgbClr val="C00000"/>
                </a:solidFill>
                <a:ea typeface="等线" panose="02010600030101010101" pitchFamily="2" charset="-122"/>
                <a:cs typeface="Times New Roman" panose="02020603050405020304" pitchFamily="18" charset="0"/>
              </a:rPr>
              <a:t>3T</a:t>
            </a:r>
            <a:r>
              <a:rPr lang="zh-CN" altLang="en-US" sz="1200" b="1" dirty="0">
                <a:solidFill>
                  <a:srgbClr val="C00000"/>
                </a:solidFill>
                <a:ea typeface="等线" panose="02010600030101010101" pitchFamily="2" charset="-122"/>
                <a:cs typeface="Times New Roman" panose="02020603050405020304" pitchFamily="18" charset="0"/>
              </a:rPr>
              <a:t>，即为</a:t>
            </a:r>
            <a:r>
              <a:rPr lang="en-US" altLang="zh-CN" sz="1200" b="1" dirty="0">
                <a:solidFill>
                  <a:srgbClr val="C00000"/>
                </a:solidFill>
                <a:ea typeface="等线" panose="02010600030101010101" pitchFamily="2" charset="-122"/>
                <a:cs typeface="Times New Roman" panose="02020603050405020304" pitchFamily="18" charset="0"/>
              </a:rPr>
              <a:t>6T</a:t>
            </a:r>
          </a:p>
          <a:p>
            <a:pPr lvl="2"/>
            <a:r>
              <a:rPr lang="en-US" altLang="zh-CN" sz="1200" b="1" dirty="0">
                <a:solidFill>
                  <a:srgbClr val="C00000"/>
                </a:solidFill>
                <a:ea typeface="等线" panose="02010600030101010101" pitchFamily="2" charset="-122"/>
                <a:cs typeface="Times New Roman" panose="02020603050405020304" pitchFamily="18" charset="0"/>
              </a:rPr>
              <a:t>S1</a:t>
            </a:r>
            <a:r>
              <a:rPr lang="zh-CN" altLang="en-US" sz="1200" b="1" dirty="0">
                <a:solidFill>
                  <a:srgbClr val="C00000"/>
                </a:solidFill>
                <a:ea typeface="等线" panose="02010600030101010101" pitchFamily="2" charset="-122"/>
                <a:cs typeface="Times New Roman" panose="02020603050405020304" pitchFamily="18" charset="0"/>
              </a:rPr>
              <a:t>，</a:t>
            </a:r>
            <a:r>
              <a:rPr lang="en-US" altLang="zh-CN" sz="1200" b="1" dirty="0">
                <a:solidFill>
                  <a:srgbClr val="C00000"/>
                </a:solidFill>
                <a:ea typeface="等线" panose="02010600030101010101" pitchFamily="2" charset="-122"/>
                <a:cs typeface="Times New Roman" panose="02020603050405020304" pitchFamily="18" charset="0"/>
              </a:rPr>
              <a:t>S2</a:t>
            </a:r>
            <a:r>
              <a:rPr lang="zh-CN" altLang="en-US" sz="1200" b="1" dirty="0">
                <a:solidFill>
                  <a:srgbClr val="C00000"/>
                </a:solidFill>
                <a:ea typeface="等线" panose="02010600030101010101" pitchFamily="2" charset="-122"/>
                <a:cs typeface="Times New Roman" panose="02020603050405020304" pitchFamily="18" charset="0"/>
              </a:rPr>
              <a:t>，</a:t>
            </a:r>
            <a:r>
              <a:rPr lang="en-US" altLang="zh-CN" sz="1200" b="1" dirty="0">
                <a:solidFill>
                  <a:srgbClr val="C00000"/>
                </a:solidFill>
                <a:ea typeface="等线" panose="02010600030101010101" pitchFamily="2" charset="-122"/>
                <a:cs typeface="Times New Roman" panose="02020603050405020304" pitchFamily="18" charset="0"/>
              </a:rPr>
              <a:t>S3</a:t>
            </a:r>
            <a:r>
              <a:rPr lang="zh-CN" altLang="en-US" sz="1200" b="1" dirty="0">
                <a:solidFill>
                  <a:srgbClr val="C00000"/>
                </a:solidFill>
                <a:ea typeface="等线" panose="02010600030101010101" pitchFamily="2" charset="-122"/>
                <a:cs typeface="Times New Roman" panose="02020603050405020304" pitchFamily="18" charset="0"/>
              </a:rPr>
              <a:t>的时间要再加上</a:t>
            </a:r>
            <a:r>
              <a:rPr lang="en-US" altLang="zh-CN" sz="1200" b="1" dirty="0">
                <a:solidFill>
                  <a:srgbClr val="C00000"/>
                </a:solidFill>
                <a:ea typeface="等线" panose="02010600030101010101" pitchFamily="2" charset="-122"/>
                <a:cs typeface="Times New Roman" panose="02020603050405020304" pitchFamily="18" charset="0"/>
              </a:rPr>
              <a:t>2T</a:t>
            </a:r>
            <a:r>
              <a:rPr lang="zh-CN" altLang="en-US" sz="1200" b="1" dirty="0">
                <a:solidFill>
                  <a:srgbClr val="C00000"/>
                </a:solidFill>
                <a:ea typeface="等线" panose="02010600030101010101" pitchFamily="2" charset="-122"/>
                <a:cs typeface="Times New Roman" panose="02020603050405020304" pitchFamily="18" charset="0"/>
              </a:rPr>
              <a:t>的进位电路传送时间，故为</a:t>
            </a:r>
            <a:r>
              <a:rPr lang="en-US" altLang="zh-CN" sz="1200" b="1" dirty="0">
                <a:solidFill>
                  <a:srgbClr val="C00000"/>
                </a:solidFill>
                <a:ea typeface="等线" panose="02010600030101010101" pitchFamily="2" charset="-122"/>
                <a:cs typeface="Times New Roman" panose="02020603050405020304" pitchFamily="18" charset="0"/>
              </a:rPr>
              <a:t>8T</a:t>
            </a:r>
          </a:p>
          <a:p>
            <a:pPr lvl="1"/>
            <a:r>
              <a:rPr lang="zh-CN" altLang="en-US" sz="1400" b="1" dirty="0"/>
              <a:t>得到</a:t>
            </a:r>
            <a:r>
              <a:rPr lang="en-US" altLang="zh-CN" sz="1400" b="1" dirty="0"/>
              <a:t>C</a:t>
            </a:r>
            <a:r>
              <a:rPr lang="en-US" altLang="zh-CN" sz="1400" b="1" baseline="-25000" dirty="0"/>
              <a:t>4</a:t>
            </a:r>
            <a:r>
              <a:rPr lang="zh-CN" altLang="en-US" sz="1400" b="1" dirty="0"/>
              <a:t>的时间延迟为</a:t>
            </a:r>
            <a:r>
              <a:rPr lang="en-US" altLang="zh-CN" sz="1400" b="1" dirty="0">
                <a:highlight>
                  <a:srgbClr val="FFFF00"/>
                </a:highlight>
              </a:rPr>
              <a:t>2T</a:t>
            </a:r>
            <a:r>
              <a:rPr lang="en-US" altLang="zh-CN" sz="1400" b="1" dirty="0"/>
              <a:t>+3T=5T </a:t>
            </a:r>
            <a:r>
              <a:rPr lang="zh-CN" altLang="en-US" sz="1400" b="1" dirty="0"/>
              <a:t>；</a:t>
            </a:r>
            <a:r>
              <a:rPr lang="en-US" altLang="zh-CN" sz="1400" b="1" dirty="0">
                <a:highlight>
                  <a:srgbClr val="FFFF00"/>
                </a:highlight>
              </a:rPr>
              <a:t>C4</a:t>
            </a:r>
            <a:r>
              <a:rPr lang="en-US" altLang="zh-CN" sz="1400" b="1" dirty="0"/>
              <a:t>=G3+P3G2+P3P2G1+P3P2P1G0+P3P2P1P0</a:t>
            </a:r>
            <a:r>
              <a:rPr lang="en-US" altLang="zh-CN" sz="1400" b="1" dirty="0">
                <a:highlight>
                  <a:srgbClr val="FFFF00"/>
                </a:highlight>
              </a:rPr>
              <a:t>C0</a:t>
            </a:r>
            <a:r>
              <a:rPr lang="zh-CN" altLang="en-US" sz="1400" b="1" dirty="0">
                <a:highlight>
                  <a:srgbClr val="FFFF00"/>
                </a:highlight>
              </a:rPr>
              <a:t>（参图</a:t>
            </a:r>
            <a:r>
              <a:rPr lang="en-US" altLang="zh-CN" sz="1400" b="1" dirty="0">
                <a:highlight>
                  <a:srgbClr val="FFFF00"/>
                </a:highlight>
              </a:rPr>
              <a:t>3.5</a:t>
            </a:r>
            <a:r>
              <a:rPr lang="zh-CN" altLang="en-US" sz="1400" b="1" dirty="0">
                <a:highlight>
                  <a:srgbClr val="FFFF00"/>
                </a:highlight>
              </a:rPr>
              <a:t>）</a:t>
            </a:r>
            <a:endParaRPr lang="en-US" altLang="zh-CN" sz="1400" b="1" dirty="0">
              <a:highlight>
                <a:srgbClr val="FFFF00"/>
              </a:highlight>
            </a:endParaRPr>
          </a:p>
          <a:p>
            <a:pPr lvl="1"/>
            <a:r>
              <a:rPr lang="en-US" altLang="zh-CN" sz="1400" b="1" dirty="0">
                <a:highlight>
                  <a:srgbClr val="FFFF00"/>
                </a:highlight>
              </a:rPr>
              <a:t>Xi</a:t>
            </a:r>
            <a:r>
              <a:rPr lang="zh-CN" altLang="en-US" sz="1400" b="1" dirty="0">
                <a:highlight>
                  <a:srgbClr val="FFFF00"/>
                </a:highlight>
              </a:rPr>
              <a:t>和</a:t>
            </a:r>
            <a:r>
              <a:rPr lang="en-US" altLang="zh-CN" sz="1400" b="1" dirty="0">
                <a:highlight>
                  <a:srgbClr val="FFFF00"/>
                </a:highlight>
              </a:rPr>
              <a:t>Yi</a:t>
            </a:r>
            <a:r>
              <a:rPr lang="zh-CN" altLang="en-US" sz="1400" b="1" dirty="0">
                <a:highlight>
                  <a:srgbClr val="FFFF00"/>
                </a:highlight>
              </a:rPr>
              <a:t>到位后，所有的</a:t>
            </a:r>
            <a:r>
              <a:rPr lang="en-US" altLang="zh-CN" sz="1400" b="1" dirty="0">
                <a:highlight>
                  <a:srgbClr val="FFFF00"/>
                </a:highlight>
              </a:rPr>
              <a:t>G</a:t>
            </a:r>
            <a:r>
              <a:rPr lang="zh-CN" altLang="en-US" sz="1400" b="1" dirty="0">
                <a:highlight>
                  <a:srgbClr val="FFFF00"/>
                </a:highlight>
              </a:rPr>
              <a:t>和</a:t>
            </a:r>
            <a:r>
              <a:rPr lang="en-US" altLang="zh-CN" sz="1400" b="1" dirty="0">
                <a:highlight>
                  <a:srgbClr val="FFFF00"/>
                </a:highlight>
              </a:rPr>
              <a:t>P</a:t>
            </a:r>
            <a:r>
              <a:rPr lang="zh-CN" altLang="en-US" sz="1400" b="1" dirty="0">
                <a:highlight>
                  <a:srgbClr val="FFFF00"/>
                </a:highlight>
              </a:rPr>
              <a:t>并行生成，</a:t>
            </a:r>
            <a:r>
              <a:rPr lang="en-US" altLang="zh-CN" sz="1400" b="1" dirty="0">
                <a:highlight>
                  <a:srgbClr val="FFFF00"/>
                </a:highlight>
              </a:rPr>
              <a:t>C0</a:t>
            </a:r>
            <a:r>
              <a:rPr lang="zh-CN" altLang="en-US" sz="1400" b="1" dirty="0">
                <a:highlight>
                  <a:srgbClr val="FFFF00"/>
                </a:highlight>
              </a:rPr>
              <a:t>到位后，</a:t>
            </a:r>
            <a:r>
              <a:rPr lang="en-US" altLang="zh-CN" sz="1400" b="1" dirty="0">
                <a:highlight>
                  <a:srgbClr val="FFFF00"/>
                </a:highlight>
              </a:rPr>
              <a:t>C1-C4</a:t>
            </a:r>
            <a:r>
              <a:rPr lang="zh-CN" altLang="en-US" sz="1400" b="1" dirty="0">
                <a:highlight>
                  <a:srgbClr val="FFFF00"/>
                </a:highlight>
              </a:rPr>
              <a:t>同步，</a:t>
            </a:r>
            <a:r>
              <a:rPr lang="en-US" altLang="zh-CN" sz="1400" b="1" dirty="0">
                <a:highlight>
                  <a:srgbClr val="FFFF00"/>
                </a:highlight>
              </a:rPr>
              <a:t>S1-S3</a:t>
            </a:r>
            <a:r>
              <a:rPr lang="zh-CN" altLang="en-US" sz="1400" b="1" dirty="0">
                <a:highlight>
                  <a:srgbClr val="FFFF00"/>
                </a:highlight>
              </a:rPr>
              <a:t>同步生成</a:t>
            </a:r>
            <a:endParaRPr lang="en-US" altLang="zh-CN" sz="1400" b="1" dirty="0">
              <a:highlight>
                <a:srgbClr val="FFFF00"/>
              </a:highlight>
            </a:endParaRPr>
          </a:p>
          <a:p>
            <a:pPr lvl="1"/>
            <a:r>
              <a:rPr lang="zh-CN" altLang="en-US" sz="1400" b="1" dirty="0">
                <a:highlight>
                  <a:srgbClr val="FFFF00"/>
                </a:highlight>
              </a:rPr>
              <a:t>该之前</a:t>
            </a:r>
            <a:r>
              <a:rPr lang="zh-CN" altLang="en-US" sz="1600" b="1" dirty="0">
                <a:highlight>
                  <a:srgbClr val="FFFF00"/>
                </a:highlight>
              </a:rPr>
              <a:t>的串行进位方式为并行进位</a:t>
            </a:r>
          </a:p>
        </p:txBody>
      </p:sp>
      <p:grpSp>
        <p:nvGrpSpPr>
          <p:cNvPr id="23" name="组合 22">
            <a:extLst>
              <a:ext uri="{FF2B5EF4-FFF2-40B4-BE49-F238E27FC236}">
                <a16:creationId xmlns:a16="http://schemas.microsoft.com/office/drawing/2014/main" id="{C65F9932-A0DE-4F1F-B5C8-43ADF5E0750B}"/>
              </a:ext>
            </a:extLst>
          </p:cNvPr>
          <p:cNvGrpSpPr/>
          <p:nvPr/>
        </p:nvGrpSpPr>
        <p:grpSpPr>
          <a:xfrm>
            <a:off x="1198183" y="2221956"/>
            <a:ext cx="6840760" cy="4293692"/>
            <a:chOff x="899592" y="1943620"/>
            <a:chExt cx="6840760" cy="4293692"/>
          </a:xfrm>
        </p:grpSpPr>
        <p:grpSp>
          <p:nvGrpSpPr>
            <p:cNvPr id="21" name="组合 20">
              <a:extLst>
                <a:ext uri="{FF2B5EF4-FFF2-40B4-BE49-F238E27FC236}">
                  <a16:creationId xmlns:a16="http://schemas.microsoft.com/office/drawing/2014/main" id="{91CB2187-433D-4123-B44C-3266B2693A1E}"/>
                </a:ext>
              </a:extLst>
            </p:cNvPr>
            <p:cNvGrpSpPr/>
            <p:nvPr/>
          </p:nvGrpSpPr>
          <p:grpSpPr>
            <a:xfrm>
              <a:off x="1102804" y="1943620"/>
              <a:ext cx="6637548" cy="4293692"/>
              <a:chOff x="1102804" y="1943620"/>
              <a:chExt cx="6637548" cy="4293692"/>
            </a:xfrm>
          </p:grpSpPr>
          <p:grpSp>
            <p:nvGrpSpPr>
              <p:cNvPr id="17" name="组合 16">
                <a:extLst>
                  <a:ext uri="{FF2B5EF4-FFF2-40B4-BE49-F238E27FC236}">
                    <a16:creationId xmlns:a16="http://schemas.microsoft.com/office/drawing/2014/main" id="{E0D0553F-53A7-4F3F-9E75-819FB96C9226}"/>
                  </a:ext>
                </a:extLst>
              </p:cNvPr>
              <p:cNvGrpSpPr/>
              <p:nvPr/>
            </p:nvGrpSpPr>
            <p:grpSpPr>
              <a:xfrm>
                <a:off x="1102804" y="1943620"/>
                <a:ext cx="6637548" cy="4293692"/>
                <a:chOff x="1102804" y="1943620"/>
                <a:chExt cx="6637548" cy="4293692"/>
              </a:xfrm>
            </p:grpSpPr>
            <p:grpSp>
              <p:nvGrpSpPr>
                <p:cNvPr id="14" name="组合 13">
                  <a:extLst>
                    <a:ext uri="{FF2B5EF4-FFF2-40B4-BE49-F238E27FC236}">
                      <a16:creationId xmlns:a16="http://schemas.microsoft.com/office/drawing/2014/main" id="{860817C2-21A3-491A-8829-97BF69715D92}"/>
                    </a:ext>
                  </a:extLst>
                </p:cNvPr>
                <p:cNvGrpSpPr/>
                <p:nvPr/>
              </p:nvGrpSpPr>
              <p:grpSpPr>
                <a:xfrm>
                  <a:off x="1102804" y="1943620"/>
                  <a:ext cx="6637548" cy="4293692"/>
                  <a:chOff x="1102804" y="1943620"/>
                  <a:chExt cx="6637548" cy="4293692"/>
                </a:xfrm>
              </p:grpSpPr>
              <p:grpSp>
                <p:nvGrpSpPr>
                  <p:cNvPr id="9" name="组合 8">
                    <a:extLst>
                      <a:ext uri="{FF2B5EF4-FFF2-40B4-BE49-F238E27FC236}">
                        <a16:creationId xmlns:a16="http://schemas.microsoft.com/office/drawing/2014/main" id="{16157919-1592-4226-8A3C-3425EBDFDC88}"/>
                      </a:ext>
                    </a:extLst>
                  </p:cNvPr>
                  <p:cNvGrpSpPr/>
                  <p:nvPr/>
                </p:nvGrpSpPr>
                <p:grpSpPr>
                  <a:xfrm>
                    <a:off x="1102804" y="1943620"/>
                    <a:ext cx="6637548" cy="4293692"/>
                    <a:chOff x="971600" y="1943620"/>
                    <a:chExt cx="6637548" cy="4293692"/>
                  </a:xfrm>
                </p:grpSpPr>
                <p:grpSp>
                  <p:nvGrpSpPr>
                    <p:cNvPr id="7" name="组合 6">
                      <a:extLst>
                        <a:ext uri="{FF2B5EF4-FFF2-40B4-BE49-F238E27FC236}">
                          <a16:creationId xmlns:a16="http://schemas.microsoft.com/office/drawing/2014/main" id="{922850F8-7FCD-48B0-A448-00358A9D39FB}"/>
                        </a:ext>
                      </a:extLst>
                    </p:cNvPr>
                    <p:cNvGrpSpPr/>
                    <p:nvPr/>
                  </p:nvGrpSpPr>
                  <p:grpSpPr>
                    <a:xfrm>
                      <a:off x="971600" y="1988840"/>
                      <a:ext cx="6637548" cy="4248472"/>
                      <a:chOff x="899592" y="1988840"/>
                      <a:chExt cx="6637548" cy="4248472"/>
                    </a:xfrm>
                  </p:grpSpPr>
                  <p:pic>
                    <p:nvPicPr>
                      <p:cNvPr id="5" name="图片 4">
                        <a:extLst>
                          <a:ext uri="{FF2B5EF4-FFF2-40B4-BE49-F238E27FC236}">
                            <a16:creationId xmlns:a16="http://schemas.microsoft.com/office/drawing/2014/main" id="{1C1556F6-7B88-4157-8B52-760033780FE5}"/>
                          </a:ext>
                        </a:extLst>
                      </p:cNvPr>
                      <p:cNvPicPr>
                        <a:picLocks noChangeAspect="1"/>
                      </p:cNvPicPr>
                      <p:nvPr/>
                    </p:nvPicPr>
                    <p:blipFill>
                      <a:blip r:embed="rId2"/>
                      <a:stretch>
                        <a:fillRect/>
                      </a:stretch>
                    </p:blipFill>
                    <p:spPr>
                      <a:xfrm>
                        <a:off x="899592" y="1988840"/>
                        <a:ext cx="6637548" cy="4248472"/>
                      </a:xfrm>
                      <a:prstGeom prst="rect">
                        <a:avLst/>
                      </a:prstGeom>
                    </p:spPr>
                  </p:pic>
                  <p:pic>
                    <p:nvPicPr>
                      <p:cNvPr id="4" name="图片 3">
                        <a:extLst>
                          <a:ext uri="{FF2B5EF4-FFF2-40B4-BE49-F238E27FC236}">
                            <a16:creationId xmlns:a16="http://schemas.microsoft.com/office/drawing/2014/main" id="{A63916E8-41AF-4AAC-BFF7-5486055D892E}"/>
                          </a:ext>
                        </a:extLst>
                      </p:cNvPr>
                      <p:cNvPicPr>
                        <a:picLocks noChangeAspect="1"/>
                      </p:cNvPicPr>
                      <p:nvPr/>
                    </p:nvPicPr>
                    <p:blipFill>
                      <a:blip r:embed="rId3"/>
                      <a:stretch>
                        <a:fillRect/>
                      </a:stretch>
                    </p:blipFill>
                    <p:spPr>
                      <a:xfrm>
                        <a:off x="5220072" y="2112897"/>
                        <a:ext cx="498605" cy="452007"/>
                      </a:xfrm>
                      <a:prstGeom prst="rect">
                        <a:avLst/>
                      </a:prstGeom>
                    </p:spPr>
                  </p:pic>
                </p:grpSp>
                <p:sp>
                  <p:nvSpPr>
                    <p:cNvPr id="8" name="文本框 7">
                      <a:extLst>
                        <a:ext uri="{FF2B5EF4-FFF2-40B4-BE49-F238E27FC236}">
                          <a16:creationId xmlns:a16="http://schemas.microsoft.com/office/drawing/2014/main" id="{BBAEB4EE-F1AD-4BA2-88B8-55D7D1CFAD13}"/>
                        </a:ext>
                      </a:extLst>
                    </p:cNvPr>
                    <p:cNvSpPr txBox="1"/>
                    <p:nvPr/>
                  </p:nvSpPr>
                  <p:spPr>
                    <a:xfrm>
                      <a:off x="6286202" y="1943620"/>
                      <a:ext cx="811149" cy="338554"/>
                    </a:xfrm>
                    <a:prstGeom prst="rect">
                      <a:avLst/>
                    </a:prstGeom>
                    <a:noFill/>
                  </p:spPr>
                  <p:txBody>
                    <a:bodyPr wrap="square" rtlCol="0">
                      <a:spAutoFit/>
                    </a:bodyPr>
                    <a:lstStyle/>
                    <a:p>
                      <a:r>
                        <a:rPr lang="en-US" altLang="zh-CN" sz="1600" b="1" dirty="0">
                          <a:highlight>
                            <a:srgbClr val="FFFF00"/>
                          </a:highlight>
                        </a:rPr>
                        <a:t>6T</a:t>
                      </a:r>
                      <a:r>
                        <a:rPr lang="zh-CN" altLang="en-US" sz="1600" b="1" dirty="0">
                          <a:highlight>
                            <a:srgbClr val="FFFF00"/>
                          </a:highlight>
                        </a:rPr>
                        <a:t>？？</a:t>
                      </a:r>
                    </a:p>
                  </p:txBody>
                </p:sp>
              </p:grpSp>
              <p:sp>
                <p:nvSpPr>
                  <p:cNvPr id="10" name="文本框 9">
                    <a:extLst>
                      <a:ext uri="{FF2B5EF4-FFF2-40B4-BE49-F238E27FC236}">
                        <a16:creationId xmlns:a16="http://schemas.microsoft.com/office/drawing/2014/main" id="{9DBD5498-B83C-4FBF-A696-C9971685EF3E}"/>
                      </a:ext>
                    </a:extLst>
                  </p:cNvPr>
                  <p:cNvSpPr txBox="1"/>
                  <p:nvPr/>
                </p:nvSpPr>
                <p:spPr>
                  <a:xfrm>
                    <a:off x="6078852" y="3377359"/>
                    <a:ext cx="338554" cy="307777"/>
                  </a:xfrm>
                  <a:prstGeom prst="rect">
                    <a:avLst/>
                  </a:prstGeom>
                  <a:noFill/>
                </p:spPr>
                <p:txBody>
                  <a:bodyPr wrap="none" rtlCol="0">
                    <a:spAutoFit/>
                  </a:bodyPr>
                  <a:lstStyle/>
                  <a:p>
                    <a:r>
                      <a:rPr lang="en-US" altLang="zh-CN" sz="1400" b="1" dirty="0"/>
                      <a:t>P</a:t>
                    </a:r>
                    <a:r>
                      <a:rPr lang="en-US" altLang="zh-CN" sz="1400" b="1" baseline="-25000" dirty="0"/>
                      <a:t>0</a:t>
                    </a:r>
                    <a:endParaRPr lang="zh-CN" altLang="en-US" sz="1400" b="1" baseline="-25000" dirty="0"/>
                  </a:p>
                </p:txBody>
              </p:sp>
              <p:sp>
                <p:nvSpPr>
                  <p:cNvPr id="11" name="文本框 10">
                    <a:extLst>
                      <a:ext uri="{FF2B5EF4-FFF2-40B4-BE49-F238E27FC236}">
                        <a16:creationId xmlns:a16="http://schemas.microsoft.com/office/drawing/2014/main" id="{55C5AFD2-ADE7-4CAC-8F52-2088834B054C}"/>
                      </a:ext>
                    </a:extLst>
                  </p:cNvPr>
                  <p:cNvSpPr txBox="1"/>
                  <p:nvPr/>
                </p:nvSpPr>
                <p:spPr>
                  <a:xfrm>
                    <a:off x="5004048" y="3387991"/>
                    <a:ext cx="341760" cy="307777"/>
                  </a:xfrm>
                  <a:prstGeom prst="rect">
                    <a:avLst/>
                  </a:prstGeom>
                  <a:noFill/>
                </p:spPr>
                <p:txBody>
                  <a:bodyPr wrap="none" rtlCol="0">
                    <a:spAutoFit/>
                  </a:bodyPr>
                  <a:lstStyle/>
                  <a:p>
                    <a:r>
                      <a:rPr lang="en-US" altLang="zh-CN" sz="1400" b="1" dirty="0"/>
                      <a:t>P</a:t>
                    </a:r>
                    <a:r>
                      <a:rPr lang="en-US" altLang="zh-CN" sz="1400" b="1" baseline="-25000" dirty="0"/>
                      <a:t>1</a:t>
                    </a:r>
                    <a:endParaRPr lang="zh-CN" altLang="en-US" sz="1400" b="1" baseline="-25000" dirty="0"/>
                  </a:p>
                </p:txBody>
              </p:sp>
              <p:sp>
                <p:nvSpPr>
                  <p:cNvPr id="12" name="文本框 11">
                    <a:extLst>
                      <a:ext uri="{FF2B5EF4-FFF2-40B4-BE49-F238E27FC236}">
                        <a16:creationId xmlns:a16="http://schemas.microsoft.com/office/drawing/2014/main" id="{C99C3979-3BC6-482B-8C53-3552297466A5}"/>
                      </a:ext>
                    </a:extLst>
                  </p:cNvPr>
                  <p:cNvSpPr txBox="1"/>
                  <p:nvPr/>
                </p:nvSpPr>
                <p:spPr>
                  <a:xfrm>
                    <a:off x="3945414" y="3383572"/>
                    <a:ext cx="341760" cy="307777"/>
                  </a:xfrm>
                  <a:prstGeom prst="rect">
                    <a:avLst/>
                  </a:prstGeom>
                  <a:noFill/>
                </p:spPr>
                <p:txBody>
                  <a:bodyPr wrap="none" rtlCol="0">
                    <a:spAutoFit/>
                  </a:bodyPr>
                  <a:lstStyle/>
                  <a:p>
                    <a:r>
                      <a:rPr lang="en-US" altLang="zh-CN" sz="1400" b="1" dirty="0"/>
                      <a:t>P</a:t>
                    </a:r>
                    <a:r>
                      <a:rPr lang="en-US" altLang="zh-CN" sz="1400" b="1" baseline="-25000" dirty="0"/>
                      <a:t>2</a:t>
                    </a:r>
                    <a:endParaRPr lang="zh-CN" altLang="en-US" sz="1400" b="1" baseline="-25000" dirty="0"/>
                  </a:p>
                </p:txBody>
              </p:sp>
              <p:sp>
                <p:nvSpPr>
                  <p:cNvPr id="13" name="文本框 12">
                    <a:extLst>
                      <a:ext uri="{FF2B5EF4-FFF2-40B4-BE49-F238E27FC236}">
                        <a16:creationId xmlns:a16="http://schemas.microsoft.com/office/drawing/2014/main" id="{2E7BC871-F0CE-4AA4-A282-DBC377C01120}"/>
                      </a:ext>
                    </a:extLst>
                  </p:cNvPr>
                  <p:cNvSpPr txBox="1"/>
                  <p:nvPr/>
                </p:nvSpPr>
                <p:spPr>
                  <a:xfrm>
                    <a:off x="2886558" y="3378256"/>
                    <a:ext cx="341760" cy="307777"/>
                  </a:xfrm>
                  <a:prstGeom prst="rect">
                    <a:avLst/>
                  </a:prstGeom>
                  <a:noFill/>
                </p:spPr>
                <p:txBody>
                  <a:bodyPr wrap="none" rtlCol="0">
                    <a:spAutoFit/>
                  </a:bodyPr>
                  <a:lstStyle/>
                  <a:p>
                    <a:r>
                      <a:rPr lang="en-US" altLang="zh-CN" sz="1400" b="1" dirty="0"/>
                      <a:t>P</a:t>
                    </a:r>
                    <a:r>
                      <a:rPr lang="en-US" altLang="zh-CN" sz="1400" b="1" baseline="-25000" dirty="0"/>
                      <a:t>3</a:t>
                    </a:r>
                    <a:endParaRPr lang="zh-CN" altLang="en-US" sz="1400" b="1" baseline="-25000" dirty="0"/>
                  </a:p>
                </p:txBody>
              </p:sp>
            </p:grpSp>
            <p:pic>
              <p:nvPicPr>
                <p:cNvPr id="16" name="图片 15">
                  <a:extLst>
                    <a:ext uri="{FF2B5EF4-FFF2-40B4-BE49-F238E27FC236}">
                      <a16:creationId xmlns:a16="http://schemas.microsoft.com/office/drawing/2014/main" id="{6FB4FE5A-2ACC-40B3-A4BE-EF058E17F116}"/>
                    </a:ext>
                  </a:extLst>
                </p:cNvPr>
                <p:cNvPicPr>
                  <a:picLocks noChangeAspect="1"/>
                </p:cNvPicPr>
                <p:nvPr/>
              </p:nvPicPr>
              <p:blipFill>
                <a:blip r:embed="rId4"/>
                <a:stretch>
                  <a:fillRect/>
                </a:stretch>
              </p:blipFill>
              <p:spPr>
                <a:xfrm>
                  <a:off x="1907704" y="2683593"/>
                  <a:ext cx="457223" cy="387370"/>
                </a:xfrm>
                <a:prstGeom prst="rect">
                  <a:avLst/>
                </a:prstGeom>
              </p:spPr>
            </p:pic>
          </p:grpSp>
          <p:sp>
            <p:nvSpPr>
              <p:cNvPr id="18" name="文本框 17">
                <a:extLst>
                  <a:ext uri="{FF2B5EF4-FFF2-40B4-BE49-F238E27FC236}">
                    <a16:creationId xmlns:a16="http://schemas.microsoft.com/office/drawing/2014/main" id="{DFE1366D-B3B1-4D47-8545-ED40C909C22B}"/>
                  </a:ext>
                </a:extLst>
              </p:cNvPr>
              <p:cNvSpPr txBox="1"/>
              <p:nvPr/>
            </p:nvSpPr>
            <p:spPr>
              <a:xfrm>
                <a:off x="5292080" y="2044900"/>
                <a:ext cx="504056" cy="338554"/>
              </a:xfrm>
              <a:prstGeom prst="rect">
                <a:avLst/>
              </a:prstGeom>
              <a:noFill/>
            </p:spPr>
            <p:txBody>
              <a:bodyPr wrap="square" rtlCol="0">
                <a:spAutoFit/>
              </a:bodyPr>
              <a:lstStyle/>
              <a:p>
                <a:r>
                  <a:rPr lang="en-US" altLang="zh-CN" sz="1600" b="1" dirty="0"/>
                  <a:t>8T</a:t>
                </a:r>
                <a:endParaRPr lang="zh-CN" altLang="en-US" sz="1600" b="1" dirty="0"/>
              </a:p>
            </p:txBody>
          </p:sp>
          <p:sp>
            <p:nvSpPr>
              <p:cNvPr id="19" name="文本框 18">
                <a:extLst>
                  <a:ext uri="{FF2B5EF4-FFF2-40B4-BE49-F238E27FC236}">
                    <a16:creationId xmlns:a16="http://schemas.microsoft.com/office/drawing/2014/main" id="{5E590081-E31C-4782-A1DE-6ACE2EF3A5C4}"/>
                  </a:ext>
                </a:extLst>
              </p:cNvPr>
              <p:cNvSpPr txBox="1"/>
              <p:nvPr/>
            </p:nvSpPr>
            <p:spPr>
              <a:xfrm>
                <a:off x="3198532" y="2039584"/>
                <a:ext cx="504056" cy="338554"/>
              </a:xfrm>
              <a:prstGeom prst="rect">
                <a:avLst/>
              </a:prstGeom>
              <a:noFill/>
            </p:spPr>
            <p:txBody>
              <a:bodyPr wrap="square" rtlCol="0">
                <a:spAutoFit/>
              </a:bodyPr>
              <a:lstStyle/>
              <a:p>
                <a:r>
                  <a:rPr lang="en-US" altLang="zh-CN" sz="1600" b="1" dirty="0"/>
                  <a:t>8T</a:t>
                </a:r>
                <a:endParaRPr lang="zh-CN" altLang="en-US" sz="1600" b="1" dirty="0"/>
              </a:p>
            </p:txBody>
          </p:sp>
          <p:sp>
            <p:nvSpPr>
              <p:cNvPr id="20" name="文本框 19">
                <a:extLst>
                  <a:ext uri="{FF2B5EF4-FFF2-40B4-BE49-F238E27FC236}">
                    <a16:creationId xmlns:a16="http://schemas.microsoft.com/office/drawing/2014/main" id="{5DE9DB0E-7E58-405C-8A20-C8A6A266537F}"/>
                  </a:ext>
                </a:extLst>
              </p:cNvPr>
              <p:cNvSpPr txBox="1"/>
              <p:nvPr/>
            </p:nvSpPr>
            <p:spPr>
              <a:xfrm>
                <a:off x="4206644" y="2034268"/>
                <a:ext cx="504056" cy="338554"/>
              </a:xfrm>
              <a:prstGeom prst="rect">
                <a:avLst/>
              </a:prstGeom>
              <a:noFill/>
            </p:spPr>
            <p:txBody>
              <a:bodyPr wrap="square" rtlCol="0">
                <a:spAutoFit/>
              </a:bodyPr>
              <a:lstStyle/>
              <a:p>
                <a:r>
                  <a:rPr lang="en-US" altLang="zh-CN" sz="1600" b="1" dirty="0"/>
                  <a:t>8T</a:t>
                </a:r>
                <a:endParaRPr lang="zh-CN" altLang="en-US" sz="1600" b="1" dirty="0"/>
              </a:p>
            </p:txBody>
          </p:sp>
        </p:grpSp>
        <p:sp>
          <p:nvSpPr>
            <p:cNvPr id="22" name="文本框 21">
              <a:extLst>
                <a:ext uri="{FF2B5EF4-FFF2-40B4-BE49-F238E27FC236}">
                  <a16:creationId xmlns:a16="http://schemas.microsoft.com/office/drawing/2014/main" id="{5E1CF4A9-7964-498E-B0E5-FB1847C3D756}"/>
                </a:ext>
              </a:extLst>
            </p:cNvPr>
            <p:cNvSpPr txBox="1"/>
            <p:nvPr/>
          </p:nvSpPr>
          <p:spPr>
            <a:xfrm>
              <a:off x="899592" y="2930260"/>
              <a:ext cx="504056" cy="338554"/>
            </a:xfrm>
            <a:prstGeom prst="rect">
              <a:avLst/>
            </a:prstGeom>
            <a:noFill/>
          </p:spPr>
          <p:txBody>
            <a:bodyPr wrap="square" rtlCol="0">
              <a:spAutoFit/>
            </a:bodyPr>
            <a:lstStyle/>
            <a:p>
              <a:r>
                <a:rPr lang="en-US" altLang="zh-CN" sz="1600" b="1" dirty="0"/>
                <a:t>5T</a:t>
              </a:r>
              <a:endParaRPr lang="zh-CN" altLang="en-US" sz="1600" b="1" dirty="0"/>
            </a:p>
          </p:txBody>
        </p:sp>
      </p:grpSp>
      <p:sp>
        <p:nvSpPr>
          <p:cNvPr id="24" name="文本框 23">
            <a:extLst>
              <a:ext uri="{FF2B5EF4-FFF2-40B4-BE49-F238E27FC236}">
                <a16:creationId xmlns:a16="http://schemas.microsoft.com/office/drawing/2014/main" id="{B6442376-FDCA-4A27-B554-A63A84D0D472}"/>
              </a:ext>
            </a:extLst>
          </p:cNvPr>
          <p:cNvSpPr txBox="1"/>
          <p:nvPr/>
        </p:nvSpPr>
        <p:spPr>
          <a:xfrm>
            <a:off x="3684246" y="6515648"/>
            <a:ext cx="2304256" cy="307777"/>
          </a:xfrm>
          <a:prstGeom prst="rect">
            <a:avLst/>
          </a:prstGeom>
          <a:noFill/>
        </p:spPr>
        <p:txBody>
          <a:bodyPr wrap="square">
            <a:spAutoFit/>
          </a:bodyPr>
          <a:lstStyle/>
          <a:p>
            <a:r>
              <a:rPr lang="zh-CN" altLang="en-US" sz="1400" b="1" dirty="0"/>
              <a:t>图</a:t>
            </a:r>
            <a:r>
              <a:rPr lang="en-US" altLang="zh-CN" sz="1400" b="1" dirty="0"/>
              <a:t>3.6    4</a:t>
            </a:r>
            <a:r>
              <a:rPr lang="zh-CN" altLang="en-US" sz="1400" b="1" dirty="0"/>
              <a:t>位先行进位加法器</a:t>
            </a:r>
            <a:endParaRPr lang="zh-CN" altLang="en-US" sz="1400" dirty="0"/>
          </a:p>
        </p:txBody>
      </p:sp>
      <p:sp>
        <p:nvSpPr>
          <p:cNvPr id="25" name="对话气泡: 圆角矩形 24">
            <a:extLst>
              <a:ext uri="{FF2B5EF4-FFF2-40B4-BE49-F238E27FC236}">
                <a16:creationId xmlns:a16="http://schemas.microsoft.com/office/drawing/2014/main" id="{37CF84EC-83F1-45B1-AF0C-BAA581B44AD5}"/>
              </a:ext>
            </a:extLst>
          </p:cNvPr>
          <p:cNvSpPr/>
          <p:nvPr/>
        </p:nvSpPr>
        <p:spPr>
          <a:xfrm>
            <a:off x="190669" y="4797152"/>
            <a:ext cx="2016224" cy="684103"/>
          </a:xfrm>
          <a:prstGeom prst="wedgeRoundRectCallout">
            <a:avLst>
              <a:gd name="adj1" fmla="val 58070"/>
              <a:gd name="adj2" fmla="val -12808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Ci+1=</a:t>
            </a:r>
            <a:r>
              <a:rPr lang="en-US" altLang="zh-CN" dirty="0" err="1"/>
              <a:t>Gi+PiCi</a:t>
            </a:r>
            <a:endParaRPr lang="en-US" altLang="zh-CN" dirty="0"/>
          </a:p>
          <a:p>
            <a:pPr algn="ctr"/>
            <a:r>
              <a:rPr lang="en-US" altLang="zh-CN" dirty="0"/>
              <a:t>Si=Pi</a:t>
            </a:r>
            <a:r>
              <a:rPr lang="en-US" altLang="zh-CN" b="1" dirty="0">
                <a:latin typeface="等线" panose="02010600030101010101" pitchFamily="2" charset="-122"/>
                <a:ea typeface="等线" panose="02010600030101010101" pitchFamily="2" charset="-122"/>
              </a:rPr>
              <a:t> ⊕Ci</a:t>
            </a:r>
            <a:endParaRPr lang="zh-CN" altLang="en-US" dirty="0"/>
          </a:p>
        </p:txBody>
      </p:sp>
      <p:sp>
        <p:nvSpPr>
          <p:cNvPr id="26" name="文本框 25">
            <a:extLst>
              <a:ext uri="{FF2B5EF4-FFF2-40B4-BE49-F238E27FC236}">
                <a16:creationId xmlns:a16="http://schemas.microsoft.com/office/drawing/2014/main" id="{EDAB7CFB-CB09-441D-9E40-A7A2AA441742}"/>
              </a:ext>
            </a:extLst>
          </p:cNvPr>
          <p:cNvSpPr txBox="1"/>
          <p:nvPr/>
        </p:nvSpPr>
        <p:spPr>
          <a:xfrm>
            <a:off x="2626216" y="2335535"/>
            <a:ext cx="864096" cy="369332"/>
          </a:xfrm>
          <a:prstGeom prst="rect">
            <a:avLst/>
          </a:prstGeom>
          <a:noFill/>
        </p:spPr>
        <p:txBody>
          <a:bodyPr wrap="square" rtlCol="0">
            <a:spAutoFit/>
          </a:bodyPr>
          <a:lstStyle/>
          <a:p>
            <a:r>
              <a:rPr lang="en-US" altLang="zh-CN" dirty="0"/>
              <a:t>P*  G*</a:t>
            </a:r>
            <a:endParaRPr lang="zh-CN" altLang="en-US" dirty="0"/>
          </a:p>
        </p:txBody>
      </p:sp>
      <p:cxnSp>
        <p:nvCxnSpPr>
          <p:cNvPr id="6" name="直接连接符 5">
            <a:extLst>
              <a:ext uri="{FF2B5EF4-FFF2-40B4-BE49-F238E27FC236}">
                <a16:creationId xmlns:a16="http://schemas.microsoft.com/office/drawing/2014/main" id="{9C5E9F5E-23FC-4EC7-B367-9527E6148E78}"/>
              </a:ext>
            </a:extLst>
          </p:cNvPr>
          <p:cNvCxnSpPr/>
          <p:nvPr/>
        </p:nvCxnSpPr>
        <p:spPr>
          <a:xfrm flipV="1">
            <a:off x="2843808" y="2624805"/>
            <a:ext cx="0" cy="300139"/>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15441201-FC1F-4802-B215-D568ECEB63F2}"/>
              </a:ext>
            </a:extLst>
          </p:cNvPr>
          <p:cNvCxnSpPr/>
          <p:nvPr/>
        </p:nvCxnSpPr>
        <p:spPr>
          <a:xfrm flipV="1">
            <a:off x="3116342" y="2613409"/>
            <a:ext cx="0" cy="300139"/>
          </a:xfrm>
          <a:prstGeom prst="line">
            <a:avLst/>
          </a:prstGeom>
          <a:ln w="28575"/>
        </p:spPr>
        <p:style>
          <a:lnRef idx="1">
            <a:schemeClr val="dk1"/>
          </a:lnRef>
          <a:fillRef idx="0">
            <a:schemeClr val="dk1"/>
          </a:fillRef>
          <a:effectRef idx="0">
            <a:schemeClr val="dk1"/>
          </a:effectRef>
          <a:fontRef idx="minor">
            <a:schemeClr val="tx1"/>
          </a:fontRef>
        </p:style>
      </p:cxnSp>
      <p:sp>
        <p:nvSpPr>
          <p:cNvPr id="15" name="对话气泡: 矩形 14">
            <a:extLst>
              <a:ext uri="{FF2B5EF4-FFF2-40B4-BE49-F238E27FC236}">
                <a16:creationId xmlns:a16="http://schemas.microsoft.com/office/drawing/2014/main" id="{670EDBA7-77E8-4FB7-82F8-1011A5719BEC}"/>
              </a:ext>
            </a:extLst>
          </p:cNvPr>
          <p:cNvSpPr/>
          <p:nvPr/>
        </p:nvSpPr>
        <p:spPr>
          <a:xfrm>
            <a:off x="7527147" y="1700808"/>
            <a:ext cx="1377246" cy="1718033"/>
          </a:xfrm>
          <a:prstGeom prst="wedgeRectCallout">
            <a:avLst>
              <a:gd name="adj1" fmla="val -36765"/>
              <a:gd name="adj2" fmla="val 87387"/>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1600" b="1" dirty="0">
                <a:solidFill>
                  <a:srgbClr val="C00000"/>
                </a:solidFill>
              </a:rPr>
              <a:t>改为</a:t>
            </a:r>
            <a:r>
              <a:rPr lang="en-US" altLang="zh-CN" sz="1600" b="1" dirty="0">
                <a:solidFill>
                  <a:srgbClr val="C00000"/>
                </a:solidFill>
              </a:rPr>
              <a:t>C</a:t>
            </a:r>
            <a:r>
              <a:rPr lang="en-US" altLang="zh-CN" sz="1600" b="1" baseline="-25000" dirty="0">
                <a:solidFill>
                  <a:srgbClr val="C00000"/>
                </a:solidFill>
              </a:rPr>
              <a:t>-1</a:t>
            </a:r>
            <a:r>
              <a:rPr lang="zh-CN" altLang="en-US" sz="1600" b="1" dirty="0">
                <a:solidFill>
                  <a:srgbClr val="C00000"/>
                </a:solidFill>
              </a:rPr>
              <a:t>更合理，否则会破坏迭代关系；而且更符合并行进位的特点</a:t>
            </a:r>
          </a:p>
        </p:txBody>
      </p:sp>
      <p:sp>
        <p:nvSpPr>
          <p:cNvPr id="28" name="矩形 27">
            <a:extLst>
              <a:ext uri="{FF2B5EF4-FFF2-40B4-BE49-F238E27FC236}">
                <a16:creationId xmlns:a16="http://schemas.microsoft.com/office/drawing/2014/main" id="{B2115F9B-0E05-41B9-882F-4984EBE4806B}"/>
              </a:ext>
            </a:extLst>
          </p:cNvPr>
          <p:cNvSpPr/>
          <p:nvPr/>
        </p:nvSpPr>
        <p:spPr>
          <a:xfrm>
            <a:off x="7853444" y="3948577"/>
            <a:ext cx="431528" cy="369332"/>
          </a:xfrm>
          <a:prstGeom prst="rect">
            <a:avLst/>
          </a:prstGeom>
        </p:spPr>
        <p:txBody>
          <a:bodyPr wrap="none">
            <a:spAutoFit/>
          </a:bodyPr>
          <a:lstStyle/>
          <a:p>
            <a:r>
              <a:rPr lang="en-US" altLang="zh-CN" b="1" dirty="0">
                <a:solidFill>
                  <a:srgbClr val="C00000"/>
                </a:solidFill>
              </a:rPr>
              <a:t>C</a:t>
            </a:r>
            <a:r>
              <a:rPr lang="en-US" altLang="zh-CN" b="1" baseline="-25000" dirty="0">
                <a:solidFill>
                  <a:srgbClr val="C00000"/>
                </a:solidFill>
              </a:rPr>
              <a:t>-1</a:t>
            </a:r>
            <a:endParaRPr lang="zh-CN" altLang="en-US" dirty="0"/>
          </a:p>
        </p:txBody>
      </p:sp>
    </p:spTree>
    <p:extLst>
      <p:ext uri="{BB962C8B-B14F-4D97-AF65-F5344CB8AC3E}">
        <p14:creationId xmlns:p14="http://schemas.microsoft.com/office/powerpoint/2010/main" val="2686553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A729087-FB46-4F36-AF33-C0DD9342B80B}"/>
              </a:ext>
            </a:extLst>
          </p:cNvPr>
          <p:cNvSpPr txBox="1"/>
          <p:nvPr/>
        </p:nvSpPr>
        <p:spPr>
          <a:xfrm>
            <a:off x="2029421" y="404664"/>
            <a:ext cx="5206875" cy="369332"/>
          </a:xfrm>
          <a:prstGeom prst="rect">
            <a:avLst/>
          </a:prstGeom>
          <a:solidFill>
            <a:srgbClr val="FFFF00"/>
          </a:solidFill>
        </p:spPr>
        <p:txBody>
          <a:bodyPr wrap="none" rtlCol="0">
            <a:spAutoFit/>
          </a:bodyPr>
          <a:lstStyle/>
          <a:p>
            <a:r>
              <a:rPr lang="en-US" altLang="zh-CN" b="1" dirty="0"/>
              <a:t>Logisim</a:t>
            </a:r>
            <a:r>
              <a:rPr lang="zh-CN" altLang="en-US" b="1" dirty="0"/>
              <a:t>实现的</a:t>
            </a:r>
            <a:r>
              <a:rPr lang="en-US" altLang="zh-CN" sz="1800" b="1" dirty="0"/>
              <a:t>4</a:t>
            </a:r>
            <a:r>
              <a:rPr lang="zh-CN" altLang="en-US" sz="1800" b="1" dirty="0"/>
              <a:t>位快速加法器（先行进位加法器）</a:t>
            </a:r>
            <a:endParaRPr lang="zh-CN" altLang="en-US" b="1" dirty="0"/>
          </a:p>
        </p:txBody>
      </p:sp>
      <p:pic>
        <p:nvPicPr>
          <p:cNvPr id="3" name="图片 2">
            <a:extLst>
              <a:ext uri="{FF2B5EF4-FFF2-40B4-BE49-F238E27FC236}">
                <a16:creationId xmlns:a16="http://schemas.microsoft.com/office/drawing/2014/main" id="{3DA49181-3DC0-9E0F-4C39-D79B7A904D67}"/>
              </a:ext>
            </a:extLst>
          </p:cNvPr>
          <p:cNvPicPr>
            <a:picLocks noChangeAspect="1"/>
          </p:cNvPicPr>
          <p:nvPr/>
        </p:nvPicPr>
        <p:blipFill>
          <a:blip r:embed="rId2"/>
          <a:stretch>
            <a:fillRect/>
          </a:stretch>
        </p:blipFill>
        <p:spPr>
          <a:xfrm>
            <a:off x="0" y="1700808"/>
            <a:ext cx="9144000" cy="4768854"/>
          </a:xfrm>
          <a:prstGeom prst="rect">
            <a:avLst/>
          </a:prstGeom>
        </p:spPr>
      </p:pic>
      <p:sp>
        <p:nvSpPr>
          <p:cNvPr id="7" name="文本框 6">
            <a:extLst>
              <a:ext uri="{FF2B5EF4-FFF2-40B4-BE49-F238E27FC236}">
                <a16:creationId xmlns:a16="http://schemas.microsoft.com/office/drawing/2014/main" id="{BE9B27B2-EAAD-A0D4-81AB-AFF6AD393ED5}"/>
              </a:ext>
            </a:extLst>
          </p:cNvPr>
          <p:cNvSpPr txBox="1"/>
          <p:nvPr/>
        </p:nvSpPr>
        <p:spPr>
          <a:xfrm>
            <a:off x="2699792" y="1128029"/>
            <a:ext cx="3672408" cy="276999"/>
          </a:xfrm>
          <a:prstGeom prst="rect">
            <a:avLst/>
          </a:prstGeom>
          <a:solidFill>
            <a:srgbClr val="92D050"/>
          </a:solidFill>
        </p:spPr>
        <p:txBody>
          <a:bodyPr wrap="square" rtlCol="0">
            <a:spAutoFit/>
          </a:bodyPr>
          <a:lstStyle/>
          <a:p>
            <a:pPr algn="ctr"/>
            <a:r>
              <a:rPr lang="zh-CN" altLang="en-US" sz="1200" b="1" dirty="0"/>
              <a:t>设计文件“</a:t>
            </a:r>
            <a:r>
              <a:rPr lang="en-US" altLang="zh-CN" sz="1200" b="1" dirty="0"/>
              <a:t>4</a:t>
            </a:r>
            <a:r>
              <a:rPr lang="zh-CN" altLang="en-US" sz="1200" b="1" dirty="0"/>
              <a:t>位快速加法器</a:t>
            </a:r>
            <a:r>
              <a:rPr lang="en-US" altLang="zh-CN" sz="1200" b="1" dirty="0"/>
              <a:t>.circ</a:t>
            </a:r>
            <a:r>
              <a:rPr lang="zh-CN" altLang="en-US" sz="1200" b="1" dirty="0"/>
              <a:t>”（请从</a:t>
            </a:r>
            <a:r>
              <a:rPr lang="en-US" altLang="zh-CN" sz="1200" b="1" dirty="0"/>
              <a:t>FTP</a:t>
            </a:r>
            <a:r>
              <a:rPr lang="zh-CN" altLang="en-US" sz="1200" b="1" dirty="0"/>
              <a:t>下载）</a:t>
            </a:r>
          </a:p>
        </p:txBody>
      </p:sp>
    </p:spTree>
    <p:extLst>
      <p:ext uri="{BB962C8B-B14F-4D97-AF65-F5344CB8AC3E}">
        <p14:creationId xmlns:p14="http://schemas.microsoft.com/office/powerpoint/2010/main" val="2782089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CE79033-A5F4-4EF7-90F0-AF4395E2D6EB}"/>
              </a:ext>
            </a:extLst>
          </p:cNvPr>
          <p:cNvSpPr>
            <a:spLocks noGrp="1"/>
          </p:cNvSpPr>
          <p:nvPr>
            <p:ph idx="1"/>
          </p:nvPr>
        </p:nvSpPr>
        <p:spPr>
          <a:xfrm>
            <a:off x="457200" y="404665"/>
            <a:ext cx="8229600" cy="2664294"/>
          </a:xfrm>
        </p:spPr>
        <p:txBody>
          <a:bodyPr/>
          <a:lstStyle/>
          <a:p>
            <a:r>
              <a:rPr lang="en-US" altLang="zh-CN" sz="1600" b="1" dirty="0"/>
              <a:t>16</a:t>
            </a:r>
            <a:r>
              <a:rPr lang="zh-CN" altLang="en-US" sz="1600" b="1" dirty="0"/>
              <a:t>位加法器（教材图</a:t>
            </a:r>
            <a:r>
              <a:rPr lang="en-US" altLang="zh-CN" sz="1600" b="1" dirty="0"/>
              <a:t>3.7</a:t>
            </a:r>
            <a:r>
              <a:rPr lang="zh-CN" altLang="en-US" sz="1600" b="1" dirty="0"/>
              <a:t>，组内并行、组间串行，即：</a:t>
            </a:r>
            <a:r>
              <a:rPr lang="zh-CN" altLang="en-US" sz="1600" b="1" dirty="0">
                <a:highlight>
                  <a:srgbClr val="FFFF00"/>
                </a:highlight>
              </a:rPr>
              <a:t>单重分组</a:t>
            </a:r>
            <a:r>
              <a:rPr lang="zh-CN" altLang="en-US" sz="1600" b="1" dirty="0"/>
              <a:t>）</a:t>
            </a:r>
            <a:r>
              <a:rPr lang="zh-CN" altLang="en-US" sz="1600" b="1" dirty="0">
                <a:highlight>
                  <a:srgbClr val="FFFF00"/>
                </a:highlight>
              </a:rPr>
              <a:t>参：唐朔飞老师</a:t>
            </a:r>
            <a:r>
              <a:rPr lang="en-US" altLang="zh-CN" sz="1600" b="1" dirty="0">
                <a:highlight>
                  <a:srgbClr val="FFFF00"/>
                </a:highlight>
              </a:rPr>
              <a:t>PPT</a:t>
            </a:r>
          </a:p>
          <a:p>
            <a:pPr lvl="1">
              <a:lnSpc>
                <a:spcPct val="120000"/>
              </a:lnSpc>
            </a:pPr>
            <a:r>
              <a:rPr lang="zh-CN" altLang="en-US" sz="1400" b="1" dirty="0"/>
              <a:t>得到</a:t>
            </a:r>
            <a:r>
              <a:rPr lang="en-US" altLang="zh-CN" sz="1400" b="1" dirty="0"/>
              <a:t>S</a:t>
            </a:r>
            <a:r>
              <a:rPr lang="en-US" altLang="zh-CN" sz="1400" b="1" baseline="-25000" dirty="0"/>
              <a:t>0</a:t>
            </a:r>
            <a:r>
              <a:rPr lang="zh-CN" altLang="en-US" sz="1400" b="1" dirty="0"/>
              <a:t>时间</a:t>
            </a:r>
            <a:r>
              <a:rPr lang="en-US" altLang="zh-CN" sz="1400" b="1" dirty="0">
                <a:solidFill>
                  <a:srgbClr val="C00000"/>
                </a:solidFill>
              </a:rPr>
              <a:t>6T</a:t>
            </a:r>
            <a:r>
              <a:rPr lang="zh-CN" altLang="en-US" sz="1400" b="1" dirty="0"/>
              <a:t>、</a:t>
            </a:r>
            <a:r>
              <a:rPr lang="en-US" altLang="zh-CN" sz="1400" b="1" dirty="0"/>
              <a:t>S</a:t>
            </a:r>
            <a:r>
              <a:rPr lang="en-US" altLang="zh-CN" sz="1400" b="1" baseline="-25000" dirty="0"/>
              <a:t>1</a:t>
            </a:r>
            <a:r>
              <a:rPr lang="zh-CN" altLang="en-US" sz="1400" b="1" dirty="0"/>
              <a:t>、</a:t>
            </a:r>
            <a:r>
              <a:rPr lang="en-US" altLang="zh-CN" sz="1400" b="1" dirty="0"/>
              <a:t>S</a:t>
            </a:r>
            <a:r>
              <a:rPr lang="en-US" altLang="zh-CN" sz="1400" b="1" baseline="-25000" dirty="0"/>
              <a:t>2</a:t>
            </a:r>
            <a:r>
              <a:rPr lang="zh-CN" altLang="en-US" sz="1400" b="1" dirty="0"/>
              <a:t>、</a:t>
            </a:r>
            <a:r>
              <a:rPr lang="en-US" altLang="zh-CN" sz="1400" b="1" dirty="0"/>
              <a:t>S</a:t>
            </a:r>
            <a:r>
              <a:rPr lang="en-US" altLang="zh-CN" sz="1400" b="1" baseline="-25000" dirty="0"/>
              <a:t>3</a:t>
            </a:r>
            <a:r>
              <a:rPr lang="zh-CN" altLang="en-US" sz="1400" b="1" dirty="0"/>
              <a:t>的时间延迟为</a:t>
            </a:r>
            <a:r>
              <a:rPr lang="en-US" altLang="zh-CN" sz="1400" b="1" dirty="0"/>
              <a:t>8T </a:t>
            </a:r>
            <a:r>
              <a:rPr lang="zh-CN" altLang="en-US" sz="1400" b="1" dirty="0"/>
              <a:t>； </a:t>
            </a:r>
            <a:r>
              <a:rPr lang="en-US" altLang="zh-CN" sz="1400" b="1" dirty="0">
                <a:solidFill>
                  <a:srgbClr val="C00000"/>
                </a:solidFill>
              </a:rPr>
              <a:t>C0</a:t>
            </a:r>
            <a:r>
              <a:rPr lang="zh-CN" altLang="en-US" sz="1400" b="1" dirty="0">
                <a:solidFill>
                  <a:srgbClr val="C00000"/>
                </a:solidFill>
              </a:rPr>
              <a:t>即刻到位，生成</a:t>
            </a:r>
            <a:r>
              <a:rPr lang="en-US" altLang="zh-CN" sz="1400" b="1" dirty="0">
                <a:solidFill>
                  <a:srgbClr val="C00000"/>
                </a:solidFill>
              </a:rPr>
              <a:t>S </a:t>
            </a:r>
            <a:r>
              <a:rPr lang="zh-CN" altLang="en-US" sz="1400" b="1" dirty="0">
                <a:solidFill>
                  <a:srgbClr val="C00000"/>
                </a:solidFill>
              </a:rPr>
              <a:t>参图</a:t>
            </a:r>
            <a:r>
              <a:rPr lang="en-US" altLang="zh-CN" sz="1400" b="1" dirty="0">
                <a:solidFill>
                  <a:srgbClr val="C00000"/>
                </a:solidFill>
              </a:rPr>
              <a:t>3.6</a:t>
            </a:r>
          </a:p>
          <a:p>
            <a:pPr lvl="1">
              <a:lnSpc>
                <a:spcPct val="120000"/>
              </a:lnSpc>
            </a:pPr>
            <a:r>
              <a:rPr lang="en-US" altLang="zh-CN" sz="1400" b="1" dirty="0">
                <a:solidFill>
                  <a:srgbClr val="C00000"/>
                </a:solidFill>
              </a:rPr>
              <a:t>S0=X0</a:t>
            </a:r>
            <a:r>
              <a:rPr lang="en-US" altLang="zh-CN" sz="1400" b="1" dirty="0">
                <a:latin typeface="等线" panose="02010600030101010101" pitchFamily="2" charset="-122"/>
                <a:ea typeface="等线" panose="02010600030101010101" pitchFamily="2" charset="-122"/>
              </a:rPr>
              <a:t> ⊕</a:t>
            </a:r>
            <a:r>
              <a:rPr lang="en-US" altLang="zh-CN" sz="1400" b="1" dirty="0">
                <a:solidFill>
                  <a:srgbClr val="C00000"/>
                </a:solidFill>
              </a:rPr>
              <a:t> Y0</a:t>
            </a:r>
            <a:r>
              <a:rPr lang="en-US" altLang="zh-CN" sz="1400" b="1" dirty="0">
                <a:latin typeface="等线" panose="02010600030101010101" pitchFamily="2" charset="-122"/>
                <a:ea typeface="等线" panose="02010600030101010101" pitchFamily="2" charset="-122"/>
              </a:rPr>
              <a:t> ⊕</a:t>
            </a:r>
            <a:r>
              <a:rPr lang="en-US" altLang="zh-CN" sz="1400" b="1" dirty="0">
                <a:solidFill>
                  <a:srgbClr val="C00000"/>
                </a:solidFill>
              </a:rPr>
              <a:t>  C0  ;    Si=Xi</a:t>
            </a:r>
            <a:r>
              <a:rPr lang="en-US" altLang="zh-CN" sz="1400" b="1" dirty="0">
                <a:latin typeface="等线" panose="02010600030101010101" pitchFamily="2" charset="-122"/>
                <a:ea typeface="等线" panose="02010600030101010101" pitchFamily="2" charset="-122"/>
              </a:rPr>
              <a:t> ⊕Yi ⊕Ci    Ci+1=</a:t>
            </a:r>
            <a:r>
              <a:rPr lang="en-US" altLang="zh-CN" sz="1400" b="1" dirty="0" err="1">
                <a:latin typeface="等线" panose="02010600030101010101" pitchFamily="2" charset="-122"/>
                <a:ea typeface="等线" panose="02010600030101010101" pitchFamily="2" charset="-122"/>
              </a:rPr>
              <a:t>XiYi</a:t>
            </a:r>
            <a:r>
              <a:rPr lang="en-US" altLang="zh-CN" sz="1400" b="1" dirty="0">
                <a:latin typeface="等线" panose="02010600030101010101" pitchFamily="2" charset="-122"/>
                <a:ea typeface="等线" panose="02010600030101010101" pitchFamily="2" charset="-122"/>
              </a:rPr>
              <a:t>+(Xi ⊕Yi)Ci</a:t>
            </a:r>
            <a:endParaRPr lang="en-US" altLang="zh-CN" sz="1400" b="1" dirty="0">
              <a:solidFill>
                <a:srgbClr val="C00000"/>
              </a:solidFill>
            </a:endParaRPr>
          </a:p>
          <a:p>
            <a:pPr lvl="1">
              <a:lnSpc>
                <a:spcPct val="120000"/>
              </a:lnSpc>
            </a:pPr>
            <a:r>
              <a:rPr lang="zh-CN" altLang="en-US" sz="1400" b="1" dirty="0"/>
              <a:t>得到</a:t>
            </a:r>
            <a:r>
              <a:rPr lang="en-US" altLang="zh-CN" sz="1400" b="1" dirty="0"/>
              <a:t>S</a:t>
            </a:r>
            <a:r>
              <a:rPr lang="en-US" altLang="zh-CN" sz="1400" b="1" baseline="-25000" dirty="0"/>
              <a:t>4</a:t>
            </a:r>
            <a:r>
              <a:rPr lang="zh-CN" altLang="en-US" sz="1400" b="1" dirty="0"/>
              <a:t>、</a:t>
            </a:r>
            <a:r>
              <a:rPr lang="en-US" altLang="zh-CN" sz="1400" b="1" dirty="0"/>
              <a:t>S</a:t>
            </a:r>
            <a:r>
              <a:rPr lang="en-US" altLang="zh-CN" sz="1400" b="1" baseline="-25000" dirty="0"/>
              <a:t>5</a:t>
            </a:r>
            <a:r>
              <a:rPr lang="zh-CN" altLang="en-US" sz="1400" b="1" dirty="0"/>
              <a:t>、</a:t>
            </a:r>
            <a:r>
              <a:rPr lang="en-US" altLang="zh-CN" sz="1400" b="1" dirty="0"/>
              <a:t>S</a:t>
            </a:r>
            <a:r>
              <a:rPr lang="en-US" altLang="zh-CN" sz="1400" b="1" baseline="-25000" dirty="0"/>
              <a:t>6</a:t>
            </a:r>
            <a:r>
              <a:rPr lang="zh-CN" altLang="en-US" sz="1400" b="1" dirty="0"/>
              <a:t>、</a:t>
            </a:r>
            <a:r>
              <a:rPr lang="en-US" altLang="zh-CN" sz="1400" b="1" dirty="0"/>
              <a:t>S</a:t>
            </a:r>
            <a:r>
              <a:rPr lang="en-US" altLang="zh-CN" sz="1400" b="1" baseline="-25000" dirty="0"/>
              <a:t>7</a:t>
            </a:r>
            <a:r>
              <a:rPr lang="zh-CN" altLang="en-US" sz="1400" b="1" dirty="0"/>
              <a:t>的时间延迟为</a:t>
            </a:r>
            <a:r>
              <a:rPr lang="en-US" altLang="zh-CN" sz="1400" b="1" dirty="0"/>
              <a:t>5T+5T=10T</a:t>
            </a:r>
            <a:r>
              <a:rPr lang="zh-CN" altLang="en-US" sz="1400" b="1" dirty="0"/>
              <a:t>； </a:t>
            </a:r>
            <a:r>
              <a:rPr lang="zh-CN" altLang="en-US" sz="1400" b="1" dirty="0">
                <a:solidFill>
                  <a:srgbClr val="C00000"/>
                </a:solidFill>
              </a:rPr>
              <a:t>需要加上进位的生成时间</a:t>
            </a:r>
            <a:r>
              <a:rPr lang="en-US" altLang="zh-CN" sz="1400" b="1" dirty="0">
                <a:solidFill>
                  <a:srgbClr val="C00000"/>
                </a:solidFill>
              </a:rPr>
              <a:t>5T</a:t>
            </a:r>
            <a:r>
              <a:rPr lang="zh-CN" altLang="en-US" sz="1400" b="1" dirty="0">
                <a:solidFill>
                  <a:srgbClr val="C00000"/>
                </a:solidFill>
              </a:rPr>
              <a:t>才能生成</a:t>
            </a:r>
            <a:r>
              <a:rPr lang="en-US" altLang="zh-CN" sz="1400" b="1" dirty="0">
                <a:solidFill>
                  <a:srgbClr val="C00000"/>
                </a:solidFill>
              </a:rPr>
              <a:t>S</a:t>
            </a:r>
          </a:p>
          <a:p>
            <a:pPr lvl="1">
              <a:lnSpc>
                <a:spcPct val="120000"/>
              </a:lnSpc>
            </a:pPr>
            <a:r>
              <a:rPr lang="zh-CN" altLang="en-US" sz="1400" b="1" dirty="0"/>
              <a:t>得到</a:t>
            </a:r>
            <a:r>
              <a:rPr lang="en-US" altLang="zh-CN" sz="1400" b="1" dirty="0"/>
              <a:t>S</a:t>
            </a:r>
            <a:r>
              <a:rPr lang="en-US" altLang="zh-CN" sz="1400" b="1" baseline="-25000" dirty="0"/>
              <a:t>8</a:t>
            </a:r>
            <a:r>
              <a:rPr lang="zh-CN" altLang="en-US" sz="1400" b="1" dirty="0"/>
              <a:t>、</a:t>
            </a:r>
            <a:r>
              <a:rPr lang="en-US" altLang="zh-CN" sz="1400" b="1" dirty="0"/>
              <a:t>S</a:t>
            </a:r>
            <a:r>
              <a:rPr lang="en-US" altLang="zh-CN" sz="1400" b="1" baseline="-25000" dirty="0"/>
              <a:t>9</a:t>
            </a:r>
            <a:r>
              <a:rPr lang="zh-CN" altLang="en-US" sz="1400" b="1" dirty="0"/>
              <a:t>、</a:t>
            </a:r>
            <a:r>
              <a:rPr lang="en-US" altLang="zh-CN" sz="1400" b="1" dirty="0"/>
              <a:t>S</a:t>
            </a:r>
            <a:r>
              <a:rPr lang="en-US" altLang="zh-CN" sz="1400" b="1" baseline="-25000" dirty="0"/>
              <a:t>10</a:t>
            </a:r>
            <a:r>
              <a:rPr lang="zh-CN" altLang="en-US" sz="1400" b="1" dirty="0"/>
              <a:t>、</a:t>
            </a:r>
            <a:r>
              <a:rPr lang="en-US" altLang="zh-CN" sz="1400" b="1" dirty="0"/>
              <a:t>S</a:t>
            </a:r>
            <a:r>
              <a:rPr lang="en-US" altLang="zh-CN" sz="1400" b="1" baseline="-25000" dirty="0"/>
              <a:t>11</a:t>
            </a:r>
            <a:r>
              <a:rPr lang="zh-CN" altLang="en-US" sz="1400" b="1" dirty="0"/>
              <a:t>的时间延迟为</a:t>
            </a:r>
            <a:r>
              <a:rPr lang="en-US" altLang="zh-CN" sz="1400" b="1" dirty="0"/>
              <a:t>7T+5T=12T</a:t>
            </a:r>
          </a:p>
          <a:p>
            <a:pPr lvl="1">
              <a:lnSpc>
                <a:spcPct val="120000"/>
              </a:lnSpc>
            </a:pPr>
            <a:r>
              <a:rPr lang="zh-CN" altLang="en-US" sz="1400" b="1" dirty="0"/>
              <a:t>得到</a:t>
            </a:r>
            <a:r>
              <a:rPr lang="en-US" altLang="zh-CN" sz="1400" b="1" dirty="0"/>
              <a:t>S</a:t>
            </a:r>
            <a:r>
              <a:rPr lang="en-US" altLang="zh-CN" sz="1400" b="1" baseline="-25000" dirty="0"/>
              <a:t>12</a:t>
            </a:r>
            <a:r>
              <a:rPr lang="zh-CN" altLang="en-US" sz="1400" b="1" dirty="0"/>
              <a:t>、</a:t>
            </a:r>
            <a:r>
              <a:rPr lang="en-US" altLang="zh-CN" sz="1400" b="1" dirty="0"/>
              <a:t>S</a:t>
            </a:r>
            <a:r>
              <a:rPr lang="en-US" altLang="zh-CN" sz="1400" b="1" baseline="-25000" dirty="0"/>
              <a:t>13</a:t>
            </a:r>
            <a:r>
              <a:rPr lang="zh-CN" altLang="en-US" sz="1400" b="1" dirty="0"/>
              <a:t>、</a:t>
            </a:r>
            <a:r>
              <a:rPr lang="en-US" altLang="zh-CN" sz="1400" b="1" dirty="0"/>
              <a:t>S</a:t>
            </a:r>
            <a:r>
              <a:rPr lang="en-US" altLang="zh-CN" sz="1400" b="1" baseline="-25000" dirty="0"/>
              <a:t>14</a:t>
            </a:r>
            <a:r>
              <a:rPr lang="zh-CN" altLang="en-US" sz="1400" b="1" dirty="0"/>
              <a:t>、</a:t>
            </a:r>
            <a:r>
              <a:rPr lang="en-US" altLang="zh-CN" sz="1400" b="1" dirty="0"/>
              <a:t>S</a:t>
            </a:r>
            <a:r>
              <a:rPr lang="en-US" altLang="zh-CN" sz="1400" b="1" baseline="-25000" dirty="0"/>
              <a:t>15</a:t>
            </a:r>
            <a:r>
              <a:rPr lang="zh-CN" altLang="en-US" sz="1400" b="1" dirty="0"/>
              <a:t>的时间延迟为</a:t>
            </a:r>
            <a:r>
              <a:rPr lang="en-US" altLang="zh-CN" sz="1400" b="1" dirty="0"/>
              <a:t>9T+5T=14T</a:t>
            </a:r>
          </a:p>
          <a:p>
            <a:pPr lvl="1">
              <a:lnSpc>
                <a:spcPct val="120000"/>
              </a:lnSpc>
            </a:pPr>
            <a:r>
              <a:rPr lang="zh-CN" altLang="en-US" sz="1400" b="1" dirty="0"/>
              <a:t>得到</a:t>
            </a:r>
            <a:r>
              <a:rPr lang="en-US" altLang="zh-CN" sz="1400" b="1" dirty="0"/>
              <a:t>C</a:t>
            </a:r>
            <a:r>
              <a:rPr lang="en-US" altLang="zh-CN" sz="1400" b="1" baseline="-25000" dirty="0"/>
              <a:t>16</a:t>
            </a:r>
            <a:r>
              <a:rPr lang="zh-CN" altLang="en-US" sz="1400" b="1" dirty="0"/>
              <a:t>的时间延迟为</a:t>
            </a:r>
            <a:r>
              <a:rPr lang="en-US" altLang="zh-CN" sz="1400" b="1" dirty="0"/>
              <a:t>=5T+2(n-1)T=11T; </a:t>
            </a:r>
          </a:p>
          <a:p>
            <a:pPr lvl="1">
              <a:lnSpc>
                <a:spcPct val="120000"/>
              </a:lnSpc>
            </a:pPr>
            <a:r>
              <a:rPr lang="zh-CN" altLang="en-US" sz="1400" b="1" dirty="0">
                <a:solidFill>
                  <a:srgbClr val="C00000"/>
                </a:solidFill>
              </a:rPr>
              <a:t>因为先行进位</a:t>
            </a:r>
            <a:r>
              <a:rPr lang="en-US" altLang="zh-CN" sz="1400" b="1" dirty="0">
                <a:solidFill>
                  <a:srgbClr val="C00000"/>
                </a:solidFill>
              </a:rPr>
              <a:t>P</a:t>
            </a:r>
            <a:r>
              <a:rPr lang="zh-CN" altLang="en-US" sz="1400" b="1" dirty="0">
                <a:solidFill>
                  <a:srgbClr val="C00000"/>
                </a:solidFill>
              </a:rPr>
              <a:t>和</a:t>
            </a:r>
            <a:r>
              <a:rPr lang="en-US" altLang="zh-CN" sz="1400" b="1" dirty="0">
                <a:solidFill>
                  <a:srgbClr val="C00000"/>
                </a:solidFill>
              </a:rPr>
              <a:t>G</a:t>
            </a:r>
            <a:r>
              <a:rPr lang="zh-CN" altLang="en-US" sz="1400" b="1" dirty="0">
                <a:solidFill>
                  <a:srgbClr val="C00000"/>
                </a:solidFill>
              </a:rPr>
              <a:t>并行生成，之后再需要</a:t>
            </a:r>
            <a:r>
              <a:rPr lang="en-US" altLang="zh-CN" sz="1400" b="1" dirty="0">
                <a:solidFill>
                  <a:srgbClr val="C00000"/>
                </a:solidFill>
              </a:rPr>
              <a:t>2T</a:t>
            </a:r>
            <a:r>
              <a:rPr lang="zh-CN" altLang="en-US" sz="1400" b="1" dirty="0">
                <a:solidFill>
                  <a:srgbClr val="C00000"/>
                </a:solidFill>
              </a:rPr>
              <a:t>即可得到最高位进位位</a:t>
            </a:r>
            <a:r>
              <a:rPr lang="en-US" altLang="zh-CN" sz="1400" b="1" dirty="0">
                <a:solidFill>
                  <a:srgbClr val="C00000"/>
                </a:solidFill>
              </a:rPr>
              <a:t>C4</a:t>
            </a:r>
            <a:r>
              <a:rPr lang="zh-CN" altLang="en-US" sz="1400" b="1" dirty="0">
                <a:solidFill>
                  <a:srgbClr val="C00000"/>
                </a:solidFill>
              </a:rPr>
              <a:t>，</a:t>
            </a:r>
            <a:r>
              <a:rPr lang="en-US" altLang="zh-CN" sz="1400" b="1" dirty="0">
                <a:solidFill>
                  <a:srgbClr val="C00000"/>
                </a:solidFill>
              </a:rPr>
              <a:t>C8</a:t>
            </a:r>
            <a:r>
              <a:rPr lang="zh-CN" altLang="en-US" sz="1400" b="1" dirty="0">
                <a:solidFill>
                  <a:srgbClr val="C00000"/>
                </a:solidFill>
              </a:rPr>
              <a:t>，</a:t>
            </a:r>
            <a:r>
              <a:rPr lang="en-US" altLang="zh-CN" sz="1400" b="1" dirty="0">
                <a:solidFill>
                  <a:srgbClr val="C00000"/>
                </a:solidFill>
              </a:rPr>
              <a:t>C12</a:t>
            </a:r>
            <a:r>
              <a:rPr lang="zh-CN" altLang="en-US" sz="1400" b="1" dirty="0">
                <a:solidFill>
                  <a:srgbClr val="C00000"/>
                </a:solidFill>
              </a:rPr>
              <a:t>，</a:t>
            </a:r>
            <a:r>
              <a:rPr lang="en-US" altLang="zh-CN" sz="1400" b="1" dirty="0">
                <a:solidFill>
                  <a:srgbClr val="C00000"/>
                </a:solidFill>
              </a:rPr>
              <a:t>C16</a:t>
            </a:r>
            <a:r>
              <a:rPr lang="zh-CN" altLang="en-US" sz="1400" b="1" dirty="0">
                <a:solidFill>
                  <a:srgbClr val="C00000"/>
                </a:solidFill>
              </a:rPr>
              <a:t>，参看四位先行进位电路需要</a:t>
            </a:r>
            <a:r>
              <a:rPr lang="en-US" altLang="zh-CN" sz="1400" b="1" dirty="0">
                <a:solidFill>
                  <a:srgbClr val="C00000"/>
                </a:solidFill>
              </a:rPr>
              <a:t>2T</a:t>
            </a:r>
            <a:r>
              <a:rPr lang="zh-CN" altLang="en-US" sz="1400" b="1" dirty="0">
                <a:solidFill>
                  <a:srgbClr val="C00000"/>
                </a:solidFill>
              </a:rPr>
              <a:t>（图</a:t>
            </a:r>
            <a:r>
              <a:rPr lang="en-US" altLang="zh-CN" sz="1400" b="1" dirty="0">
                <a:solidFill>
                  <a:srgbClr val="C00000"/>
                </a:solidFill>
              </a:rPr>
              <a:t>3.6</a:t>
            </a:r>
            <a:r>
              <a:rPr lang="zh-CN" altLang="en-US" sz="1400" b="1" dirty="0">
                <a:solidFill>
                  <a:srgbClr val="C00000"/>
                </a:solidFill>
              </a:rPr>
              <a:t>）</a:t>
            </a:r>
            <a:endParaRPr lang="en-US" altLang="zh-CN" sz="1400" b="1" dirty="0">
              <a:solidFill>
                <a:srgbClr val="C00000"/>
              </a:solidFill>
            </a:endParaRPr>
          </a:p>
          <a:p>
            <a:pPr lvl="1">
              <a:lnSpc>
                <a:spcPct val="120000"/>
              </a:lnSpc>
            </a:pPr>
            <a:r>
              <a:rPr lang="zh-CN" altLang="en-US" sz="1400" b="1" dirty="0"/>
              <a:t>采用串行进位，得到运算结果需要的时间延迟为</a:t>
            </a:r>
            <a:r>
              <a:rPr lang="en-US" altLang="zh-CN" sz="1400" b="1" dirty="0"/>
              <a:t>(2n+4)T=(2x16+4)T=</a:t>
            </a:r>
            <a:r>
              <a:rPr lang="en-US" altLang="zh-CN" sz="1400" b="1" dirty="0">
                <a:solidFill>
                  <a:srgbClr val="C00000"/>
                </a:solidFill>
              </a:rPr>
              <a:t>36T</a:t>
            </a:r>
          </a:p>
        </p:txBody>
      </p:sp>
      <p:grpSp>
        <p:nvGrpSpPr>
          <p:cNvPr id="15" name="组合 14">
            <a:extLst>
              <a:ext uri="{FF2B5EF4-FFF2-40B4-BE49-F238E27FC236}">
                <a16:creationId xmlns:a16="http://schemas.microsoft.com/office/drawing/2014/main" id="{6547284E-884B-4D0B-B2D0-5568309BD1CA}"/>
              </a:ext>
            </a:extLst>
          </p:cNvPr>
          <p:cNvGrpSpPr/>
          <p:nvPr/>
        </p:nvGrpSpPr>
        <p:grpSpPr>
          <a:xfrm>
            <a:off x="215008" y="3068959"/>
            <a:ext cx="8928992" cy="2218434"/>
            <a:chOff x="0" y="2319783"/>
            <a:chExt cx="9144000" cy="2218434"/>
          </a:xfrm>
        </p:grpSpPr>
        <p:pic>
          <p:nvPicPr>
            <p:cNvPr id="4" name="图片 3">
              <a:extLst>
                <a:ext uri="{FF2B5EF4-FFF2-40B4-BE49-F238E27FC236}">
                  <a16:creationId xmlns:a16="http://schemas.microsoft.com/office/drawing/2014/main" id="{2ED42C82-3397-461D-8DB1-78263239F7DC}"/>
                </a:ext>
              </a:extLst>
            </p:cNvPr>
            <p:cNvPicPr>
              <a:picLocks noChangeAspect="1"/>
            </p:cNvPicPr>
            <p:nvPr/>
          </p:nvPicPr>
          <p:blipFill>
            <a:blip r:embed="rId2"/>
            <a:stretch>
              <a:fillRect/>
            </a:stretch>
          </p:blipFill>
          <p:spPr>
            <a:xfrm>
              <a:off x="0" y="2319783"/>
              <a:ext cx="9144000" cy="2218434"/>
            </a:xfrm>
            <a:prstGeom prst="rect">
              <a:avLst/>
            </a:prstGeom>
          </p:spPr>
        </p:pic>
        <p:sp>
          <p:nvSpPr>
            <p:cNvPr id="6" name="文本框 5">
              <a:extLst>
                <a:ext uri="{FF2B5EF4-FFF2-40B4-BE49-F238E27FC236}">
                  <a16:creationId xmlns:a16="http://schemas.microsoft.com/office/drawing/2014/main" id="{20129B68-E0FA-4EB4-8870-B7DF18AB1E77}"/>
                </a:ext>
              </a:extLst>
            </p:cNvPr>
            <p:cNvSpPr txBox="1"/>
            <p:nvPr/>
          </p:nvSpPr>
          <p:spPr>
            <a:xfrm>
              <a:off x="7102624" y="4230440"/>
              <a:ext cx="1717848" cy="276999"/>
            </a:xfrm>
            <a:prstGeom prst="rect">
              <a:avLst/>
            </a:prstGeom>
            <a:noFill/>
          </p:spPr>
          <p:txBody>
            <a:bodyPr wrap="square" rtlCol="0">
              <a:spAutoFit/>
            </a:bodyPr>
            <a:lstStyle/>
            <a:p>
              <a:r>
                <a:rPr lang="en-US" altLang="zh-CN" sz="1200" b="1" dirty="0"/>
                <a:t>X</a:t>
              </a:r>
              <a:r>
                <a:rPr lang="en-US" altLang="zh-CN" sz="1200" b="1" baseline="-25000" dirty="0"/>
                <a:t>3  </a:t>
              </a:r>
              <a:r>
                <a:rPr lang="en-US" altLang="zh-CN" sz="1200" b="1" dirty="0"/>
                <a:t>Y</a:t>
              </a:r>
              <a:r>
                <a:rPr lang="en-US" altLang="zh-CN" sz="1200" b="1" baseline="-25000" dirty="0"/>
                <a:t>3  </a:t>
              </a:r>
              <a:r>
                <a:rPr lang="en-US" altLang="zh-CN" sz="1200" b="1" dirty="0"/>
                <a:t>X</a:t>
              </a:r>
              <a:r>
                <a:rPr lang="en-US" altLang="zh-CN" sz="1200" b="1" baseline="-25000" dirty="0"/>
                <a:t>2  </a:t>
              </a:r>
              <a:r>
                <a:rPr lang="en-US" altLang="zh-CN" sz="1200" b="1" dirty="0"/>
                <a:t>Y</a:t>
              </a:r>
              <a:r>
                <a:rPr lang="en-US" altLang="zh-CN" sz="1200" b="1" baseline="-25000" dirty="0"/>
                <a:t>2  </a:t>
              </a:r>
              <a:r>
                <a:rPr lang="en-US" altLang="zh-CN" sz="1200" b="1" dirty="0"/>
                <a:t>X</a:t>
              </a:r>
              <a:r>
                <a:rPr lang="en-US" altLang="zh-CN" sz="1200" b="1" baseline="-25000" dirty="0"/>
                <a:t>1  </a:t>
              </a:r>
              <a:r>
                <a:rPr lang="en-US" altLang="zh-CN" sz="1200" b="1" dirty="0"/>
                <a:t>Y</a:t>
              </a:r>
              <a:r>
                <a:rPr lang="en-US" altLang="zh-CN" sz="1200" b="1" baseline="-25000" dirty="0"/>
                <a:t>1  </a:t>
              </a:r>
              <a:r>
                <a:rPr lang="en-US" altLang="zh-CN" sz="1200" b="1" dirty="0"/>
                <a:t>X</a:t>
              </a:r>
              <a:r>
                <a:rPr lang="en-US" altLang="zh-CN" sz="1200" b="1" baseline="-25000" dirty="0"/>
                <a:t>0  </a:t>
              </a:r>
              <a:r>
                <a:rPr lang="en-US" altLang="zh-CN" sz="1200" b="1" dirty="0"/>
                <a:t>Y</a:t>
              </a:r>
              <a:r>
                <a:rPr lang="en-US" altLang="zh-CN" sz="1200" b="1" baseline="-25000" dirty="0"/>
                <a:t>0</a:t>
              </a:r>
              <a:endParaRPr lang="zh-CN" altLang="en-US" sz="1200" b="1" baseline="-25000" dirty="0"/>
            </a:p>
          </p:txBody>
        </p:sp>
        <p:sp>
          <p:nvSpPr>
            <p:cNvPr id="7" name="文本框 6">
              <a:extLst>
                <a:ext uri="{FF2B5EF4-FFF2-40B4-BE49-F238E27FC236}">
                  <a16:creationId xmlns:a16="http://schemas.microsoft.com/office/drawing/2014/main" id="{6996C3B9-3439-4F47-BD81-5F7D35634D27}"/>
                </a:ext>
              </a:extLst>
            </p:cNvPr>
            <p:cNvSpPr txBox="1"/>
            <p:nvPr/>
          </p:nvSpPr>
          <p:spPr>
            <a:xfrm>
              <a:off x="4905098" y="4221088"/>
              <a:ext cx="1717848" cy="286351"/>
            </a:xfrm>
            <a:prstGeom prst="rect">
              <a:avLst/>
            </a:prstGeom>
            <a:noFill/>
          </p:spPr>
          <p:txBody>
            <a:bodyPr wrap="square" rtlCol="0">
              <a:spAutoFit/>
            </a:bodyPr>
            <a:lstStyle/>
            <a:p>
              <a:r>
                <a:rPr lang="en-US" altLang="zh-CN" sz="1200" b="1" dirty="0"/>
                <a:t>X</a:t>
              </a:r>
              <a:r>
                <a:rPr lang="en-US" altLang="zh-CN" sz="1200" b="1" baseline="-25000" dirty="0"/>
                <a:t>7  </a:t>
              </a:r>
              <a:r>
                <a:rPr lang="en-US" altLang="zh-CN" sz="1200" b="1" dirty="0"/>
                <a:t>Y</a:t>
              </a:r>
              <a:r>
                <a:rPr lang="en-US" altLang="zh-CN" sz="1200" b="1" baseline="-25000" dirty="0"/>
                <a:t>7  </a:t>
              </a:r>
              <a:r>
                <a:rPr lang="en-US" altLang="zh-CN" sz="1200" b="1" dirty="0"/>
                <a:t>X</a:t>
              </a:r>
              <a:r>
                <a:rPr lang="en-US" altLang="zh-CN" sz="1200" b="1" baseline="-25000" dirty="0"/>
                <a:t>6  </a:t>
              </a:r>
              <a:r>
                <a:rPr lang="en-US" altLang="zh-CN" sz="1200" b="1" dirty="0"/>
                <a:t>Y</a:t>
              </a:r>
              <a:r>
                <a:rPr lang="en-US" altLang="zh-CN" sz="1200" b="1" baseline="-25000" dirty="0"/>
                <a:t>6  </a:t>
              </a:r>
              <a:r>
                <a:rPr lang="en-US" altLang="zh-CN" sz="1200" b="1" dirty="0"/>
                <a:t>X</a:t>
              </a:r>
              <a:r>
                <a:rPr lang="en-US" altLang="zh-CN" sz="1200" b="1" baseline="-25000" dirty="0"/>
                <a:t>5  </a:t>
              </a:r>
              <a:r>
                <a:rPr lang="en-US" altLang="zh-CN" sz="1200" b="1" dirty="0"/>
                <a:t>Y</a:t>
              </a:r>
              <a:r>
                <a:rPr lang="en-US" altLang="zh-CN" sz="1200" b="1" baseline="-25000" dirty="0"/>
                <a:t>5  </a:t>
              </a:r>
              <a:r>
                <a:rPr lang="en-US" altLang="zh-CN" sz="1200" b="1" dirty="0"/>
                <a:t>X</a:t>
              </a:r>
              <a:r>
                <a:rPr lang="en-US" altLang="zh-CN" sz="1200" b="1" baseline="-25000" dirty="0"/>
                <a:t>4  </a:t>
              </a:r>
              <a:r>
                <a:rPr lang="en-US" altLang="zh-CN" sz="1200" b="1" dirty="0"/>
                <a:t>Y</a:t>
              </a:r>
              <a:r>
                <a:rPr lang="en-US" altLang="zh-CN" sz="1200" b="1" baseline="-25000" dirty="0"/>
                <a:t>4</a:t>
              </a:r>
              <a:endParaRPr lang="zh-CN" altLang="en-US" sz="1200" b="1" baseline="-25000" dirty="0"/>
            </a:p>
          </p:txBody>
        </p:sp>
        <p:sp>
          <p:nvSpPr>
            <p:cNvPr id="8" name="文本框 7">
              <a:extLst>
                <a:ext uri="{FF2B5EF4-FFF2-40B4-BE49-F238E27FC236}">
                  <a16:creationId xmlns:a16="http://schemas.microsoft.com/office/drawing/2014/main" id="{31A3527D-6306-408E-A533-8F8611DB6C7B}"/>
                </a:ext>
              </a:extLst>
            </p:cNvPr>
            <p:cNvSpPr txBox="1"/>
            <p:nvPr/>
          </p:nvSpPr>
          <p:spPr>
            <a:xfrm>
              <a:off x="2771800" y="4221088"/>
              <a:ext cx="1809770" cy="276999"/>
            </a:xfrm>
            <a:prstGeom prst="rect">
              <a:avLst/>
            </a:prstGeom>
            <a:noFill/>
          </p:spPr>
          <p:txBody>
            <a:bodyPr wrap="square" rtlCol="0">
              <a:spAutoFit/>
            </a:bodyPr>
            <a:lstStyle/>
            <a:p>
              <a:r>
                <a:rPr lang="en-US" altLang="zh-CN" sz="1200" b="1" dirty="0"/>
                <a:t>X</a:t>
              </a:r>
              <a:r>
                <a:rPr lang="en-US" altLang="zh-CN" sz="1200" b="1" baseline="-25000" dirty="0"/>
                <a:t>11  </a:t>
              </a:r>
              <a:r>
                <a:rPr lang="en-US" altLang="zh-CN" sz="1200" b="1" dirty="0"/>
                <a:t>Y</a:t>
              </a:r>
              <a:r>
                <a:rPr lang="en-US" altLang="zh-CN" sz="1200" b="1" baseline="-25000" dirty="0"/>
                <a:t>11  </a:t>
              </a:r>
              <a:r>
                <a:rPr lang="en-US" altLang="zh-CN" sz="1200" b="1" dirty="0"/>
                <a:t>X</a:t>
              </a:r>
              <a:r>
                <a:rPr lang="en-US" altLang="zh-CN" sz="1200" b="1" baseline="-25000" dirty="0"/>
                <a:t>10  </a:t>
              </a:r>
              <a:r>
                <a:rPr lang="en-US" altLang="zh-CN" sz="1200" b="1" dirty="0"/>
                <a:t>Y</a:t>
              </a:r>
              <a:r>
                <a:rPr lang="en-US" altLang="zh-CN" sz="1200" b="1" baseline="-25000" dirty="0"/>
                <a:t>10  </a:t>
              </a:r>
              <a:r>
                <a:rPr lang="en-US" altLang="zh-CN" sz="1200" b="1" dirty="0"/>
                <a:t>X</a:t>
              </a:r>
              <a:r>
                <a:rPr lang="en-US" altLang="zh-CN" sz="1200" b="1" baseline="-25000" dirty="0"/>
                <a:t>9  </a:t>
              </a:r>
              <a:r>
                <a:rPr lang="en-US" altLang="zh-CN" sz="1200" b="1" dirty="0"/>
                <a:t>Y</a:t>
              </a:r>
              <a:r>
                <a:rPr lang="en-US" altLang="zh-CN" sz="1200" b="1" baseline="-25000" dirty="0"/>
                <a:t>9  </a:t>
              </a:r>
              <a:r>
                <a:rPr lang="en-US" altLang="zh-CN" sz="1200" b="1" dirty="0"/>
                <a:t>X</a:t>
              </a:r>
              <a:r>
                <a:rPr lang="en-US" altLang="zh-CN" sz="1200" b="1" baseline="-25000" dirty="0"/>
                <a:t>8  </a:t>
              </a:r>
              <a:r>
                <a:rPr lang="en-US" altLang="zh-CN" sz="1200" b="1" dirty="0"/>
                <a:t>Y</a:t>
              </a:r>
              <a:r>
                <a:rPr lang="en-US" altLang="zh-CN" sz="1200" b="1" baseline="-25000" dirty="0"/>
                <a:t>8</a:t>
              </a:r>
              <a:endParaRPr lang="zh-CN" altLang="en-US" sz="1200" b="1" baseline="-25000" dirty="0"/>
            </a:p>
          </p:txBody>
        </p:sp>
        <p:sp>
          <p:nvSpPr>
            <p:cNvPr id="9" name="文本框 8">
              <a:extLst>
                <a:ext uri="{FF2B5EF4-FFF2-40B4-BE49-F238E27FC236}">
                  <a16:creationId xmlns:a16="http://schemas.microsoft.com/office/drawing/2014/main" id="{D55A3042-A9BF-47D0-A12D-83C8AE3526B9}"/>
                </a:ext>
              </a:extLst>
            </p:cNvPr>
            <p:cNvSpPr txBox="1"/>
            <p:nvPr/>
          </p:nvSpPr>
          <p:spPr>
            <a:xfrm>
              <a:off x="248024" y="4221088"/>
              <a:ext cx="2200248" cy="276999"/>
            </a:xfrm>
            <a:prstGeom prst="rect">
              <a:avLst/>
            </a:prstGeom>
            <a:noFill/>
          </p:spPr>
          <p:txBody>
            <a:bodyPr wrap="square" rtlCol="0">
              <a:spAutoFit/>
            </a:bodyPr>
            <a:lstStyle/>
            <a:p>
              <a:r>
                <a:rPr lang="en-US" altLang="zh-CN" sz="1200" b="1" dirty="0"/>
                <a:t>X</a:t>
              </a:r>
              <a:r>
                <a:rPr lang="en-US" altLang="zh-CN" sz="1200" b="1" baseline="-25000" dirty="0"/>
                <a:t>15  </a:t>
              </a:r>
              <a:r>
                <a:rPr lang="en-US" altLang="zh-CN" sz="1200" b="1" dirty="0"/>
                <a:t>Y</a:t>
              </a:r>
              <a:r>
                <a:rPr lang="en-US" altLang="zh-CN" sz="1200" b="1" baseline="-25000" dirty="0"/>
                <a:t>15  </a:t>
              </a:r>
              <a:r>
                <a:rPr lang="en-US" altLang="zh-CN" sz="1200" b="1" dirty="0"/>
                <a:t>X</a:t>
              </a:r>
              <a:r>
                <a:rPr lang="en-US" altLang="zh-CN" sz="1200" b="1" baseline="-25000" dirty="0"/>
                <a:t>14  </a:t>
              </a:r>
              <a:r>
                <a:rPr lang="en-US" altLang="zh-CN" sz="1200" b="1" dirty="0"/>
                <a:t>Y</a:t>
              </a:r>
              <a:r>
                <a:rPr lang="en-US" altLang="zh-CN" sz="1200" b="1" baseline="-25000" dirty="0"/>
                <a:t>14  </a:t>
              </a:r>
              <a:r>
                <a:rPr lang="en-US" altLang="zh-CN" sz="1200" b="1" dirty="0"/>
                <a:t>X</a:t>
              </a:r>
              <a:r>
                <a:rPr lang="en-US" altLang="zh-CN" sz="1200" b="1" baseline="-25000" dirty="0"/>
                <a:t>13  </a:t>
              </a:r>
              <a:r>
                <a:rPr lang="en-US" altLang="zh-CN" sz="1200" b="1" dirty="0"/>
                <a:t>Y</a:t>
              </a:r>
              <a:r>
                <a:rPr lang="en-US" altLang="zh-CN" sz="1200" b="1" baseline="-25000" dirty="0"/>
                <a:t>13  </a:t>
              </a:r>
              <a:r>
                <a:rPr lang="en-US" altLang="zh-CN" sz="1200" b="1" dirty="0"/>
                <a:t>X</a:t>
              </a:r>
              <a:r>
                <a:rPr lang="en-US" altLang="zh-CN" sz="1200" b="1" baseline="-25000" dirty="0"/>
                <a:t>12  </a:t>
              </a:r>
              <a:r>
                <a:rPr lang="en-US" altLang="zh-CN" sz="1200" b="1" dirty="0"/>
                <a:t>Y</a:t>
              </a:r>
              <a:r>
                <a:rPr lang="en-US" altLang="zh-CN" sz="1200" b="1" baseline="-25000" dirty="0"/>
                <a:t>12</a:t>
              </a:r>
              <a:endParaRPr lang="zh-CN" altLang="en-US" sz="1200" b="1" baseline="-25000" dirty="0"/>
            </a:p>
          </p:txBody>
        </p:sp>
        <p:sp>
          <p:nvSpPr>
            <p:cNvPr id="11" name="文本框 10">
              <a:extLst>
                <a:ext uri="{FF2B5EF4-FFF2-40B4-BE49-F238E27FC236}">
                  <a16:creationId xmlns:a16="http://schemas.microsoft.com/office/drawing/2014/main" id="{E83A4940-147E-4B94-9066-09A8FC6DD6BA}"/>
                </a:ext>
              </a:extLst>
            </p:cNvPr>
            <p:cNvSpPr txBox="1"/>
            <p:nvPr/>
          </p:nvSpPr>
          <p:spPr>
            <a:xfrm>
              <a:off x="4932043" y="3140968"/>
              <a:ext cx="1656183" cy="276999"/>
            </a:xfrm>
            <a:prstGeom prst="rect">
              <a:avLst/>
            </a:prstGeom>
            <a:noFill/>
          </p:spPr>
          <p:txBody>
            <a:bodyPr wrap="square" rtlCol="0">
              <a:spAutoFit/>
            </a:bodyPr>
            <a:lstStyle/>
            <a:p>
              <a:r>
                <a:rPr lang="en-US" altLang="zh-CN" sz="1200" b="1" dirty="0"/>
                <a:t>S</a:t>
              </a:r>
              <a:r>
                <a:rPr lang="en-US" altLang="zh-CN" sz="1200" b="1" baseline="-25000" dirty="0"/>
                <a:t>7           </a:t>
              </a:r>
              <a:r>
                <a:rPr lang="en-US" altLang="zh-CN" sz="1200" b="1" dirty="0"/>
                <a:t>S</a:t>
              </a:r>
              <a:r>
                <a:rPr lang="en-US" altLang="zh-CN" sz="1200" b="1" baseline="-25000" dirty="0"/>
                <a:t>6            </a:t>
              </a:r>
              <a:r>
                <a:rPr lang="en-US" altLang="zh-CN" sz="1200" b="1" dirty="0"/>
                <a:t>S</a:t>
              </a:r>
              <a:r>
                <a:rPr lang="en-US" altLang="zh-CN" sz="1200" b="1" baseline="-25000" dirty="0"/>
                <a:t>5    </a:t>
              </a:r>
              <a:r>
                <a:rPr lang="en-US" altLang="zh-CN" sz="1200" b="1" dirty="0"/>
                <a:t>   </a:t>
              </a:r>
              <a:r>
                <a:rPr lang="en-US" altLang="zh-CN" sz="1200" b="1" baseline="-25000" dirty="0"/>
                <a:t>  </a:t>
              </a:r>
              <a:r>
                <a:rPr lang="en-US" altLang="zh-CN" sz="1200" b="1" dirty="0"/>
                <a:t>S</a:t>
              </a:r>
              <a:r>
                <a:rPr lang="en-US" altLang="zh-CN" sz="1200" b="1" baseline="-25000" dirty="0"/>
                <a:t>4</a:t>
              </a:r>
              <a:endParaRPr lang="zh-CN" altLang="en-US" sz="1200" b="1" baseline="-25000" dirty="0"/>
            </a:p>
          </p:txBody>
        </p:sp>
        <p:sp>
          <p:nvSpPr>
            <p:cNvPr id="12" name="文本框 11">
              <a:extLst>
                <a:ext uri="{FF2B5EF4-FFF2-40B4-BE49-F238E27FC236}">
                  <a16:creationId xmlns:a16="http://schemas.microsoft.com/office/drawing/2014/main" id="{E246A3F4-90DA-4022-8F13-A891C4E12CFB}"/>
                </a:ext>
              </a:extLst>
            </p:cNvPr>
            <p:cNvSpPr txBox="1"/>
            <p:nvPr/>
          </p:nvSpPr>
          <p:spPr>
            <a:xfrm>
              <a:off x="2987824" y="3140968"/>
              <a:ext cx="1584176" cy="276999"/>
            </a:xfrm>
            <a:prstGeom prst="rect">
              <a:avLst/>
            </a:prstGeom>
            <a:noFill/>
          </p:spPr>
          <p:txBody>
            <a:bodyPr wrap="square" rtlCol="0">
              <a:spAutoFit/>
            </a:bodyPr>
            <a:lstStyle/>
            <a:p>
              <a:r>
                <a:rPr lang="en-US" altLang="zh-CN" sz="1200" b="1" dirty="0"/>
                <a:t>S</a:t>
              </a:r>
              <a:r>
                <a:rPr lang="en-US" altLang="zh-CN" sz="1200" b="1" baseline="-25000" dirty="0"/>
                <a:t>11         </a:t>
              </a:r>
              <a:r>
                <a:rPr lang="en-US" altLang="zh-CN" sz="1200" b="1" dirty="0"/>
                <a:t>S</a:t>
              </a:r>
              <a:r>
                <a:rPr lang="en-US" altLang="zh-CN" sz="1200" b="1" baseline="-25000" dirty="0"/>
                <a:t>10         </a:t>
              </a:r>
              <a:r>
                <a:rPr lang="en-US" altLang="zh-CN" sz="1200" b="1" dirty="0"/>
                <a:t>S</a:t>
              </a:r>
              <a:r>
                <a:rPr lang="en-US" altLang="zh-CN" sz="1200" b="1" baseline="-25000" dirty="0"/>
                <a:t>9           </a:t>
              </a:r>
              <a:r>
                <a:rPr lang="en-US" altLang="zh-CN" sz="1200" b="1" dirty="0"/>
                <a:t>S</a:t>
              </a:r>
              <a:r>
                <a:rPr lang="en-US" altLang="zh-CN" sz="1200" b="1" baseline="-25000" dirty="0"/>
                <a:t>8</a:t>
              </a:r>
              <a:endParaRPr lang="zh-CN" altLang="en-US" sz="1200" b="1" baseline="-25000" dirty="0"/>
            </a:p>
          </p:txBody>
        </p:sp>
        <p:sp>
          <p:nvSpPr>
            <p:cNvPr id="13" name="文本框 12">
              <a:extLst>
                <a:ext uri="{FF2B5EF4-FFF2-40B4-BE49-F238E27FC236}">
                  <a16:creationId xmlns:a16="http://schemas.microsoft.com/office/drawing/2014/main" id="{A87BFA81-6DD3-4473-8C1C-D94E4D482B74}"/>
                </a:ext>
              </a:extLst>
            </p:cNvPr>
            <p:cNvSpPr txBox="1"/>
            <p:nvPr/>
          </p:nvSpPr>
          <p:spPr>
            <a:xfrm>
              <a:off x="755576" y="3140968"/>
              <a:ext cx="1656184" cy="276999"/>
            </a:xfrm>
            <a:prstGeom prst="rect">
              <a:avLst/>
            </a:prstGeom>
            <a:noFill/>
          </p:spPr>
          <p:txBody>
            <a:bodyPr wrap="square" rtlCol="0">
              <a:spAutoFit/>
            </a:bodyPr>
            <a:lstStyle/>
            <a:p>
              <a:r>
                <a:rPr lang="en-US" altLang="zh-CN" sz="1200" b="1" dirty="0"/>
                <a:t>S</a:t>
              </a:r>
              <a:r>
                <a:rPr lang="en-US" altLang="zh-CN" sz="1200" b="1" baseline="-25000" dirty="0"/>
                <a:t>15          </a:t>
              </a:r>
              <a:r>
                <a:rPr lang="en-US" altLang="zh-CN" sz="1200" b="1" dirty="0"/>
                <a:t>S</a:t>
              </a:r>
              <a:r>
                <a:rPr lang="en-US" altLang="zh-CN" sz="1200" b="1" baseline="-25000" dirty="0"/>
                <a:t>14         </a:t>
              </a:r>
              <a:r>
                <a:rPr lang="en-US" altLang="zh-CN" sz="1200" b="1" dirty="0"/>
                <a:t>S</a:t>
              </a:r>
              <a:r>
                <a:rPr lang="en-US" altLang="zh-CN" sz="1200" b="1" baseline="-25000" dirty="0"/>
                <a:t>13         </a:t>
              </a:r>
              <a:r>
                <a:rPr lang="en-US" altLang="zh-CN" sz="1200" b="1" dirty="0"/>
                <a:t>S</a:t>
              </a:r>
              <a:r>
                <a:rPr lang="en-US" altLang="zh-CN" sz="1200" b="1" baseline="-25000" dirty="0"/>
                <a:t>12</a:t>
              </a:r>
              <a:endParaRPr lang="zh-CN" altLang="en-US" sz="1200" b="1" baseline="-25000" dirty="0"/>
            </a:p>
          </p:txBody>
        </p:sp>
        <p:sp>
          <p:nvSpPr>
            <p:cNvPr id="14" name="文本框 13">
              <a:extLst>
                <a:ext uri="{FF2B5EF4-FFF2-40B4-BE49-F238E27FC236}">
                  <a16:creationId xmlns:a16="http://schemas.microsoft.com/office/drawing/2014/main" id="{2AC3493F-5D7A-48D4-9CD9-28751B1FC857}"/>
                </a:ext>
              </a:extLst>
            </p:cNvPr>
            <p:cNvSpPr txBox="1"/>
            <p:nvPr/>
          </p:nvSpPr>
          <p:spPr>
            <a:xfrm>
              <a:off x="7164289" y="3140968"/>
              <a:ext cx="1656184" cy="276999"/>
            </a:xfrm>
            <a:prstGeom prst="rect">
              <a:avLst/>
            </a:prstGeom>
            <a:noFill/>
          </p:spPr>
          <p:txBody>
            <a:bodyPr wrap="square" rtlCol="0">
              <a:spAutoFit/>
            </a:bodyPr>
            <a:lstStyle/>
            <a:p>
              <a:r>
                <a:rPr lang="en-US" altLang="zh-CN" sz="1200" b="1" dirty="0"/>
                <a:t>S</a:t>
              </a:r>
              <a:r>
                <a:rPr lang="en-US" altLang="zh-CN" sz="1200" b="1" baseline="-25000" dirty="0"/>
                <a:t>3           </a:t>
              </a:r>
              <a:r>
                <a:rPr lang="en-US" altLang="zh-CN" sz="1200" b="1" dirty="0"/>
                <a:t>S</a:t>
              </a:r>
              <a:r>
                <a:rPr lang="en-US" altLang="zh-CN" sz="1200" b="1" baseline="-25000" dirty="0"/>
                <a:t>2            </a:t>
              </a:r>
              <a:r>
                <a:rPr lang="en-US" altLang="zh-CN" sz="1200" b="1" dirty="0"/>
                <a:t>S</a:t>
              </a:r>
              <a:r>
                <a:rPr lang="en-US" altLang="zh-CN" sz="1200" b="1" baseline="-25000" dirty="0"/>
                <a:t>1           </a:t>
              </a:r>
              <a:r>
                <a:rPr lang="en-US" altLang="zh-CN" sz="1200" b="1" dirty="0"/>
                <a:t>S</a:t>
              </a:r>
              <a:r>
                <a:rPr lang="en-US" altLang="zh-CN" sz="1200" b="1" baseline="-25000" dirty="0"/>
                <a:t>0</a:t>
              </a:r>
              <a:endParaRPr lang="zh-CN" altLang="en-US" sz="1200" b="1" baseline="-25000" dirty="0"/>
            </a:p>
          </p:txBody>
        </p:sp>
      </p:grpSp>
      <p:sp>
        <p:nvSpPr>
          <p:cNvPr id="16" name="文本框 15">
            <a:extLst>
              <a:ext uri="{FF2B5EF4-FFF2-40B4-BE49-F238E27FC236}">
                <a16:creationId xmlns:a16="http://schemas.microsoft.com/office/drawing/2014/main" id="{2F2E0E80-7F5A-4E54-8BC9-445F5A6F8564}"/>
              </a:ext>
            </a:extLst>
          </p:cNvPr>
          <p:cNvSpPr txBox="1"/>
          <p:nvPr/>
        </p:nvSpPr>
        <p:spPr>
          <a:xfrm>
            <a:off x="3743908" y="5535631"/>
            <a:ext cx="1656184" cy="307777"/>
          </a:xfrm>
          <a:prstGeom prst="rect">
            <a:avLst/>
          </a:prstGeom>
          <a:noFill/>
        </p:spPr>
        <p:txBody>
          <a:bodyPr wrap="square">
            <a:spAutoFit/>
          </a:bodyPr>
          <a:lstStyle/>
          <a:p>
            <a:r>
              <a:rPr lang="zh-CN" altLang="en-US" sz="1400" b="1" dirty="0"/>
              <a:t>图</a:t>
            </a:r>
            <a:r>
              <a:rPr lang="en-US" altLang="zh-CN" sz="1400" b="1" dirty="0"/>
              <a:t>3.7    16</a:t>
            </a:r>
            <a:r>
              <a:rPr lang="zh-CN" altLang="en-US" sz="1400" b="1" dirty="0"/>
              <a:t>位加法器</a:t>
            </a:r>
            <a:endParaRPr lang="zh-CN" altLang="en-US" sz="1400" dirty="0"/>
          </a:p>
        </p:txBody>
      </p:sp>
    </p:spTree>
    <p:extLst>
      <p:ext uri="{BB962C8B-B14F-4D97-AF65-F5344CB8AC3E}">
        <p14:creationId xmlns:p14="http://schemas.microsoft.com/office/powerpoint/2010/main" val="2889301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a:extLst>
              <a:ext uri="{FF2B5EF4-FFF2-40B4-BE49-F238E27FC236}">
                <a16:creationId xmlns:a16="http://schemas.microsoft.com/office/drawing/2014/main" id="{DB04ABB7-7772-B287-ADFF-3F83F877396E}"/>
              </a:ext>
            </a:extLst>
          </p:cNvPr>
          <p:cNvGrpSpPr/>
          <p:nvPr/>
        </p:nvGrpSpPr>
        <p:grpSpPr>
          <a:xfrm>
            <a:off x="395535" y="2636912"/>
            <a:ext cx="8517619" cy="4176463"/>
            <a:chOff x="234067" y="2185119"/>
            <a:chExt cx="8641308" cy="4605352"/>
          </a:xfrm>
        </p:grpSpPr>
        <p:grpSp>
          <p:nvGrpSpPr>
            <p:cNvPr id="71" name="组合 70">
              <a:extLst>
                <a:ext uri="{FF2B5EF4-FFF2-40B4-BE49-F238E27FC236}">
                  <a16:creationId xmlns:a16="http://schemas.microsoft.com/office/drawing/2014/main" id="{E3205498-3AFD-3F2B-732A-8993BCEBC461}"/>
                </a:ext>
              </a:extLst>
            </p:cNvPr>
            <p:cNvGrpSpPr/>
            <p:nvPr/>
          </p:nvGrpSpPr>
          <p:grpSpPr>
            <a:xfrm>
              <a:off x="234067" y="2185119"/>
              <a:ext cx="8641308" cy="4605352"/>
              <a:chOff x="234067" y="2185119"/>
              <a:chExt cx="8641308" cy="4605352"/>
            </a:xfrm>
          </p:grpSpPr>
          <p:grpSp>
            <p:nvGrpSpPr>
              <p:cNvPr id="68" name="组合 67">
                <a:extLst>
                  <a:ext uri="{FF2B5EF4-FFF2-40B4-BE49-F238E27FC236}">
                    <a16:creationId xmlns:a16="http://schemas.microsoft.com/office/drawing/2014/main" id="{8C6F1460-0D5A-48A2-A873-C2D8F329CE41}"/>
                  </a:ext>
                </a:extLst>
              </p:cNvPr>
              <p:cNvGrpSpPr/>
              <p:nvPr/>
            </p:nvGrpSpPr>
            <p:grpSpPr>
              <a:xfrm>
                <a:off x="268624" y="2185119"/>
                <a:ext cx="8606751" cy="4605352"/>
                <a:chOff x="268624" y="2185119"/>
                <a:chExt cx="8606751" cy="4605352"/>
              </a:xfrm>
            </p:grpSpPr>
            <p:grpSp>
              <p:nvGrpSpPr>
                <p:cNvPr id="65" name="组合 64">
                  <a:extLst>
                    <a:ext uri="{FF2B5EF4-FFF2-40B4-BE49-F238E27FC236}">
                      <a16:creationId xmlns:a16="http://schemas.microsoft.com/office/drawing/2014/main" id="{9B44B73E-9645-49F0-712C-5C99723E3B93}"/>
                    </a:ext>
                  </a:extLst>
                </p:cNvPr>
                <p:cNvGrpSpPr/>
                <p:nvPr/>
              </p:nvGrpSpPr>
              <p:grpSpPr>
                <a:xfrm>
                  <a:off x="268624" y="2185119"/>
                  <a:ext cx="8606751" cy="4605352"/>
                  <a:chOff x="268624" y="2185119"/>
                  <a:chExt cx="8606751" cy="4605352"/>
                </a:xfrm>
              </p:grpSpPr>
              <p:grpSp>
                <p:nvGrpSpPr>
                  <p:cNvPr id="62" name="组合 61">
                    <a:extLst>
                      <a:ext uri="{FF2B5EF4-FFF2-40B4-BE49-F238E27FC236}">
                        <a16:creationId xmlns:a16="http://schemas.microsoft.com/office/drawing/2014/main" id="{5DC17799-CC88-D2D7-B968-043B96187E37}"/>
                      </a:ext>
                    </a:extLst>
                  </p:cNvPr>
                  <p:cNvGrpSpPr/>
                  <p:nvPr/>
                </p:nvGrpSpPr>
                <p:grpSpPr>
                  <a:xfrm>
                    <a:off x="268624" y="2185119"/>
                    <a:ext cx="8606751" cy="4605352"/>
                    <a:chOff x="268624" y="2185119"/>
                    <a:chExt cx="8606751" cy="4605352"/>
                  </a:xfrm>
                </p:grpSpPr>
                <p:grpSp>
                  <p:nvGrpSpPr>
                    <p:cNvPr id="60" name="组合 59">
                      <a:extLst>
                        <a:ext uri="{FF2B5EF4-FFF2-40B4-BE49-F238E27FC236}">
                          <a16:creationId xmlns:a16="http://schemas.microsoft.com/office/drawing/2014/main" id="{8497EA54-4F15-F776-61BE-B3AA142A0D9D}"/>
                        </a:ext>
                      </a:extLst>
                    </p:cNvPr>
                    <p:cNvGrpSpPr/>
                    <p:nvPr/>
                  </p:nvGrpSpPr>
                  <p:grpSpPr>
                    <a:xfrm>
                      <a:off x="268624" y="2185119"/>
                      <a:ext cx="8606751" cy="4605352"/>
                      <a:chOff x="268624" y="2185119"/>
                      <a:chExt cx="8606751" cy="4605352"/>
                    </a:xfrm>
                  </p:grpSpPr>
                  <p:grpSp>
                    <p:nvGrpSpPr>
                      <p:cNvPr id="58" name="组合 57">
                        <a:extLst>
                          <a:ext uri="{FF2B5EF4-FFF2-40B4-BE49-F238E27FC236}">
                            <a16:creationId xmlns:a16="http://schemas.microsoft.com/office/drawing/2014/main" id="{3486578A-916A-8F13-BBCD-A367F4FE1A7F}"/>
                          </a:ext>
                        </a:extLst>
                      </p:cNvPr>
                      <p:cNvGrpSpPr/>
                      <p:nvPr/>
                    </p:nvGrpSpPr>
                    <p:grpSpPr>
                      <a:xfrm>
                        <a:off x="268624" y="2185119"/>
                        <a:ext cx="8606751" cy="4605352"/>
                        <a:chOff x="268624" y="2185119"/>
                        <a:chExt cx="8606751" cy="4605352"/>
                      </a:xfrm>
                    </p:grpSpPr>
                    <p:grpSp>
                      <p:nvGrpSpPr>
                        <p:cNvPr id="56" name="组合 55">
                          <a:extLst>
                            <a:ext uri="{FF2B5EF4-FFF2-40B4-BE49-F238E27FC236}">
                              <a16:creationId xmlns:a16="http://schemas.microsoft.com/office/drawing/2014/main" id="{23A69153-6C1F-A13D-80AF-B43465E77A21}"/>
                            </a:ext>
                          </a:extLst>
                        </p:cNvPr>
                        <p:cNvGrpSpPr/>
                        <p:nvPr/>
                      </p:nvGrpSpPr>
                      <p:grpSpPr>
                        <a:xfrm>
                          <a:off x="268624" y="2185119"/>
                          <a:ext cx="8606751" cy="4605352"/>
                          <a:chOff x="268624" y="2185119"/>
                          <a:chExt cx="8606751" cy="4605352"/>
                        </a:xfrm>
                      </p:grpSpPr>
                      <p:grpSp>
                        <p:nvGrpSpPr>
                          <p:cNvPr id="54" name="组合 53">
                            <a:extLst>
                              <a:ext uri="{FF2B5EF4-FFF2-40B4-BE49-F238E27FC236}">
                                <a16:creationId xmlns:a16="http://schemas.microsoft.com/office/drawing/2014/main" id="{C018FD83-7398-471F-746A-EF675F19410B}"/>
                              </a:ext>
                            </a:extLst>
                          </p:cNvPr>
                          <p:cNvGrpSpPr/>
                          <p:nvPr/>
                        </p:nvGrpSpPr>
                        <p:grpSpPr>
                          <a:xfrm>
                            <a:off x="268624" y="2185119"/>
                            <a:ext cx="8606751" cy="4605352"/>
                            <a:chOff x="268624" y="1792561"/>
                            <a:chExt cx="8606751" cy="4605352"/>
                          </a:xfrm>
                        </p:grpSpPr>
                        <p:grpSp>
                          <p:nvGrpSpPr>
                            <p:cNvPr id="52" name="组合 51">
                              <a:extLst>
                                <a:ext uri="{FF2B5EF4-FFF2-40B4-BE49-F238E27FC236}">
                                  <a16:creationId xmlns:a16="http://schemas.microsoft.com/office/drawing/2014/main" id="{D6D4AEF7-C743-DE5B-9AFF-B99B95D1CC30}"/>
                                </a:ext>
                              </a:extLst>
                            </p:cNvPr>
                            <p:cNvGrpSpPr/>
                            <p:nvPr/>
                          </p:nvGrpSpPr>
                          <p:grpSpPr>
                            <a:xfrm>
                              <a:off x="268624" y="1792561"/>
                              <a:ext cx="8606751" cy="4177797"/>
                              <a:chOff x="268624" y="1792561"/>
                              <a:chExt cx="8606751" cy="4177797"/>
                            </a:xfrm>
                          </p:grpSpPr>
                          <p:grpSp>
                            <p:nvGrpSpPr>
                              <p:cNvPr id="2" name="组合 1">
                                <a:extLst>
                                  <a:ext uri="{FF2B5EF4-FFF2-40B4-BE49-F238E27FC236}">
                                    <a16:creationId xmlns:a16="http://schemas.microsoft.com/office/drawing/2014/main" id="{B2CAA4AB-83B3-1702-E326-27F2961CACD9}"/>
                                  </a:ext>
                                </a:extLst>
                              </p:cNvPr>
                              <p:cNvGrpSpPr/>
                              <p:nvPr/>
                            </p:nvGrpSpPr>
                            <p:grpSpPr>
                              <a:xfrm>
                                <a:off x="268624" y="1792561"/>
                                <a:ext cx="8606751" cy="4177797"/>
                                <a:chOff x="268624" y="2296617"/>
                                <a:chExt cx="8606751" cy="4177797"/>
                              </a:xfrm>
                            </p:grpSpPr>
                            <p:grpSp>
                              <p:nvGrpSpPr>
                                <p:cNvPr id="4" name="组合 3">
                                  <a:extLst>
                                    <a:ext uri="{FF2B5EF4-FFF2-40B4-BE49-F238E27FC236}">
                                      <a16:creationId xmlns:a16="http://schemas.microsoft.com/office/drawing/2014/main" id="{BD99CA16-BEA2-E1B6-0E35-A0B4F645CA41}"/>
                                    </a:ext>
                                  </a:extLst>
                                </p:cNvPr>
                                <p:cNvGrpSpPr/>
                                <p:nvPr/>
                              </p:nvGrpSpPr>
                              <p:grpSpPr>
                                <a:xfrm>
                                  <a:off x="268624" y="2296617"/>
                                  <a:ext cx="8606751" cy="4177797"/>
                                  <a:chOff x="268624" y="2296617"/>
                                  <a:chExt cx="8606751" cy="4177797"/>
                                </a:xfrm>
                              </p:grpSpPr>
                              <p:grpSp>
                                <p:nvGrpSpPr>
                                  <p:cNvPr id="7" name="组合 6">
                                    <a:extLst>
                                      <a:ext uri="{FF2B5EF4-FFF2-40B4-BE49-F238E27FC236}">
                                        <a16:creationId xmlns:a16="http://schemas.microsoft.com/office/drawing/2014/main" id="{98C3347F-BB0A-9FDF-BF01-4BA6064BB8EB}"/>
                                      </a:ext>
                                    </a:extLst>
                                  </p:cNvPr>
                                  <p:cNvGrpSpPr/>
                                  <p:nvPr/>
                                </p:nvGrpSpPr>
                                <p:grpSpPr>
                                  <a:xfrm>
                                    <a:off x="268624" y="2296617"/>
                                    <a:ext cx="8606751" cy="4177797"/>
                                    <a:chOff x="268624" y="1586903"/>
                                    <a:chExt cx="8606751" cy="4177797"/>
                                  </a:xfrm>
                                </p:grpSpPr>
                                <p:grpSp>
                                  <p:nvGrpSpPr>
                                    <p:cNvPr id="10" name="组合 9">
                                      <a:extLst>
                                        <a:ext uri="{FF2B5EF4-FFF2-40B4-BE49-F238E27FC236}">
                                          <a16:creationId xmlns:a16="http://schemas.microsoft.com/office/drawing/2014/main" id="{0A5E172E-AA30-7AFC-1A4D-6AB573AC8980}"/>
                                        </a:ext>
                                      </a:extLst>
                                    </p:cNvPr>
                                    <p:cNvGrpSpPr/>
                                    <p:nvPr/>
                                  </p:nvGrpSpPr>
                                  <p:grpSpPr>
                                    <a:xfrm>
                                      <a:off x="268624" y="1586903"/>
                                      <a:ext cx="8606751" cy="4177797"/>
                                      <a:chOff x="268624" y="1586903"/>
                                      <a:chExt cx="8606751" cy="4177797"/>
                                    </a:xfrm>
                                  </p:grpSpPr>
                                  <p:grpSp>
                                    <p:nvGrpSpPr>
                                      <p:cNvPr id="12" name="组合 11">
                                        <a:extLst>
                                          <a:ext uri="{FF2B5EF4-FFF2-40B4-BE49-F238E27FC236}">
                                            <a16:creationId xmlns:a16="http://schemas.microsoft.com/office/drawing/2014/main" id="{B29A8D01-FEAE-50B2-88F3-408EC017CC2F}"/>
                                          </a:ext>
                                        </a:extLst>
                                      </p:cNvPr>
                                      <p:cNvGrpSpPr/>
                                      <p:nvPr/>
                                    </p:nvGrpSpPr>
                                    <p:grpSpPr>
                                      <a:xfrm>
                                        <a:off x="268624" y="1586903"/>
                                        <a:ext cx="8606751" cy="4177797"/>
                                        <a:chOff x="268624" y="1586903"/>
                                        <a:chExt cx="8606751" cy="4177797"/>
                                      </a:xfrm>
                                    </p:grpSpPr>
                                    <p:grpSp>
                                      <p:nvGrpSpPr>
                                        <p:cNvPr id="19" name="组合 18">
                                          <a:extLst>
                                            <a:ext uri="{FF2B5EF4-FFF2-40B4-BE49-F238E27FC236}">
                                              <a16:creationId xmlns:a16="http://schemas.microsoft.com/office/drawing/2014/main" id="{4EE6EB13-3ED5-1D7D-F8D9-220820B8F756}"/>
                                            </a:ext>
                                          </a:extLst>
                                        </p:cNvPr>
                                        <p:cNvGrpSpPr/>
                                        <p:nvPr/>
                                      </p:nvGrpSpPr>
                                      <p:grpSpPr>
                                        <a:xfrm>
                                          <a:off x="268624" y="1586903"/>
                                          <a:ext cx="8606751" cy="4177797"/>
                                          <a:chOff x="268624" y="1576537"/>
                                          <a:chExt cx="8606751" cy="4177797"/>
                                        </a:xfrm>
                                      </p:grpSpPr>
                                      <p:grpSp>
                                        <p:nvGrpSpPr>
                                          <p:cNvPr id="40" name="组合 39">
                                            <a:extLst>
                                              <a:ext uri="{FF2B5EF4-FFF2-40B4-BE49-F238E27FC236}">
                                                <a16:creationId xmlns:a16="http://schemas.microsoft.com/office/drawing/2014/main" id="{C510995B-7EB1-8807-486C-CE16471421C2}"/>
                                              </a:ext>
                                            </a:extLst>
                                          </p:cNvPr>
                                          <p:cNvGrpSpPr/>
                                          <p:nvPr/>
                                        </p:nvGrpSpPr>
                                        <p:grpSpPr>
                                          <a:xfrm>
                                            <a:off x="268624" y="1576537"/>
                                            <a:ext cx="8606751" cy="4177797"/>
                                            <a:chOff x="268624" y="1576537"/>
                                            <a:chExt cx="8606751" cy="4177797"/>
                                          </a:xfrm>
                                        </p:grpSpPr>
                                        <p:grpSp>
                                          <p:nvGrpSpPr>
                                            <p:cNvPr id="45" name="组合 44">
                                              <a:extLst>
                                                <a:ext uri="{FF2B5EF4-FFF2-40B4-BE49-F238E27FC236}">
                                                  <a16:creationId xmlns:a16="http://schemas.microsoft.com/office/drawing/2014/main" id="{99DDAB04-C365-4B3C-29FF-624FD7515152}"/>
                                                </a:ext>
                                              </a:extLst>
                                            </p:cNvPr>
                                            <p:cNvGrpSpPr/>
                                            <p:nvPr/>
                                          </p:nvGrpSpPr>
                                          <p:grpSpPr>
                                            <a:xfrm>
                                              <a:off x="268624" y="1576537"/>
                                              <a:ext cx="8606751" cy="4177797"/>
                                              <a:chOff x="268624" y="1576537"/>
                                              <a:chExt cx="8606751" cy="4177797"/>
                                            </a:xfrm>
                                          </p:grpSpPr>
                                          <p:pic>
                                            <p:nvPicPr>
                                              <p:cNvPr id="49" name="图片 48">
                                                <a:extLst>
                                                  <a:ext uri="{FF2B5EF4-FFF2-40B4-BE49-F238E27FC236}">
                                                    <a16:creationId xmlns:a16="http://schemas.microsoft.com/office/drawing/2014/main" id="{5CB1851A-4BCC-865A-9D32-C6700271AA53}"/>
                                                  </a:ext>
                                                </a:extLst>
                                              </p:cNvPr>
                                              <p:cNvPicPr>
                                                <a:picLocks noChangeAspect="1"/>
                                              </p:cNvPicPr>
                                              <p:nvPr/>
                                            </p:nvPicPr>
                                            <p:blipFill>
                                              <a:blip r:embed="rId2"/>
                                              <a:stretch>
                                                <a:fillRect/>
                                              </a:stretch>
                                            </p:blipFill>
                                            <p:spPr>
                                              <a:xfrm>
                                                <a:off x="268624" y="1576537"/>
                                                <a:ext cx="8606751" cy="4177797"/>
                                              </a:xfrm>
                                              <a:prstGeom prst="rect">
                                                <a:avLst/>
                                              </a:prstGeom>
                                            </p:spPr>
                                          </p:pic>
                                          <p:pic>
                                            <p:nvPicPr>
                                              <p:cNvPr id="50" name="图片 49">
                                                <a:extLst>
                                                  <a:ext uri="{FF2B5EF4-FFF2-40B4-BE49-F238E27FC236}">
                                                    <a16:creationId xmlns:a16="http://schemas.microsoft.com/office/drawing/2014/main" id="{76552E1B-4DD7-382B-1752-214B145A4C6F}"/>
                                                  </a:ext>
                                                </a:extLst>
                                              </p:cNvPr>
                                              <p:cNvPicPr>
                                                <a:picLocks noChangeAspect="1"/>
                                              </p:cNvPicPr>
                                              <p:nvPr/>
                                            </p:nvPicPr>
                                            <p:blipFill>
                                              <a:blip r:embed="rId3"/>
                                              <a:stretch>
                                                <a:fillRect/>
                                              </a:stretch>
                                            </p:blipFill>
                                            <p:spPr>
                                              <a:xfrm>
                                                <a:off x="1998524" y="4143293"/>
                                                <a:ext cx="323867" cy="260363"/>
                                              </a:xfrm>
                                              <a:prstGeom prst="rect">
                                                <a:avLst/>
                                              </a:prstGeom>
                                            </p:spPr>
                                          </p:pic>
                                        </p:grpSp>
                                        <p:pic>
                                          <p:nvPicPr>
                                            <p:cNvPr id="46" name="图片 45">
                                              <a:extLst>
                                                <a:ext uri="{FF2B5EF4-FFF2-40B4-BE49-F238E27FC236}">
                                                  <a16:creationId xmlns:a16="http://schemas.microsoft.com/office/drawing/2014/main" id="{51F48C46-4346-3525-D55D-5BA6CEC87115}"/>
                                                </a:ext>
                                              </a:extLst>
                                            </p:cNvPr>
                                            <p:cNvPicPr>
                                              <a:picLocks noChangeAspect="1"/>
                                            </p:cNvPicPr>
                                            <p:nvPr/>
                                          </p:nvPicPr>
                                          <p:blipFill>
                                            <a:blip r:embed="rId4"/>
                                            <a:stretch>
                                              <a:fillRect/>
                                            </a:stretch>
                                          </p:blipFill>
                                          <p:spPr>
                                            <a:xfrm>
                                              <a:off x="3927885" y="4154867"/>
                                              <a:ext cx="228518" cy="223077"/>
                                            </a:xfrm>
                                            <a:prstGeom prst="rect">
                                              <a:avLst/>
                                            </a:prstGeom>
                                          </p:spPr>
                                        </p:pic>
                                        <p:pic>
                                          <p:nvPicPr>
                                            <p:cNvPr id="47" name="图片 46">
                                              <a:extLst>
                                                <a:ext uri="{FF2B5EF4-FFF2-40B4-BE49-F238E27FC236}">
                                                  <a16:creationId xmlns:a16="http://schemas.microsoft.com/office/drawing/2014/main" id="{A99B01D4-8A5F-A3F0-95D3-D5548D8BEB2C}"/>
                                                </a:ext>
                                              </a:extLst>
                                            </p:cNvPr>
                                            <p:cNvPicPr>
                                              <a:picLocks noChangeAspect="1"/>
                                            </p:cNvPicPr>
                                            <p:nvPr/>
                                          </p:nvPicPr>
                                          <p:blipFill>
                                            <a:blip r:embed="rId4"/>
                                            <a:stretch>
                                              <a:fillRect/>
                                            </a:stretch>
                                          </p:blipFill>
                                          <p:spPr>
                                            <a:xfrm>
                                              <a:off x="5959157" y="4149080"/>
                                              <a:ext cx="228518" cy="223077"/>
                                            </a:xfrm>
                                            <a:prstGeom prst="rect">
                                              <a:avLst/>
                                            </a:prstGeom>
                                          </p:spPr>
                                        </p:pic>
                                        <p:pic>
                                          <p:nvPicPr>
                                            <p:cNvPr id="48" name="图片 47">
                                              <a:extLst>
                                                <a:ext uri="{FF2B5EF4-FFF2-40B4-BE49-F238E27FC236}">
                                                  <a16:creationId xmlns:a16="http://schemas.microsoft.com/office/drawing/2014/main" id="{31F27E7B-41EB-DA2C-4747-7305951B6678}"/>
                                                </a:ext>
                                              </a:extLst>
                                            </p:cNvPr>
                                            <p:cNvPicPr>
                                              <a:picLocks noChangeAspect="1"/>
                                            </p:cNvPicPr>
                                            <p:nvPr/>
                                          </p:nvPicPr>
                                          <p:blipFill>
                                            <a:blip r:embed="rId4"/>
                                            <a:stretch>
                                              <a:fillRect/>
                                            </a:stretch>
                                          </p:blipFill>
                                          <p:spPr>
                                            <a:xfrm>
                                              <a:off x="7909160" y="4160654"/>
                                              <a:ext cx="228518" cy="223077"/>
                                            </a:xfrm>
                                            <a:prstGeom prst="rect">
                                              <a:avLst/>
                                            </a:prstGeom>
                                          </p:spPr>
                                        </p:pic>
                                      </p:grpSp>
                                      <p:pic>
                                        <p:nvPicPr>
                                          <p:cNvPr id="41" name="图片 40">
                                            <a:extLst>
                                              <a:ext uri="{FF2B5EF4-FFF2-40B4-BE49-F238E27FC236}">
                                                <a16:creationId xmlns:a16="http://schemas.microsoft.com/office/drawing/2014/main" id="{130DBA06-E547-14D4-BADB-362113DE268C}"/>
                                              </a:ext>
                                            </a:extLst>
                                          </p:cNvPr>
                                          <p:cNvPicPr>
                                            <a:picLocks noChangeAspect="1"/>
                                          </p:cNvPicPr>
                                          <p:nvPr/>
                                        </p:nvPicPr>
                                        <p:blipFill>
                                          <a:blip r:embed="rId5"/>
                                          <a:stretch>
                                            <a:fillRect/>
                                          </a:stretch>
                                        </p:blipFill>
                                        <p:spPr>
                                          <a:xfrm>
                                            <a:off x="1521141" y="3978184"/>
                                            <a:ext cx="353577" cy="425472"/>
                                          </a:xfrm>
                                          <a:prstGeom prst="rect">
                                            <a:avLst/>
                                          </a:prstGeom>
                                        </p:spPr>
                                      </p:pic>
                                      <p:pic>
                                        <p:nvPicPr>
                                          <p:cNvPr id="42" name="图片 41">
                                            <a:extLst>
                                              <a:ext uri="{FF2B5EF4-FFF2-40B4-BE49-F238E27FC236}">
                                                <a16:creationId xmlns:a16="http://schemas.microsoft.com/office/drawing/2014/main" id="{67467EC5-4D5B-1AC8-1487-080C38815276}"/>
                                              </a:ext>
                                            </a:extLst>
                                          </p:cNvPr>
                                          <p:cNvPicPr>
                                            <a:picLocks noChangeAspect="1"/>
                                          </p:cNvPicPr>
                                          <p:nvPr/>
                                        </p:nvPicPr>
                                        <p:blipFill>
                                          <a:blip r:embed="rId5"/>
                                          <a:stretch>
                                            <a:fillRect/>
                                          </a:stretch>
                                        </p:blipFill>
                                        <p:spPr>
                                          <a:xfrm>
                                            <a:off x="3460032" y="3978184"/>
                                            <a:ext cx="353577" cy="425472"/>
                                          </a:xfrm>
                                          <a:prstGeom prst="rect">
                                            <a:avLst/>
                                          </a:prstGeom>
                                        </p:spPr>
                                      </p:pic>
                                      <p:pic>
                                        <p:nvPicPr>
                                          <p:cNvPr id="43" name="图片 42">
                                            <a:extLst>
                                              <a:ext uri="{FF2B5EF4-FFF2-40B4-BE49-F238E27FC236}">
                                                <a16:creationId xmlns:a16="http://schemas.microsoft.com/office/drawing/2014/main" id="{B0C71F65-FCB8-B62D-22F5-FF5074993722}"/>
                                              </a:ext>
                                            </a:extLst>
                                          </p:cNvPr>
                                          <p:cNvPicPr>
                                            <a:picLocks noChangeAspect="1"/>
                                          </p:cNvPicPr>
                                          <p:nvPr/>
                                        </p:nvPicPr>
                                        <p:blipFill>
                                          <a:blip r:embed="rId5"/>
                                          <a:stretch>
                                            <a:fillRect/>
                                          </a:stretch>
                                        </p:blipFill>
                                        <p:spPr>
                                          <a:xfrm>
                                            <a:off x="5535094" y="3978335"/>
                                            <a:ext cx="353577" cy="425472"/>
                                          </a:xfrm>
                                          <a:prstGeom prst="rect">
                                            <a:avLst/>
                                          </a:prstGeom>
                                        </p:spPr>
                                      </p:pic>
                                      <p:pic>
                                        <p:nvPicPr>
                                          <p:cNvPr id="44" name="图片 43">
                                            <a:extLst>
                                              <a:ext uri="{FF2B5EF4-FFF2-40B4-BE49-F238E27FC236}">
                                                <a16:creationId xmlns:a16="http://schemas.microsoft.com/office/drawing/2014/main" id="{680E281E-A741-7BE8-691E-F838E88C127D}"/>
                                              </a:ext>
                                            </a:extLst>
                                          </p:cNvPr>
                                          <p:cNvPicPr>
                                            <a:picLocks noChangeAspect="1"/>
                                          </p:cNvPicPr>
                                          <p:nvPr/>
                                        </p:nvPicPr>
                                        <p:blipFill>
                                          <a:blip r:embed="rId5"/>
                                          <a:stretch>
                                            <a:fillRect/>
                                          </a:stretch>
                                        </p:blipFill>
                                        <p:spPr>
                                          <a:xfrm>
                                            <a:off x="7446070" y="3978184"/>
                                            <a:ext cx="353577" cy="425472"/>
                                          </a:xfrm>
                                          <a:prstGeom prst="rect">
                                            <a:avLst/>
                                          </a:prstGeom>
                                        </p:spPr>
                                      </p:pic>
                                    </p:grpSp>
                                    <p:grpSp>
                                      <p:nvGrpSpPr>
                                        <p:cNvPr id="20" name="组合 19">
                                          <a:extLst>
                                            <a:ext uri="{FF2B5EF4-FFF2-40B4-BE49-F238E27FC236}">
                                              <a16:creationId xmlns:a16="http://schemas.microsoft.com/office/drawing/2014/main" id="{F20C186D-CA83-E056-10E9-41C32BDCFC2B}"/>
                                            </a:ext>
                                          </a:extLst>
                                        </p:cNvPr>
                                        <p:cNvGrpSpPr/>
                                        <p:nvPr/>
                                      </p:nvGrpSpPr>
                                      <p:grpSpPr>
                                        <a:xfrm>
                                          <a:off x="5309441" y="3728606"/>
                                          <a:ext cx="1008112" cy="730140"/>
                                          <a:chOff x="7253657" y="3728065"/>
                                          <a:chExt cx="1008112" cy="730140"/>
                                        </a:xfrm>
                                      </p:grpSpPr>
                                      <p:cxnSp>
                                        <p:nvCxnSpPr>
                                          <p:cNvPr id="35" name="直接连接符 34">
                                            <a:extLst>
                                              <a:ext uri="{FF2B5EF4-FFF2-40B4-BE49-F238E27FC236}">
                                                <a16:creationId xmlns:a16="http://schemas.microsoft.com/office/drawing/2014/main" id="{27B6BA0C-A953-7B77-BAB9-D23C8162CA82}"/>
                                              </a:ext>
                                            </a:extLst>
                                          </p:cNvPr>
                                          <p:cNvCxnSpPr>
                                            <a:cxnSpLocks/>
                                          </p:cNvCxnSpPr>
                                          <p:nvPr/>
                                        </p:nvCxnSpPr>
                                        <p:spPr>
                                          <a:xfrm>
                                            <a:off x="7446070" y="3978184"/>
                                            <a:ext cx="0" cy="478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5BA6AF6-17B4-2EAB-049F-78890E747171}"/>
                                              </a:ext>
                                            </a:extLst>
                                          </p:cNvPr>
                                          <p:cNvCxnSpPr>
                                            <a:cxnSpLocks/>
                                          </p:cNvCxnSpPr>
                                          <p:nvPr/>
                                        </p:nvCxnSpPr>
                                        <p:spPr>
                                          <a:xfrm>
                                            <a:off x="7550040" y="3981916"/>
                                            <a:ext cx="0" cy="475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932F383-290B-BA85-5487-D6B8937FFEF6}"/>
                                              </a:ext>
                                            </a:extLst>
                                          </p:cNvPr>
                                          <p:cNvCxnSpPr>
                                            <a:cxnSpLocks/>
                                          </p:cNvCxnSpPr>
                                          <p:nvPr/>
                                        </p:nvCxnSpPr>
                                        <p:spPr>
                                          <a:xfrm>
                                            <a:off x="7763500" y="3983971"/>
                                            <a:ext cx="0" cy="464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A59C603C-7C29-E1B2-C32E-3D5AE6EFEE3C}"/>
                                              </a:ext>
                                            </a:extLst>
                                          </p:cNvPr>
                                          <p:cNvCxnSpPr>
                                            <a:cxnSpLocks/>
                                          </p:cNvCxnSpPr>
                                          <p:nvPr/>
                                        </p:nvCxnSpPr>
                                        <p:spPr>
                                          <a:xfrm>
                                            <a:off x="7656770" y="3993490"/>
                                            <a:ext cx="0" cy="464715"/>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B4F3F0AA-47F5-AE76-2596-D7E82351158A}"/>
                                              </a:ext>
                                            </a:extLst>
                                          </p:cNvPr>
                                          <p:cNvSpPr txBox="1"/>
                                          <p:nvPr/>
                                        </p:nvSpPr>
                                        <p:spPr>
                                          <a:xfrm>
                                            <a:off x="7253657" y="3728065"/>
                                            <a:ext cx="1008112" cy="261610"/>
                                          </a:xfrm>
                                          <a:prstGeom prst="rect">
                                            <a:avLst/>
                                          </a:prstGeom>
                                          <a:noFill/>
                                        </p:spPr>
                                        <p:txBody>
                                          <a:bodyPr wrap="square" rtlCol="0">
                                            <a:spAutoFit/>
                                          </a:bodyPr>
                                          <a:lstStyle/>
                                          <a:p>
                                            <a:r>
                                              <a:rPr lang="en-US" altLang="zh-CN" sz="1050" b="1" dirty="0"/>
                                              <a:t>S</a:t>
                                            </a:r>
                                            <a:r>
                                              <a:rPr lang="en-US" altLang="zh-CN" sz="1050" b="1" baseline="-25000" dirty="0"/>
                                              <a:t>7</a:t>
                                            </a:r>
                                            <a:r>
                                              <a:rPr lang="en-US" altLang="zh-CN" sz="1050" b="1" dirty="0"/>
                                              <a:t>S</a:t>
                                            </a:r>
                                            <a:r>
                                              <a:rPr lang="en-US" altLang="zh-CN" sz="1050" b="1" baseline="-25000" dirty="0"/>
                                              <a:t>6</a:t>
                                            </a:r>
                                            <a:r>
                                              <a:rPr lang="en-US" altLang="zh-CN" sz="1050" b="1" dirty="0"/>
                                              <a:t>S</a:t>
                                            </a:r>
                                            <a:r>
                                              <a:rPr lang="en-US" altLang="zh-CN" sz="1050" b="1" baseline="-25000" dirty="0"/>
                                              <a:t>5</a:t>
                                            </a:r>
                                            <a:r>
                                              <a:rPr lang="en-US" altLang="zh-CN" sz="1050" b="1" dirty="0"/>
                                              <a:t>S</a:t>
                                            </a:r>
                                            <a:r>
                                              <a:rPr lang="en-US" altLang="zh-CN" sz="1050" b="1" baseline="-25000" dirty="0"/>
                                              <a:t>4</a:t>
                                            </a:r>
                                            <a:endParaRPr lang="zh-CN" altLang="en-US" sz="1050" b="1" baseline="-25000" dirty="0"/>
                                          </a:p>
                                        </p:txBody>
                                      </p:sp>
                                    </p:grpSp>
                                    <p:pic>
                                      <p:nvPicPr>
                                        <p:cNvPr id="21" name="图片 20">
                                          <a:extLst>
                                            <a:ext uri="{FF2B5EF4-FFF2-40B4-BE49-F238E27FC236}">
                                              <a16:creationId xmlns:a16="http://schemas.microsoft.com/office/drawing/2014/main" id="{EA22C402-826B-0570-05D2-EDF735AAB429}"/>
                                            </a:ext>
                                          </a:extLst>
                                        </p:cNvPr>
                                        <p:cNvPicPr>
                                          <a:picLocks noChangeAspect="1"/>
                                        </p:cNvPicPr>
                                        <p:nvPr/>
                                      </p:nvPicPr>
                                      <p:blipFill>
                                        <a:blip r:embed="rId6"/>
                                        <a:stretch>
                                          <a:fillRect/>
                                        </a:stretch>
                                      </p:blipFill>
                                      <p:spPr>
                                        <a:xfrm>
                                          <a:off x="1066477" y="3494719"/>
                                          <a:ext cx="320089" cy="277000"/>
                                        </a:xfrm>
                                        <a:prstGeom prst="rect">
                                          <a:avLst/>
                                        </a:prstGeom>
                                      </p:spPr>
                                    </p:pic>
                                    <p:pic>
                                      <p:nvPicPr>
                                        <p:cNvPr id="22" name="图片 21">
                                          <a:extLst>
                                            <a:ext uri="{FF2B5EF4-FFF2-40B4-BE49-F238E27FC236}">
                                              <a16:creationId xmlns:a16="http://schemas.microsoft.com/office/drawing/2014/main" id="{04C50A72-7E11-3D10-46A5-AB0474570CC0}"/>
                                            </a:ext>
                                          </a:extLst>
                                        </p:cNvPr>
                                        <p:cNvPicPr>
                                          <a:picLocks noChangeAspect="1"/>
                                        </p:cNvPicPr>
                                        <p:nvPr/>
                                      </p:nvPicPr>
                                      <p:blipFill>
                                        <a:blip r:embed="rId7"/>
                                        <a:stretch>
                                          <a:fillRect/>
                                        </a:stretch>
                                      </p:blipFill>
                                      <p:spPr>
                                        <a:xfrm>
                                          <a:off x="1457120" y="3633450"/>
                                          <a:ext cx="317516" cy="444523"/>
                                        </a:xfrm>
                                        <a:prstGeom prst="rect">
                                          <a:avLst/>
                                        </a:prstGeom>
                                      </p:spPr>
                                    </p:pic>
                                    <p:grpSp>
                                      <p:nvGrpSpPr>
                                        <p:cNvPr id="23" name="组合 22">
                                          <a:extLst>
                                            <a:ext uri="{FF2B5EF4-FFF2-40B4-BE49-F238E27FC236}">
                                              <a16:creationId xmlns:a16="http://schemas.microsoft.com/office/drawing/2014/main" id="{19D7DBD2-7D8F-536A-C518-220AA29E7C27}"/>
                                            </a:ext>
                                          </a:extLst>
                                        </p:cNvPr>
                                        <p:cNvGrpSpPr/>
                                        <p:nvPr/>
                                      </p:nvGrpSpPr>
                                      <p:grpSpPr>
                                        <a:xfrm>
                                          <a:off x="7253657" y="3717032"/>
                                          <a:ext cx="1008112" cy="730140"/>
                                          <a:chOff x="7253657" y="3728065"/>
                                          <a:chExt cx="1008112" cy="730140"/>
                                        </a:xfrm>
                                      </p:grpSpPr>
                                      <p:cxnSp>
                                        <p:nvCxnSpPr>
                                          <p:cNvPr id="30" name="直接连接符 29">
                                            <a:extLst>
                                              <a:ext uri="{FF2B5EF4-FFF2-40B4-BE49-F238E27FC236}">
                                                <a16:creationId xmlns:a16="http://schemas.microsoft.com/office/drawing/2014/main" id="{53849E16-B8C8-DC40-6D10-77257BA2655F}"/>
                                              </a:ext>
                                            </a:extLst>
                                          </p:cNvPr>
                                          <p:cNvCxnSpPr>
                                            <a:cxnSpLocks/>
                                          </p:cNvCxnSpPr>
                                          <p:nvPr/>
                                        </p:nvCxnSpPr>
                                        <p:spPr>
                                          <a:xfrm>
                                            <a:off x="7446070" y="3978184"/>
                                            <a:ext cx="0" cy="478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ABE2EA0-070F-1779-A2C6-29DD22342F55}"/>
                                              </a:ext>
                                            </a:extLst>
                                          </p:cNvPr>
                                          <p:cNvCxnSpPr>
                                            <a:cxnSpLocks/>
                                          </p:cNvCxnSpPr>
                                          <p:nvPr/>
                                        </p:nvCxnSpPr>
                                        <p:spPr>
                                          <a:xfrm>
                                            <a:off x="7550040" y="3981916"/>
                                            <a:ext cx="0" cy="475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B9890CF-CF5F-F2D9-3B3E-EE2A52B2DC02}"/>
                                              </a:ext>
                                            </a:extLst>
                                          </p:cNvPr>
                                          <p:cNvCxnSpPr>
                                            <a:cxnSpLocks/>
                                          </p:cNvCxnSpPr>
                                          <p:nvPr/>
                                        </p:nvCxnSpPr>
                                        <p:spPr>
                                          <a:xfrm>
                                            <a:off x="7763500" y="3983971"/>
                                            <a:ext cx="0" cy="464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295478A-D5D0-B326-CA90-FA3217D33641}"/>
                                              </a:ext>
                                            </a:extLst>
                                          </p:cNvPr>
                                          <p:cNvCxnSpPr>
                                            <a:cxnSpLocks/>
                                          </p:cNvCxnSpPr>
                                          <p:nvPr/>
                                        </p:nvCxnSpPr>
                                        <p:spPr>
                                          <a:xfrm>
                                            <a:off x="7656770" y="3993490"/>
                                            <a:ext cx="0" cy="464715"/>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306FACC1-1A67-B0D3-168E-56CBFF33BA3B}"/>
                                              </a:ext>
                                            </a:extLst>
                                          </p:cNvPr>
                                          <p:cNvSpPr txBox="1"/>
                                          <p:nvPr/>
                                        </p:nvSpPr>
                                        <p:spPr>
                                          <a:xfrm>
                                            <a:off x="7253657" y="3728065"/>
                                            <a:ext cx="1008112" cy="261610"/>
                                          </a:xfrm>
                                          <a:prstGeom prst="rect">
                                            <a:avLst/>
                                          </a:prstGeom>
                                          <a:noFill/>
                                        </p:spPr>
                                        <p:txBody>
                                          <a:bodyPr wrap="square" rtlCol="0">
                                            <a:spAutoFit/>
                                          </a:bodyPr>
                                          <a:lstStyle/>
                                          <a:p>
                                            <a:r>
                                              <a:rPr lang="en-US" altLang="zh-CN" sz="1100" b="1" dirty="0"/>
                                              <a:t>S</a:t>
                                            </a:r>
                                            <a:r>
                                              <a:rPr lang="en-US" altLang="zh-CN" sz="1100" b="1" baseline="-25000" dirty="0"/>
                                              <a:t>3</a:t>
                                            </a:r>
                                            <a:r>
                                              <a:rPr lang="en-US" altLang="zh-CN" sz="1100" b="1" dirty="0"/>
                                              <a:t>S</a:t>
                                            </a:r>
                                            <a:r>
                                              <a:rPr lang="en-US" altLang="zh-CN" sz="1100" b="1" baseline="-25000" dirty="0"/>
                                              <a:t>2</a:t>
                                            </a:r>
                                            <a:r>
                                              <a:rPr lang="en-US" altLang="zh-CN" sz="1100" b="1" dirty="0"/>
                                              <a:t>S</a:t>
                                            </a:r>
                                            <a:r>
                                              <a:rPr lang="en-US" altLang="zh-CN" sz="1100" b="1" baseline="-25000" dirty="0"/>
                                              <a:t>1</a:t>
                                            </a:r>
                                            <a:r>
                                              <a:rPr lang="en-US" altLang="zh-CN" sz="1100" b="1" dirty="0"/>
                                              <a:t>S</a:t>
                                            </a:r>
                                            <a:r>
                                              <a:rPr lang="en-US" altLang="zh-CN" sz="1100" b="1" baseline="-25000" dirty="0"/>
                                              <a:t>0</a:t>
                                            </a:r>
                                            <a:endParaRPr lang="zh-CN" altLang="en-US" sz="1100" b="1" baseline="-25000" dirty="0"/>
                                          </a:p>
                                        </p:txBody>
                                      </p:sp>
                                    </p:grpSp>
                                    <p:grpSp>
                                      <p:nvGrpSpPr>
                                        <p:cNvPr id="24" name="组合 23">
                                          <a:extLst>
                                            <a:ext uri="{FF2B5EF4-FFF2-40B4-BE49-F238E27FC236}">
                                              <a16:creationId xmlns:a16="http://schemas.microsoft.com/office/drawing/2014/main" id="{78E751C0-3C90-E549-F720-9C5F7375C609}"/>
                                            </a:ext>
                                          </a:extLst>
                                        </p:cNvPr>
                                        <p:cNvGrpSpPr/>
                                        <p:nvPr/>
                                      </p:nvGrpSpPr>
                                      <p:grpSpPr>
                                        <a:xfrm>
                                          <a:off x="3313142" y="3728606"/>
                                          <a:ext cx="1008112" cy="730140"/>
                                          <a:chOff x="7253657" y="3728065"/>
                                          <a:chExt cx="1008112" cy="730140"/>
                                        </a:xfrm>
                                      </p:grpSpPr>
                                      <p:cxnSp>
                                        <p:nvCxnSpPr>
                                          <p:cNvPr id="25" name="直接连接符 24">
                                            <a:extLst>
                                              <a:ext uri="{FF2B5EF4-FFF2-40B4-BE49-F238E27FC236}">
                                                <a16:creationId xmlns:a16="http://schemas.microsoft.com/office/drawing/2014/main" id="{E67B49F1-E153-A6C1-E528-ED7B0D0AE903}"/>
                                              </a:ext>
                                            </a:extLst>
                                          </p:cNvPr>
                                          <p:cNvCxnSpPr>
                                            <a:cxnSpLocks/>
                                          </p:cNvCxnSpPr>
                                          <p:nvPr/>
                                        </p:nvCxnSpPr>
                                        <p:spPr>
                                          <a:xfrm>
                                            <a:off x="7446070" y="3978184"/>
                                            <a:ext cx="0" cy="478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8B28C0E-623B-0B42-0847-41A010C8123F}"/>
                                              </a:ext>
                                            </a:extLst>
                                          </p:cNvPr>
                                          <p:cNvCxnSpPr>
                                            <a:cxnSpLocks/>
                                          </p:cNvCxnSpPr>
                                          <p:nvPr/>
                                        </p:nvCxnSpPr>
                                        <p:spPr>
                                          <a:xfrm>
                                            <a:off x="7550040" y="3981916"/>
                                            <a:ext cx="0" cy="475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0C645F48-32BB-F87D-53D6-9110163B3B30}"/>
                                              </a:ext>
                                            </a:extLst>
                                          </p:cNvPr>
                                          <p:cNvCxnSpPr>
                                            <a:cxnSpLocks/>
                                          </p:cNvCxnSpPr>
                                          <p:nvPr/>
                                        </p:nvCxnSpPr>
                                        <p:spPr>
                                          <a:xfrm>
                                            <a:off x="7763500" y="3983971"/>
                                            <a:ext cx="0" cy="464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AB9DDA6-BC6C-C8E8-011E-C45F3EC62975}"/>
                                              </a:ext>
                                            </a:extLst>
                                          </p:cNvPr>
                                          <p:cNvCxnSpPr>
                                            <a:cxnSpLocks/>
                                          </p:cNvCxnSpPr>
                                          <p:nvPr/>
                                        </p:nvCxnSpPr>
                                        <p:spPr>
                                          <a:xfrm>
                                            <a:off x="7656770" y="3993490"/>
                                            <a:ext cx="0" cy="464715"/>
                                          </a:xfrm>
                                          <a:prstGeom prst="line">
                                            <a:avLst/>
                                          </a:prstGeom>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826AC539-31E1-F248-E18F-002C2DEEC765}"/>
                                              </a:ext>
                                            </a:extLst>
                                          </p:cNvPr>
                                          <p:cNvSpPr txBox="1"/>
                                          <p:nvPr/>
                                        </p:nvSpPr>
                                        <p:spPr>
                                          <a:xfrm>
                                            <a:off x="7253657" y="3728065"/>
                                            <a:ext cx="1008112" cy="246221"/>
                                          </a:xfrm>
                                          <a:prstGeom prst="rect">
                                            <a:avLst/>
                                          </a:prstGeom>
                                          <a:noFill/>
                                        </p:spPr>
                                        <p:txBody>
                                          <a:bodyPr wrap="square" rtlCol="0">
                                            <a:spAutoFit/>
                                          </a:bodyPr>
                                          <a:lstStyle/>
                                          <a:p>
                                            <a:r>
                                              <a:rPr lang="en-US" altLang="zh-CN" sz="1000" b="1" dirty="0"/>
                                              <a:t>S</a:t>
                                            </a:r>
                                            <a:r>
                                              <a:rPr lang="en-US" altLang="zh-CN" sz="1000" b="1" baseline="-25000" dirty="0"/>
                                              <a:t>11</a:t>
                                            </a:r>
                                            <a:r>
                                              <a:rPr lang="en-US" altLang="zh-CN" sz="1000" b="1" dirty="0"/>
                                              <a:t>S</a:t>
                                            </a:r>
                                            <a:r>
                                              <a:rPr lang="en-US" altLang="zh-CN" sz="1000" b="1" baseline="-25000" dirty="0"/>
                                              <a:t>10</a:t>
                                            </a:r>
                                            <a:r>
                                              <a:rPr lang="en-US" altLang="zh-CN" sz="1000" b="1" dirty="0"/>
                                              <a:t>S</a:t>
                                            </a:r>
                                            <a:r>
                                              <a:rPr lang="en-US" altLang="zh-CN" sz="1000" b="1" baseline="-25000" dirty="0"/>
                                              <a:t>9</a:t>
                                            </a:r>
                                            <a:r>
                                              <a:rPr lang="en-US" altLang="zh-CN" sz="1000" b="1" dirty="0"/>
                                              <a:t>S</a:t>
                                            </a:r>
                                            <a:r>
                                              <a:rPr lang="en-US" altLang="zh-CN" sz="1000" b="1" baseline="-25000" dirty="0"/>
                                              <a:t>8</a:t>
                                            </a:r>
                                            <a:endParaRPr lang="zh-CN" altLang="en-US" sz="1200" b="1" baseline="-25000" dirty="0"/>
                                          </a:p>
                                        </p:txBody>
                                      </p:sp>
                                    </p:grpSp>
                                  </p:grpSp>
                                  <p:grpSp>
                                    <p:nvGrpSpPr>
                                      <p:cNvPr id="13" name="组合 12">
                                        <a:extLst>
                                          <a:ext uri="{FF2B5EF4-FFF2-40B4-BE49-F238E27FC236}">
                                            <a16:creationId xmlns:a16="http://schemas.microsoft.com/office/drawing/2014/main" id="{D10BD0E0-0273-C37E-3DA0-341A6EC61807}"/>
                                          </a:ext>
                                        </a:extLst>
                                      </p:cNvPr>
                                      <p:cNvGrpSpPr/>
                                      <p:nvPr/>
                                    </p:nvGrpSpPr>
                                    <p:grpSpPr>
                                      <a:xfrm>
                                        <a:off x="1343214" y="3734393"/>
                                        <a:ext cx="1008112" cy="730140"/>
                                        <a:chOff x="7253657" y="3728065"/>
                                        <a:chExt cx="1008112" cy="730140"/>
                                      </a:xfrm>
                                    </p:grpSpPr>
                                    <p:cxnSp>
                                      <p:nvCxnSpPr>
                                        <p:cNvPr id="14" name="直接连接符 13">
                                          <a:extLst>
                                            <a:ext uri="{FF2B5EF4-FFF2-40B4-BE49-F238E27FC236}">
                                              <a16:creationId xmlns:a16="http://schemas.microsoft.com/office/drawing/2014/main" id="{FC08C3EA-6B52-A43E-EF83-51F54F203BB3}"/>
                                            </a:ext>
                                          </a:extLst>
                                        </p:cNvPr>
                                        <p:cNvCxnSpPr>
                                          <a:cxnSpLocks/>
                                        </p:cNvCxnSpPr>
                                        <p:nvPr/>
                                      </p:nvCxnSpPr>
                                      <p:spPr>
                                        <a:xfrm>
                                          <a:off x="7446070" y="3978184"/>
                                          <a:ext cx="0" cy="478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4361999-888B-79E3-0835-B1ED98D438E9}"/>
                                            </a:ext>
                                          </a:extLst>
                                        </p:cNvPr>
                                        <p:cNvCxnSpPr>
                                          <a:cxnSpLocks/>
                                        </p:cNvCxnSpPr>
                                        <p:nvPr/>
                                      </p:nvCxnSpPr>
                                      <p:spPr>
                                        <a:xfrm>
                                          <a:off x="7550040" y="3981916"/>
                                          <a:ext cx="0" cy="475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F10E4CF-6B41-4F1D-DBBD-F1A894DB7E2B}"/>
                                            </a:ext>
                                          </a:extLst>
                                        </p:cNvPr>
                                        <p:cNvCxnSpPr>
                                          <a:cxnSpLocks/>
                                        </p:cNvCxnSpPr>
                                        <p:nvPr/>
                                      </p:nvCxnSpPr>
                                      <p:spPr>
                                        <a:xfrm>
                                          <a:off x="7763500" y="3983971"/>
                                          <a:ext cx="0" cy="464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B25889B-648F-4A7C-A519-40665811DF33}"/>
                                            </a:ext>
                                          </a:extLst>
                                        </p:cNvPr>
                                        <p:cNvCxnSpPr>
                                          <a:cxnSpLocks/>
                                        </p:cNvCxnSpPr>
                                        <p:nvPr/>
                                      </p:nvCxnSpPr>
                                      <p:spPr>
                                        <a:xfrm>
                                          <a:off x="7656770" y="3993490"/>
                                          <a:ext cx="0" cy="464715"/>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72FF8C0-85E3-DEB2-B76A-5E627F50B714}"/>
                                            </a:ext>
                                          </a:extLst>
                                        </p:cNvPr>
                                        <p:cNvSpPr txBox="1"/>
                                        <p:nvPr/>
                                      </p:nvSpPr>
                                      <p:spPr>
                                        <a:xfrm>
                                          <a:off x="7253657" y="3728065"/>
                                          <a:ext cx="1008112" cy="230832"/>
                                        </a:xfrm>
                                        <a:prstGeom prst="rect">
                                          <a:avLst/>
                                        </a:prstGeom>
                                        <a:noFill/>
                                      </p:spPr>
                                      <p:txBody>
                                        <a:bodyPr wrap="square" rtlCol="0">
                                          <a:spAutoFit/>
                                        </a:bodyPr>
                                        <a:lstStyle/>
                                        <a:p>
                                          <a:r>
                                            <a:rPr lang="en-US" altLang="zh-CN" sz="900" b="1" dirty="0"/>
                                            <a:t>S</a:t>
                                          </a:r>
                                          <a:r>
                                            <a:rPr lang="en-US" altLang="zh-CN" sz="900" b="1" baseline="-25000" dirty="0"/>
                                            <a:t>15</a:t>
                                          </a:r>
                                          <a:r>
                                            <a:rPr lang="en-US" altLang="zh-CN" sz="900" b="1" dirty="0"/>
                                            <a:t>S</a:t>
                                          </a:r>
                                          <a:r>
                                            <a:rPr lang="en-US" altLang="zh-CN" sz="900" b="1" baseline="-25000" dirty="0"/>
                                            <a:t>14</a:t>
                                          </a:r>
                                          <a:r>
                                            <a:rPr lang="en-US" altLang="zh-CN" sz="900" b="1" dirty="0"/>
                                            <a:t>S</a:t>
                                          </a:r>
                                          <a:r>
                                            <a:rPr lang="en-US" altLang="zh-CN" sz="900" b="1" baseline="-25000" dirty="0"/>
                                            <a:t>13</a:t>
                                          </a:r>
                                          <a:r>
                                            <a:rPr lang="en-US" altLang="zh-CN" sz="900" b="1" dirty="0"/>
                                            <a:t>S</a:t>
                                          </a:r>
                                          <a:r>
                                            <a:rPr lang="en-US" altLang="zh-CN" sz="900" b="1" baseline="-25000" dirty="0"/>
                                            <a:t>12</a:t>
                                          </a:r>
                                          <a:endParaRPr lang="zh-CN" altLang="en-US" sz="1200" b="1" baseline="-25000" dirty="0"/>
                                        </a:p>
                                      </p:txBody>
                                    </p:sp>
                                  </p:grpSp>
                                </p:grpSp>
                                <p:sp>
                                  <p:nvSpPr>
                                    <p:cNvPr id="11" name="文本框 10">
                                      <a:extLst>
                                        <a:ext uri="{FF2B5EF4-FFF2-40B4-BE49-F238E27FC236}">
                                          <a16:creationId xmlns:a16="http://schemas.microsoft.com/office/drawing/2014/main" id="{C7D9517C-F68C-FD12-B2B7-A54C3D2AF9F6}"/>
                                        </a:ext>
                                      </a:extLst>
                                    </p:cNvPr>
                                    <p:cNvSpPr txBox="1"/>
                                    <p:nvPr/>
                                  </p:nvSpPr>
                                  <p:spPr>
                                    <a:xfrm>
                                      <a:off x="1475656" y="3460938"/>
                                      <a:ext cx="504056" cy="338554"/>
                                    </a:xfrm>
                                    <a:prstGeom prst="rect">
                                      <a:avLst/>
                                    </a:prstGeom>
                                    <a:noFill/>
                                  </p:spPr>
                                  <p:txBody>
                                    <a:bodyPr wrap="square" rtlCol="0">
                                      <a:spAutoFit/>
                                    </a:bodyPr>
                                    <a:lstStyle/>
                                    <a:p>
                                      <a:r>
                                        <a:rPr lang="en-US" altLang="zh-CN" sz="1600" b="1" dirty="0"/>
                                        <a:t>12T</a:t>
                                      </a:r>
                                      <a:endParaRPr lang="zh-CN" altLang="en-US" sz="1600" b="1" dirty="0"/>
                                    </a:p>
                                  </p:txBody>
                                </p:sp>
                              </p:grpSp>
                              <p:pic>
                                <p:nvPicPr>
                                  <p:cNvPr id="8" name="图片 7">
                                    <a:extLst>
                                      <a:ext uri="{FF2B5EF4-FFF2-40B4-BE49-F238E27FC236}">
                                        <a16:creationId xmlns:a16="http://schemas.microsoft.com/office/drawing/2014/main" id="{9F309D59-2323-9E55-5DB6-101E14A109D1}"/>
                                      </a:ext>
                                    </a:extLst>
                                  </p:cNvPr>
                                  <p:cNvPicPr>
                                    <a:picLocks noChangeAspect="1"/>
                                  </p:cNvPicPr>
                                  <p:nvPr/>
                                </p:nvPicPr>
                                <p:blipFill>
                                  <a:blip r:embed="rId8"/>
                                  <a:stretch>
                                    <a:fillRect/>
                                  </a:stretch>
                                </p:blipFill>
                                <p:spPr>
                                  <a:xfrm>
                                    <a:off x="2634679" y="3889371"/>
                                    <a:ext cx="345072" cy="539778"/>
                                  </a:xfrm>
                                  <a:prstGeom prst="rect">
                                    <a:avLst/>
                                  </a:prstGeom>
                                </p:spPr>
                              </p:pic>
                              <p:pic>
                                <p:nvPicPr>
                                  <p:cNvPr id="9" name="图片 8">
                                    <a:extLst>
                                      <a:ext uri="{FF2B5EF4-FFF2-40B4-BE49-F238E27FC236}">
                                        <a16:creationId xmlns:a16="http://schemas.microsoft.com/office/drawing/2014/main" id="{CA7D60AB-E97A-1376-D17B-37524D523F7F}"/>
                                      </a:ext>
                                    </a:extLst>
                                  </p:cNvPr>
                                  <p:cNvPicPr>
                                    <a:picLocks noChangeAspect="1"/>
                                  </p:cNvPicPr>
                                  <p:nvPr/>
                                </p:nvPicPr>
                                <p:blipFill>
                                  <a:blip r:embed="rId8"/>
                                  <a:stretch>
                                    <a:fillRect/>
                                  </a:stretch>
                                </p:blipFill>
                                <p:spPr>
                                  <a:xfrm>
                                    <a:off x="1028132" y="4026031"/>
                                    <a:ext cx="345072" cy="539778"/>
                                  </a:xfrm>
                                  <a:prstGeom prst="rect">
                                    <a:avLst/>
                                  </a:prstGeom>
                                </p:spPr>
                              </p:pic>
                            </p:grpSp>
                            <p:pic>
                              <p:nvPicPr>
                                <p:cNvPr id="5" name="图片 4">
                                  <a:extLst>
                                    <a:ext uri="{FF2B5EF4-FFF2-40B4-BE49-F238E27FC236}">
                                      <a16:creationId xmlns:a16="http://schemas.microsoft.com/office/drawing/2014/main" id="{B047BF03-B4E6-926A-16B0-41EE00A27D84}"/>
                                    </a:ext>
                                  </a:extLst>
                                </p:cNvPr>
                                <p:cNvPicPr>
                                  <a:picLocks noChangeAspect="1"/>
                                </p:cNvPicPr>
                                <p:nvPr/>
                              </p:nvPicPr>
                              <p:blipFill>
                                <a:blip r:embed="rId8"/>
                                <a:stretch>
                                  <a:fillRect/>
                                </a:stretch>
                              </p:blipFill>
                              <p:spPr>
                                <a:xfrm>
                                  <a:off x="348135" y="5013176"/>
                                  <a:ext cx="345072" cy="539778"/>
                                </a:xfrm>
                                <a:prstGeom prst="rect">
                                  <a:avLst/>
                                </a:prstGeom>
                              </p:spPr>
                            </p:pic>
                            <p:pic>
                              <p:nvPicPr>
                                <p:cNvPr id="6" name="图片 5">
                                  <a:extLst>
                                    <a:ext uri="{FF2B5EF4-FFF2-40B4-BE49-F238E27FC236}">
                                      <a16:creationId xmlns:a16="http://schemas.microsoft.com/office/drawing/2014/main" id="{ECCC5458-0B66-FE31-CAFA-583ADF7ED1FF}"/>
                                    </a:ext>
                                  </a:extLst>
                                </p:cNvPr>
                                <p:cNvPicPr>
                                  <a:picLocks noChangeAspect="1"/>
                                </p:cNvPicPr>
                                <p:nvPr/>
                              </p:nvPicPr>
                              <p:blipFill>
                                <a:blip r:embed="rId8"/>
                                <a:stretch>
                                  <a:fillRect/>
                                </a:stretch>
                              </p:blipFill>
                              <p:spPr>
                                <a:xfrm>
                                  <a:off x="1560201" y="4026881"/>
                                  <a:ext cx="345072" cy="410897"/>
                                </a:xfrm>
                                <a:prstGeom prst="rect">
                                  <a:avLst/>
                                </a:prstGeom>
                              </p:spPr>
                            </p:pic>
                          </p:grpSp>
                          <p:sp>
                            <p:nvSpPr>
                              <p:cNvPr id="51" name="文本框 50">
                                <a:extLst>
                                  <a:ext uri="{FF2B5EF4-FFF2-40B4-BE49-F238E27FC236}">
                                    <a16:creationId xmlns:a16="http://schemas.microsoft.com/office/drawing/2014/main" id="{343FF025-FFA0-898A-D02D-AE363706770C}"/>
                                  </a:ext>
                                </a:extLst>
                              </p:cNvPr>
                              <p:cNvSpPr txBox="1"/>
                              <p:nvPr/>
                            </p:nvSpPr>
                            <p:spPr>
                              <a:xfrm>
                                <a:off x="2987824" y="2658441"/>
                                <a:ext cx="3655516" cy="339383"/>
                              </a:xfrm>
                              <a:prstGeom prst="rect">
                                <a:avLst/>
                              </a:prstGeom>
                              <a:solidFill>
                                <a:srgbClr val="00FFCC"/>
                              </a:solidFill>
                            </p:spPr>
                            <p:txBody>
                              <a:bodyPr wrap="square" rtlCol="0">
                                <a:spAutoFit/>
                              </a:bodyPr>
                              <a:lstStyle/>
                              <a:p>
                                <a:r>
                                  <a:rPr lang="zh-CN" altLang="en-US" sz="1400" b="1" dirty="0"/>
                                  <a:t>可级联先行进位电路（</a:t>
                                </a:r>
                                <a:r>
                                  <a:rPr lang="en-US" altLang="zh-CN" sz="1400" b="1" dirty="0"/>
                                  <a:t>4</a:t>
                                </a:r>
                                <a:r>
                                  <a:rPr lang="zh-CN" altLang="en-US" sz="1400" b="1" dirty="0"/>
                                  <a:t>位先行进位电路）</a:t>
                                </a:r>
                              </a:p>
                            </p:txBody>
                          </p:sp>
                        </p:grpSp>
                        <p:sp>
                          <p:nvSpPr>
                            <p:cNvPr id="53" name="文本框 52">
                              <a:extLst>
                                <a:ext uri="{FF2B5EF4-FFF2-40B4-BE49-F238E27FC236}">
                                  <a16:creationId xmlns:a16="http://schemas.microsoft.com/office/drawing/2014/main" id="{B7C58B7A-5399-C48B-B4AB-27A664D76CB7}"/>
                                </a:ext>
                              </a:extLst>
                            </p:cNvPr>
                            <p:cNvSpPr txBox="1"/>
                            <p:nvPr/>
                          </p:nvSpPr>
                          <p:spPr>
                            <a:xfrm>
                              <a:off x="3017968" y="6090136"/>
                              <a:ext cx="3682874" cy="307777"/>
                            </a:xfrm>
                            <a:prstGeom prst="rect">
                              <a:avLst/>
                            </a:prstGeom>
                            <a:noFill/>
                          </p:spPr>
                          <p:txBody>
                            <a:bodyPr wrap="square">
                              <a:spAutoFit/>
                            </a:bodyPr>
                            <a:lstStyle/>
                            <a:p>
                              <a:r>
                                <a:rPr lang="zh-CN" altLang="en-US" sz="1400" b="1" dirty="0"/>
                                <a:t>图</a:t>
                              </a:r>
                              <a:r>
                                <a:rPr lang="en-US" altLang="zh-CN" sz="1400" b="1" dirty="0"/>
                                <a:t>3.8    16</a:t>
                              </a:r>
                              <a:r>
                                <a:rPr lang="zh-CN" altLang="en-US" sz="1400" b="1" dirty="0"/>
                                <a:t>位加法器（组内并行、组间并行）</a:t>
                              </a:r>
                              <a:endParaRPr lang="zh-CN" altLang="en-US" sz="1400" dirty="0"/>
                            </a:p>
                          </p:txBody>
                        </p:sp>
                      </p:grpSp>
                      <p:sp>
                        <p:nvSpPr>
                          <p:cNvPr id="55" name="文本框 54">
                            <a:extLst>
                              <a:ext uri="{FF2B5EF4-FFF2-40B4-BE49-F238E27FC236}">
                                <a16:creationId xmlns:a16="http://schemas.microsoft.com/office/drawing/2014/main" id="{432C0F54-495D-5728-3B83-101DAB5F6E7A}"/>
                              </a:ext>
                            </a:extLst>
                          </p:cNvPr>
                          <p:cNvSpPr txBox="1"/>
                          <p:nvPr/>
                        </p:nvSpPr>
                        <p:spPr>
                          <a:xfrm>
                            <a:off x="2667940" y="4921423"/>
                            <a:ext cx="4382931" cy="307777"/>
                          </a:xfrm>
                          <a:prstGeom prst="rect">
                            <a:avLst/>
                          </a:prstGeom>
                          <a:noFill/>
                        </p:spPr>
                        <p:txBody>
                          <a:bodyPr wrap="none" rtlCol="0">
                            <a:spAutoFit/>
                          </a:bodyPr>
                          <a:lstStyle/>
                          <a:p>
                            <a:r>
                              <a:rPr lang="en-US" altLang="zh-CN" sz="1400" b="1" dirty="0">
                                <a:solidFill>
                                  <a:srgbClr val="00B050"/>
                                </a:solidFill>
                              </a:rPr>
                              <a:t>C</a:t>
                            </a:r>
                            <a:r>
                              <a:rPr lang="en-US" altLang="zh-CN" sz="1400" b="1" baseline="-25000" dirty="0">
                                <a:solidFill>
                                  <a:srgbClr val="00B050"/>
                                </a:solidFill>
                              </a:rPr>
                              <a:t>12                                                             </a:t>
                            </a:r>
                            <a:r>
                              <a:rPr lang="en-US" altLang="zh-CN" sz="1400" b="1" dirty="0">
                                <a:solidFill>
                                  <a:srgbClr val="00B050"/>
                                </a:solidFill>
                              </a:rPr>
                              <a:t>     C</a:t>
                            </a:r>
                            <a:r>
                              <a:rPr lang="en-US" altLang="zh-CN" sz="1400" b="1" baseline="-25000" dirty="0">
                                <a:solidFill>
                                  <a:srgbClr val="00B050"/>
                                </a:solidFill>
                              </a:rPr>
                              <a:t>8</a:t>
                            </a:r>
                            <a:r>
                              <a:rPr lang="en-US" altLang="zh-CN" sz="1400" b="1" dirty="0">
                                <a:solidFill>
                                  <a:srgbClr val="00B050"/>
                                </a:solidFill>
                              </a:rPr>
                              <a:t>                                             C</a:t>
                            </a:r>
                            <a:r>
                              <a:rPr lang="en-US" altLang="zh-CN" sz="1400" b="1" baseline="-25000" dirty="0">
                                <a:solidFill>
                                  <a:srgbClr val="00B050"/>
                                </a:solidFill>
                              </a:rPr>
                              <a:t>4</a:t>
                            </a:r>
                            <a:endParaRPr lang="zh-CN" altLang="en-US" sz="1400" b="1" baseline="-25000" dirty="0">
                              <a:solidFill>
                                <a:srgbClr val="00B050"/>
                              </a:solidFill>
                            </a:endParaRPr>
                          </a:p>
                        </p:txBody>
                      </p:sp>
                    </p:grpSp>
                    <p:sp>
                      <p:nvSpPr>
                        <p:cNvPr id="57" name="文本框 56">
                          <a:extLst>
                            <a:ext uri="{FF2B5EF4-FFF2-40B4-BE49-F238E27FC236}">
                              <a16:creationId xmlns:a16="http://schemas.microsoft.com/office/drawing/2014/main" id="{271F3973-01D1-872B-58ED-0C5A48BAA2AC}"/>
                            </a:ext>
                          </a:extLst>
                        </p:cNvPr>
                        <p:cNvSpPr txBox="1"/>
                        <p:nvPr/>
                      </p:nvSpPr>
                      <p:spPr>
                        <a:xfrm>
                          <a:off x="1115616" y="3861048"/>
                          <a:ext cx="6882012" cy="276999"/>
                        </a:xfrm>
                        <a:prstGeom prst="rect">
                          <a:avLst/>
                        </a:prstGeom>
                        <a:noFill/>
                      </p:spPr>
                      <p:txBody>
                        <a:bodyPr wrap="none" rtlCol="0">
                          <a:spAutoFit/>
                        </a:bodyPr>
                        <a:lstStyle/>
                        <a:p>
                          <a:r>
                            <a:rPr lang="en-US" altLang="zh-CN" sz="1200" dirty="0"/>
                            <a:t>       5T     </a:t>
                          </a:r>
                          <a:r>
                            <a:rPr lang="en-US" altLang="zh-CN" sz="1200" dirty="0" err="1"/>
                            <a:t>5T</a:t>
                          </a:r>
                          <a:r>
                            <a:rPr lang="en-US" altLang="zh-CN" sz="1200" dirty="0"/>
                            <a:t>                                          </a:t>
                          </a:r>
                          <a:r>
                            <a:rPr lang="en-US" altLang="zh-CN" sz="1200" dirty="0" err="1"/>
                            <a:t>5T</a:t>
                          </a:r>
                          <a:r>
                            <a:rPr lang="en-US" altLang="zh-CN" sz="1200" dirty="0"/>
                            <a:t>     </a:t>
                          </a:r>
                          <a:r>
                            <a:rPr lang="en-US" altLang="zh-CN" sz="1200" dirty="0" err="1"/>
                            <a:t>5T</a:t>
                          </a:r>
                          <a:r>
                            <a:rPr lang="en-US" altLang="zh-CN" sz="1200" dirty="0"/>
                            <a:t>                                            </a:t>
                          </a:r>
                          <a:r>
                            <a:rPr lang="en-US" altLang="zh-CN" sz="1200" dirty="0" err="1"/>
                            <a:t>5T</a:t>
                          </a:r>
                          <a:r>
                            <a:rPr lang="en-US" altLang="zh-CN" sz="1200" dirty="0"/>
                            <a:t>     </a:t>
                          </a:r>
                          <a:r>
                            <a:rPr lang="en-US" altLang="zh-CN" sz="1200" dirty="0" err="1"/>
                            <a:t>5T</a:t>
                          </a:r>
                          <a:r>
                            <a:rPr lang="en-US" altLang="zh-CN" sz="1200" dirty="0"/>
                            <a:t>                                          </a:t>
                          </a:r>
                          <a:r>
                            <a:rPr lang="en-US" altLang="zh-CN" sz="1200" dirty="0" err="1"/>
                            <a:t>5T</a:t>
                          </a:r>
                          <a:r>
                            <a:rPr lang="en-US" altLang="zh-CN" sz="1200" dirty="0"/>
                            <a:t>     </a:t>
                          </a:r>
                          <a:r>
                            <a:rPr lang="en-US" altLang="zh-CN" sz="1200" dirty="0" err="1"/>
                            <a:t>5T</a:t>
                          </a:r>
                          <a:endParaRPr lang="zh-CN" altLang="en-US" sz="1200" dirty="0"/>
                        </a:p>
                      </p:txBody>
                    </p:sp>
                  </p:grpSp>
                  <p:sp>
                    <p:nvSpPr>
                      <p:cNvPr id="59" name="文本框 58">
                        <a:extLst>
                          <a:ext uri="{FF2B5EF4-FFF2-40B4-BE49-F238E27FC236}">
                            <a16:creationId xmlns:a16="http://schemas.microsoft.com/office/drawing/2014/main" id="{E9377671-E22D-E35F-F79E-5354B65D920B}"/>
                          </a:ext>
                        </a:extLst>
                      </p:cNvPr>
                      <p:cNvSpPr txBox="1"/>
                      <p:nvPr/>
                    </p:nvSpPr>
                    <p:spPr>
                      <a:xfrm>
                        <a:off x="2082476" y="3645024"/>
                        <a:ext cx="4560864" cy="276999"/>
                      </a:xfrm>
                      <a:prstGeom prst="rect">
                        <a:avLst/>
                      </a:prstGeom>
                      <a:noFill/>
                    </p:spPr>
                    <p:txBody>
                      <a:bodyPr wrap="none" rtlCol="0">
                        <a:spAutoFit/>
                      </a:bodyPr>
                      <a:lstStyle/>
                      <a:p>
                        <a:r>
                          <a:rPr lang="en-US" altLang="zh-CN" sz="1200" dirty="0"/>
                          <a:t>       7T                                                   </a:t>
                        </a:r>
                        <a:r>
                          <a:rPr lang="en-US" altLang="zh-CN" sz="1200" dirty="0" err="1"/>
                          <a:t>7T</a:t>
                        </a:r>
                        <a:r>
                          <a:rPr lang="en-US" altLang="zh-CN" sz="1200" dirty="0"/>
                          <a:t>                                                     </a:t>
                        </a:r>
                        <a:r>
                          <a:rPr lang="en-US" altLang="zh-CN" sz="1200" dirty="0" err="1"/>
                          <a:t>7T</a:t>
                        </a:r>
                        <a:endParaRPr lang="zh-CN" altLang="en-US" sz="1200" dirty="0"/>
                      </a:p>
                    </p:txBody>
                  </p:sp>
                </p:grpSp>
                <p:sp>
                  <p:nvSpPr>
                    <p:cNvPr id="61" name="文本框 60">
                      <a:extLst>
                        <a:ext uri="{FF2B5EF4-FFF2-40B4-BE49-F238E27FC236}">
                          <a16:creationId xmlns:a16="http://schemas.microsoft.com/office/drawing/2014/main" id="{6C0EA5BF-6F3F-9803-EB86-5CDEC126CC44}"/>
                        </a:ext>
                      </a:extLst>
                    </p:cNvPr>
                    <p:cNvSpPr txBox="1"/>
                    <p:nvPr/>
                  </p:nvSpPr>
                  <p:spPr>
                    <a:xfrm>
                      <a:off x="1331640" y="4160113"/>
                      <a:ext cx="6875600" cy="276999"/>
                    </a:xfrm>
                    <a:prstGeom prst="rect">
                      <a:avLst/>
                    </a:prstGeom>
                    <a:noFill/>
                  </p:spPr>
                  <p:txBody>
                    <a:bodyPr wrap="none" rtlCol="0">
                      <a:spAutoFit/>
                    </a:bodyPr>
                    <a:lstStyle/>
                    <a:p>
                      <a:r>
                        <a:rPr lang="en-US" altLang="zh-CN" sz="1200" b="1" dirty="0">
                          <a:solidFill>
                            <a:srgbClr val="7030A0"/>
                          </a:solidFill>
                        </a:rPr>
                        <a:t>     12T                                                 </a:t>
                      </a:r>
                      <a:r>
                        <a:rPr lang="en-US" altLang="zh-CN" sz="1200" b="1" dirty="0" err="1">
                          <a:solidFill>
                            <a:srgbClr val="7030A0"/>
                          </a:solidFill>
                        </a:rPr>
                        <a:t>12T</a:t>
                      </a:r>
                      <a:r>
                        <a:rPr lang="en-US" altLang="zh-CN" sz="1200" b="1" dirty="0">
                          <a:solidFill>
                            <a:srgbClr val="7030A0"/>
                          </a:solidFill>
                        </a:rPr>
                        <a:t>                                                  </a:t>
                      </a:r>
                      <a:r>
                        <a:rPr lang="en-US" altLang="zh-CN" sz="1200" b="1" dirty="0" err="1">
                          <a:solidFill>
                            <a:srgbClr val="7030A0"/>
                          </a:solidFill>
                        </a:rPr>
                        <a:t>12T</a:t>
                      </a:r>
                      <a:r>
                        <a:rPr lang="en-US" altLang="zh-CN" sz="1200" b="1" dirty="0">
                          <a:solidFill>
                            <a:srgbClr val="7030A0"/>
                          </a:solidFill>
                        </a:rPr>
                        <a:t>                                                  </a:t>
                      </a:r>
                      <a:r>
                        <a:rPr lang="en-US" altLang="zh-CN" sz="1200" b="1" dirty="0" err="1">
                          <a:solidFill>
                            <a:srgbClr val="7030A0"/>
                          </a:solidFill>
                        </a:rPr>
                        <a:t>12T</a:t>
                      </a:r>
                      <a:r>
                        <a:rPr lang="en-US" altLang="zh-CN" sz="1200" b="1" dirty="0">
                          <a:solidFill>
                            <a:srgbClr val="7030A0"/>
                          </a:solidFill>
                        </a:rPr>
                        <a:t>     </a:t>
                      </a:r>
                      <a:endParaRPr lang="zh-CN" altLang="en-US" sz="1200" b="1" dirty="0">
                        <a:solidFill>
                          <a:srgbClr val="7030A0"/>
                        </a:solidFill>
                      </a:endParaRPr>
                    </a:p>
                  </p:txBody>
                </p:sp>
              </p:grpSp>
              <p:pic>
                <p:nvPicPr>
                  <p:cNvPr id="64" name="图片 63">
                    <a:extLst>
                      <a:ext uri="{FF2B5EF4-FFF2-40B4-BE49-F238E27FC236}">
                        <a16:creationId xmlns:a16="http://schemas.microsoft.com/office/drawing/2014/main" id="{57FAAF0D-13B0-7F1D-A8A7-D435391DFE71}"/>
                      </a:ext>
                    </a:extLst>
                  </p:cNvPr>
                  <p:cNvPicPr>
                    <a:picLocks noChangeAspect="1"/>
                  </p:cNvPicPr>
                  <p:nvPr/>
                </p:nvPicPr>
                <p:blipFill>
                  <a:blip r:embed="rId9"/>
                  <a:stretch>
                    <a:fillRect/>
                  </a:stretch>
                </p:blipFill>
                <p:spPr>
                  <a:xfrm>
                    <a:off x="7380312" y="4155587"/>
                    <a:ext cx="377401" cy="219217"/>
                  </a:xfrm>
                  <a:prstGeom prst="rect">
                    <a:avLst/>
                  </a:prstGeom>
                </p:spPr>
              </p:pic>
            </p:grpSp>
            <p:pic>
              <p:nvPicPr>
                <p:cNvPr id="67" name="图片 66">
                  <a:extLst>
                    <a:ext uri="{FF2B5EF4-FFF2-40B4-BE49-F238E27FC236}">
                      <a16:creationId xmlns:a16="http://schemas.microsoft.com/office/drawing/2014/main" id="{11EF9AE9-A2E4-3293-A570-F3F23FA7D31C}"/>
                    </a:ext>
                  </a:extLst>
                </p:cNvPr>
                <p:cNvPicPr>
                  <a:picLocks noChangeAspect="1"/>
                </p:cNvPicPr>
                <p:nvPr/>
              </p:nvPicPr>
              <p:blipFill>
                <a:blip r:embed="rId10"/>
                <a:stretch>
                  <a:fillRect/>
                </a:stretch>
              </p:blipFill>
              <p:spPr>
                <a:xfrm>
                  <a:off x="1389153" y="2204864"/>
                  <a:ext cx="606508" cy="377068"/>
                </a:xfrm>
                <a:prstGeom prst="rect">
                  <a:avLst/>
                </a:prstGeom>
              </p:spPr>
            </p:pic>
          </p:grpSp>
          <p:pic>
            <p:nvPicPr>
              <p:cNvPr id="70" name="图片 69">
                <a:extLst>
                  <a:ext uri="{FF2B5EF4-FFF2-40B4-BE49-F238E27FC236}">
                    <a16:creationId xmlns:a16="http://schemas.microsoft.com/office/drawing/2014/main" id="{F7CABEB0-2696-553E-A6B7-FF889CA3B5F6}"/>
                  </a:ext>
                </a:extLst>
              </p:cNvPr>
              <p:cNvPicPr>
                <a:picLocks noChangeAspect="1"/>
              </p:cNvPicPr>
              <p:nvPr/>
            </p:nvPicPr>
            <p:blipFill>
              <a:blip r:embed="rId10"/>
              <a:stretch>
                <a:fillRect/>
              </a:stretch>
            </p:blipFill>
            <p:spPr>
              <a:xfrm>
                <a:off x="234067" y="3168396"/>
                <a:ext cx="604361" cy="571580"/>
              </a:xfrm>
              <a:prstGeom prst="rect">
                <a:avLst/>
              </a:prstGeom>
            </p:spPr>
          </p:pic>
        </p:grpSp>
        <p:pic>
          <p:nvPicPr>
            <p:cNvPr id="73" name="图片 72">
              <a:extLst>
                <a:ext uri="{FF2B5EF4-FFF2-40B4-BE49-F238E27FC236}">
                  <a16:creationId xmlns:a16="http://schemas.microsoft.com/office/drawing/2014/main" id="{D163366E-300B-F602-6363-6130216B4373}"/>
                </a:ext>
              </a:extLst>
            </p:cNvPr>
            <p:cNvPicPr>
              <a:picLocks noChangeAspect="1"/>
            </p:cNvPicPr>
            <p:nvPr/>
          </p:nvPicPr>
          <p:blipFill>
            <a:blip r:embed="rId11"/>
            <a:stretch>
              <a:fillRect/>
            </a:stretch>
          </p:blipFill>
          <p:spPr>
            <a:xfrm>
              <a:off x="2633100" y="3682485"/>
              <a:ext cx="376290" cy="342948"/>
            </a:xfrm>
            <a:prstGeom prst="rect">
              <a:avLst/>
            </a:prstGeom>
          </p:spPr>
        </p:pic>
      </p:grpSp>
      <p:sp>
        <p:nvSpPr>
          <p:cNvPr id="3" name="内容占位符 2">
            <a:extLst>
              <a:ext uri="{FF2B5EF4-FFF2-40B4-BE49-F238E27FC236}">
                <a16:creationId xmlns:a16="http://schemas.microsoft.com/office/drawing/2014/main" id="{8CE79033-A5F4-4EF7-90F0-AF4395E2D6EB}"/>
              </a:ext>
            </a:extLst>
          </p:cNvPr>
          <p:cNvSpPr>
            <a:spLocks noGrp="1"/>
          </p:cNvSpPr>
          <p:nvPr>
            <p:ph idx="1"/>
          </p:nvPr>
        </p:nvSpPr>
        <p:spPr>
          <a:xfrm>
            <a:off x="457200" y="188641"/>
            <a:ext cx="8147248" cy="2601050"/>
          </a:xfrm>
        </p:spPr>
        <p:txBody>
          <a:bodyPr/>
          <a:lstStyle/>
          <a:p>
            <a:r>
              <a:rPr lang="en-US" altLang="zh-CN" sz="1800" b="1" dirty="0"/>
              <a:t>16</a:t>
            </a:r>
            <a:r>
              <a:rPr lang="zh-CN" altLang="en-US" sz="1800" b="1" dirty="0"/>
              <a:t>位加法器（</a:t>
            </a:r>
            <a:r>
              <a:rPr lang="zh-CN" altLang="en-US" sz="1800" b="1" dirty="0">
                <a:solidFill>
                  <a:srgbClr val="FF0000"/>
                </a:solidFill>
              </a:rPr>
              <a:t>组内并行、组间并行 ，多重分组</a:t>
            </a:r>
            <a:r>
              <a:rPr lang="zh-CN" altLang="en-US" sz="1800" b="1" dirty="0"/>
              <a:t>，教材图</a:t>
            </a:r>
            <a:r>
              <a:rPr lang="en-US" altLang="zh-CN" sz="1800" b="1" dirty="0"/>
              <a:t>3.8</a:t>
            </a:r>
            <a:r>
              <a:rPr lang="zh-CN" altLang="en-US" sz="1800" b="1" dirty="0"/>
              <a:t>，可以进一步减少时间延迟）</a:t>
            </a:r>
            <a:endParaRPr lang="en-US" altLang="zh-CN" sz="1800" b="1" dirty="0"/>
          </a:p>
          <a:p>
            <a:pPr lvl="1"/>
            <a:endParaRPr lang="en-US" altLang="zh-CN" sz="900" b="1" dirty="0"/>
          </a:p>
          <a:p>
            <a:pPr lvl="1"/>
            <a:r>
              <a:rPr lang="zh-CN" altLang="en-US" sz="1200" b="1" dirty="0"/>
              <a:t>第</a:t>
            </a:r>
            <a:r>
              <a:rPr lang="en-US" altLang="zh-CN" sz="1200" b="1" dirty="0"/>
              <a:t>1</a:t>
            </a:r>
            <a:r>
              <a:rPr lang="zh-CN" altLang="en-US" sz="1200" b="1" dirty="0"/>
              <a:t>个（右下角）四位快速加法器：</a:t>
            </a:r>
            <a:r>
              <a:rPr lang="en-US" altLang="zh-CN" sz="1200" b="1" spc="300" dirty="0">
                <a:ea typeface="微软雅黑" panose="020B0503020204020204" pitchFamily="34" charset="-122"/>
                <a:cs typeface="Courier New" panose="02070309020205020404" pitchFamily="49" charset="0"/>
              </a:rPr>
              <a:t>C</a:t>
            </a:r>
            <a:r>
              <a:rPr lang="en-US" altLang="zh-CN" sz="1200" b="1" spc="300" baseline="-25000" dirty="0">
                <a:ea typeface="微软雅黑" panose="020B0503020204020204" pitchFamily="34" charset="-122"/>
                <a:cs typeface="Courier New" panose="02070309020205020404" pitchFamily="49" charset="0"/>
              </a:rPr>
              <a:t>4</a:t>
            </a:r>
            <a:r>
              <a:rPr lang="en-US" altLang="zh-CN" sz="1200" b="1" spc="300" dirty="0">
                <a:ea typeface="微软雅黑" panose="020B0503020204020204" pitchFamily="34" charset="-122"/>
                <a:cs typeface="Courier New" panose="02070309020205020404" pitchFamily="49" charset="0"/>
              </a:rPr>
              <a:t>=G</a:t>
            </a:r>
            <a:r>
              <a:rPr lang="en-US" altLang="zh-CN" sz="1200" b="1" spc="300" baseline="-25000" dirty="0">
                <a:ea typeface="微软雅黑" panose="020B0503020204020204" pitchFamily="34" charset="-122"/>
                <a:cs typeface="Courier New" panose="02070309020205020404" pitchFamily="49" charset="0"/>
              </a:rPr>
              <a:t>3</a:t>
            </a:r>
            <a:r>
              <a:rPr lang="en-US" altLang="zh-CN" sz="1200" b="1" spc="300" dirty="0">
                <a:ea typeface="微软雅黑" panose="020B0503020204020204" pitchFamily="34" charset="-122"/>
                <a:cs typeface="Courier New" panose="02070309020205020404" pitchFamily="49" charset="0"/>
              </a:rPr>
              <a:t>+P</a:t>
            </a:r>
            <a:r>
              <a:rPr lang="en-US" altLang="zh-CN" sz="1200" b="1" spc="300" baseline="-25000" dirty="0">
                <a:ea typeface="微软雅黑" panose="020B0503020204020204" pitchFamily="34" charset="-122"/>
                <a:cs typeface="Courier New" panose="02070309020205020404" pitchFamily="49" charset="0"/>
              </a:rPr>
              <a:t>3</a:t>
            </a:r>
            <a:r>
              <a:rPr lang="en-US" altLang="zh-CN" sz="1200" b="1" spc="300" dirty="0">
                <a:ea typeface="微软雅黑" panose="020B0503020204020204" pitchFamily="34" charset="-122"/>
                <a:cs typeface="Courier New" panose="02070309020205020404" pitchFamily="49" charset="0"/>
              </a:rPr>
              <a:t>G</a:t>
            </a:r>
            <a:r>
              <a:rPr lang="en-US" altLang="zh-CN" sz="1200" b="1" spc="300" baseline="-25000" dirty="0">
                <a:ea typeface="微软雅黑" panose="020B0503020204020204" pitchFamily="34" charset="-122"/>
                <a:cs typeface="Courier New" panose="02070309020205020404" pitchFamily="49" charset="0"/>
              </a:rPr>
              <a:t>2</a:t>
            </a:r>
            <a:r>
              <a:rPr lang="en-US" altLang="zh-CN" sz="1200" b="1" spc="300" dirty="0">
                <a:ea typeface="微软雅黑" panose="020B0503020204020204" pitchFamily="34" charset="-122"/>
                <a:cs typeface="Courier New" panose="02070309020205020404" pitchFamily="49" charset="0"/>
              </a:rPr>
              <a:t>+P</a:t>
            </a:r>
            <a:r>
              <a:rPr lang="en-US" altLang="zh-CN" sz="1200" b="1" spc="300" baseline="-25000" dirty="0">
                <a:ea typeface="微软雅黑" panose="020B0503020204020204" pitchFamily="34" charset="-122"/>
                <a:cs typeface="Courier New" panose="02070309020205020404" pitchFamily="49" charset="0"/>
              </a:rPr>
              <a:t>3</a:t>
            </a:r>
            <a:r>
              <a:rPr lang="en-US" altLang="zh-CN" sz="1200" b="1" spc="300" dirty="0">
                <a:ea typeface="微软雅黑" panose="020B0503020204020204" pitchFamily="34" charset="-122"/>
                <a:cs typeface="Courier New" panose="02070309020205020404" pitchFamily="49" charset="0"/>
              </a:rPr>
              <a:t>P</a:t>
            </a:r>
            <a:r>
              <a:rPr lang="en-US" altLang="zh-CN" sz="1200" b="1" spc="300" baseline="-25000" dirty="0">
                <a:ea typeface="微软雅黑" panose="020B0503020204020204" pitchFamily="34" charset="-122"/>
                <a:cs typeface="Courier New" panose="02070309020205020404" pitchFamily="49" charset="0"/>
              </a:rPr>
              <a:t>2</a:t>
            </a:r>
            <a:r>
              <a:rPr lang="en-US" altLang="zh-CN" sz="1200" b="1" spc="300" dirty="0">
                <a:ea typeface="微软雅黑" panose="020B0503020204020204" pitchFamily="34" charset="-122"/>
                <a:cs typeface="Courier New" panose="02070309020205020404" pitchFamily="49" charset="0"/>
              </a:rPr>
              <a:t>G</a:t>
            </a:r>
            <a:r>
              <a:rPr lang="en-US" altLang="zh-CN" sz="1200" b="1" spc="300" baseline="-25000" dirty="0">
                <a:ea typeface="微软雅黑" panose="020B0503020204020204" pitchFamily="34" charset="-122"/>
                <a:cs typeface="Courier New" panose="02070309020205020404" pitchFamily="49" charset="0"/>
              </a:rPr>
              <a:t>1</a:t>
            </a:r>
            <a:r>
              <a:rPr lang="en-US" altLang="zh-CN" sz="1200" b="1" spc="300" dirty="0">
                <a:ea typeface="微软雅黑" panose="020B0503020204020204" pitchFamily="34" charset="-122"/>
                <a:cs typeface="Courier New" panose="02070309020205020404" pitchFamily="49" charset="0"/>
              </a:rPr>
              <a:t>+P</a:t>
            </a:r>
            <a:r>
              <a:rPr lang="en-US" altLang="zh-CN" sz="1200" b="1" spc="300" baseline="-25000" dirty="0">
                <a:ea typeface="微软雅黑" panose="020B0503020204020204" pitchFamily="34" charset="-122"/>
                <a:cs typeface="Courier New" panose="02070309020205020404" pitchFamily="49" charset="0"/>
              </a:rPr>
              <a:t>3</a:t>
            </a:r>
            <a:r>
              <a:rPr lang="en-US" altLang="zh-CN" sz="1200" b="1" spc="300" dirty="0">
                <a:ea typeface="微软雅黑" panose="020B0503020204020204" pitchFamily="34" charset="-122"/>
                <a:cs typeface="Courier New" panose="02070309020205020404" pitchFamily="49" charset="0"/>
              </a:rPr>
              <a:t>P</a:t>
            </a:r>
            <a:r>
              <a:rPr lang="en-US" altLang="zh-CN" sz="1200" b="1" spc="300" baseline="-25000" dirty="0">
                <a:ea typeface="微软雅黑" panose="020B0503020204020204" pitchFamily="34" charset="-122"/>
                <a:cs typeface="Courier New" panose="02070309020205020404" pitchFamily="49" charset="0"/>
              </a:rPr>
              <a:t>2</a:t>
            </a:r>
            <a:r>
              <a:rPr lang="en-US" altLang="zh-CN" sz="1200" b="1" spc="300" dirty="0">
                <a:ea typeface="微软雅黑" panose="020B0503020204020204" pitchFamily="34" charset="-122"/>
                <a:cs typeface="Courier New" panose="02070309020205020404" pitchFamily="49" charset="0"/>
              </a:rPr>
              <a:t>P</a:t>
            </a:r>
            <a:r>
              <a:rPr lang="en-US" altLang="zh-CN" sz="1200" b="1" spc="300" baseline="-25000" dirty="0">
                <a:ea typeface="微软雅黑" panose="020B0503020204020204" pitchFamily="34" charset="-122"/>
                <a:cs typeface="Courier New" panose="02070309020205020404" pitchFamily="49" charset="0"/>
              </a:rPr>
              <a:t>1</a:t>
            </a:r>
            <a:r>
              <a:rPr lang="en-US" altLang="zh-CN" sz="1200" b="1" spc="300" dirty="0">
                <a:ea typeface="微软雅黑" panose="020B0503020204020204" pitchFamily="34" charset="-122"/>
                <a:cs typeface="Courier New" panose="02070309020205020404" pitchFamily="49" charset="0"/>
              </a:rPr>
              <a:t>G</a:t>
            </a:r>
            <a:r>
              <a:rPr lang="en-US" altLang="zh-CN" sz="1200" b="1" spc="300" baseline="-25000" dirty="0">
                <a:ea typeface="微软雅黑" panose="020B0503020204020204" pitchFamily="34" charset="-122"/>
                <a:cs typeface="Courier New" panose="02070309020205020404" pitchFamily="49" charset="0"/>
              </a:rPr>
              <a:t>0</a:t>
            </a:r>
            <a:r>
              <a:rPr lang="en-US" altLang="zh-CN" sz="1200" b="1" spc="300" dirty="0">
                <a:ea typeface="微软雅黑" panose="020B0503020204020204" pitchFamily="34" charset="-122"/>
                <a:cs typeface="Courier New" panose="02070309020205020404" pitchFamily="49" charset="0"/>
              </a:rPr>
              <a:t>+P</a:t>
            </a:r>
            <a:r>
              <a:rPr lang="en-US" altLang="zh-CN" sz="1200" b="1" spc="300" baseline="-25000" dirty="0">
                <a:ea typeface="微软雅黑" panose="020B0503020204020204" pitchFamily="34" charset="-122"/>
                <a:cs typeface="Courier New" panose="02070309020205020404" pitchFamily="49" charset="0"/>
              </a:rPr>
              <a:t>3</a:t>
            </a:r>
            <a:r>
              <a:rPr lang="en-US" altLang="zh-CN" sz="1200" b="1" spc="300" dirty="0">
                <a:ea typeface="微软雅黑" panose="020B0503020204020204" pitchFamily="34" charset="-122"/>
                <a:cs typeface="Courier New" panose="02070309020205020404" pitchFamily="49" charset="0"/>
              </a:rPr>
              <a:t>P</a:t>
            </a:r>
            <a:r>
              <a:rPr lang="en-US" altLang="zh-CN" sz="1200" b="1" spc="300" baseline="-25000" dirty="0">
                <a:ea typeface="微软雅黑" panose="020B0503020204020204" pitchFamily="34" charset="-122"/>
                <a:cs typeface="Courier New" panose="02070309020205020404" pitchFamily="49" charset="0"/>
              </a:rPr>
              <a:t>2</a:t>
            </a:r>
            <a:r>
              <a:rPr lang="en-US" altLang="zh-CN" sz="1200" b="1" spc="300" dirty="0">
                <a:ea typeface="微软雅黑" panose="020B0503020204020204" pitchFamily="34" charset="-122"/>
                <a:cs typeface="Courier New" panose="02070309020205020404" pitchFamily="49" charset="0"/>
              </a:rPr>
              <a:t>P</a:t>
            </a:r>
            <a:r>
              <a:rPr lang="en-US" altLang="zh-CN" sz="1200" b="1" spc="300" baseline="-25000" dirty="0">
                <a:ea typeface="微软雅黑" panose="020B0503020204020204" pitchFamily="34" charset="-122"/>
                <a:cs typeface="Courier New" panose="02070309020205020404" pitchFamily="49" charset="0"/>
              </a:rPr>
              <a:t>1</a:t>
            </a:r>
            <a:r>
              <a:rPr lang="en-US" altLang="zh-CN" sz="1200" b="1" spc="300" dirty="0">
                <a:ea typeface="微软雅黑" panose="020B0503020204020204" pitchFamily="34" charset="-122"/>
                <a:cs typeface="Courier New" panose="02070309020205020404" pitchFamily="49" charset="0"/>
              </a:rPr>
              <a:t>P</a:t>
            </a:r>
            <a:r>
              <a:rPr lang="en-US" altLang="zh-CN" sz="1200" b="1" spc="300" baseline="-25000" dirty="0">
                <a:ea typeface="微软雅黑" panose="020B0503020204020204" pitchFamily="34" charset="-122"/>
                <a:cs typeface="Courier New" panose="02070309020205020404" pitchFamily="49" charset="0"/>
              </a:rPr>
              <a:t>0</a:t>
            </a:r>
            <a:r>
              <a:rPr lang="en-US" altLang="zh-CN" sz="1200" b="1" spc="300" dirty="0">
                <a:ea typeface="微软雅黑" panose="020B0503020204020204" pitchFamily="34" charset="-122"/>
                <a:cs typeface="Courier New" panose="02070309020205020404" pitchFamily="49" charset="0"/>
              </a:rPr>
              <a:t>C</a:t>
            </a:r>
            <a:r>
              <a:rPr lang="en-US" altLang="zh-CN" sz="1200" b="1" spc="300" baseline="-25000" dirty="0">
                <a:ea typeface="微软雅黑" panose="020B0503020204020204" pitchFamily="34" charset="-122"/>
                <a:cs typeface="Courier New" panose="02070309020205020404" pitchFamily="49" charset="0"/>
              </a:rPr>
              <a:t>0</a:t>
            </a:r>
            <a:r>
              <a:rPr lang="en-US" altLang="zh-CN" sz="1200" b="1" dirty="0">
                <a:ea typeface="微软雅黑" panose="020B0503020204020204" pitchFamily="34" charset="-122"/>
                <a:cs typeface="Courier New" panose="02070309020205020404" pitchFamily="49" charset="0"/>
              </a:rPr>
              <a:t> </a:t>
            </a:r>
          </a:p>
          <a:p>
            <a:pPr lvl="1"/>
            <a:r>
              <a:rPr lang="zh-CN" altLang="en-US" sz="1200" b="1" dirty="0"/>
              <a:t>定义：</a:t>
            </a:r>
            <a:r>
              <a:rPr lang="en-US" altLang="zh-CN" sz="1200" b="1" dirty="0">
                <a:ea typeface="微软雅黑" panose="020B0503020204020204" pitchFamily="34" charset="-122"/>
                <a:cs typeface="Courier New" panose="02070309020205020404" pitchFamily="49" charset="0"/>
              </a:rPr>
              <a:t>G</a:t>
            </a:r>
            <a:r>
              <a:rPr lang="en-US" altLang="zh-CN" sz="1200" b="1" baseline="30000" dirty="0">
                <a:ea typeface="微软雅黑" panose="020B0503020204020204" pitchFamily="34" charset="-122"/>
                <a:cs typeface="Courier New" panose="02070309020205020404" pitchFamily="49" charset="0"/>
              </a:rPr>
              <a:t>*</a:t>
            </a:r>
            <a:r>
              <a:rPr lang="en-US" altLang="zh-CN" sz="1200" b="1" spc="300" dirty="0">
                <a:ea typeface="微软雅黑" panose="020B0503020204020204" pitchFamily="34" charset="-122"/>
                <a:cs typeface="Courier New" panose="02070309020205020404" pitchFamily="49" charset="0"/>
              </a:rPr>
              <a:t>=G</a:t>
            </a:r>
            <a:r>
              <a:rPr lang="en-US" altLang="zh-CN" sz="1200" b="1" spc="300" baseline="-25000" dirty="0">
                <a:ea typeface="微软雅黑" panose="020B0503020204020204" pitchFamily="34" charset="-122"/>
                <a:cs typeface="Courier New" panose="02070309020205020404" pitchFamily="49" charset="0"/>
              </a:rPr>
              <a:t>3</a:t>
            </a:r>
            <a:r>
              <a:rPr lang="en-US" altLang="zh-CN" sz="1200" b="1" spc="300" dirty="0">
                <a:ea typeface="微软雅黑" panose="020B0503020204020204" pitchFamily="34" charset="-122"/>
                <a:cs typeface="Courier New" panose="02070309020205020404" pitchFamily="49" charset="0"/>
              </a:rPr>
              <a:t>+P</a:t>
            </a:r>
            <a:r>
              <a:rPr lang="en-US" altLang="zh-CN" sz="1200" b="1" spc="300" baseline="-25000" dirty="0">
                <a:ea typeface="微软雅黑" panose="020B0503020204020204" pitchFamily="34" charset="-122"/>
                <a:cs typeface="Courier New" panose="02070309020205020404" pitchFamily="49" charset="0"/>
              </a:rPr>
              <a:t>3</a:t>
            </a:r>
            <a:r>
              <a:rPr lang="en-US" altLang="zh-CN" sz="1200" b="1" spc="300" dirty="0">
                <a:ea typeface="微软雅黑" panose="020B0503020204020204" pitchFamily="34" charset="-122"/>
                <a:cs typeface="Courier New" panose="02070309020205020404" pitchFamily="49" charset="0"/>
              </a:rPr>
              <a:t>G</a:t>
            </a:r>
            <a:r>
              <a:rPr lang="en-US" altLang="zh-CN" sz="1200" b="1" spc="300" baseline="-25000" dirty="0">
                <a:ea typeface="微软雅黑" panose="020B0503020204020204" pitchFamily="34" charset="-122"/>
                <a:cs typeface="Courier New" panose="02070309020205020404" pitchFamily="49" charset="0"/>
              </a:rPr>
              <a:t>2</a:t>
            </a:r>
            <a:r>
              <a:rPr lang="en-US" altLang="zh-CN" sz="1200" b="1" spc="300" dirty="0">
                <a:ea typeface="微软雅黑" panose="020B0503020204020204" pitchFamily="34" charset="-122"/>
                <a:cs typeface="Courier New" panose="02070309020205020404" pitchFamily="49" charset="0"/>
              </a:rPr>
              <a:t>+P</a:t>
            </a:r>
            <a:r>
              <a:rPr lang="en-US" altLang="zh-CN" sz="1200" b="1" spc="300" baseline="-25000" dirty="0">
                <a:ea typeface="微软雅黑" panose="020B0503020204020204" pitchFamily="34" charset="-122"/>
                <a:cs typeface="Courier New" panose="02070309020205020404" pitchFamily="49" charset="0"/>
              </a:rPr>
              <a:t>3</a:t>
            </a:r>
            <a:r>
              <a:rPr lang="en-US" altLang="zh-CN" sz="1200" b="1" spc="300" dirty="0">
                <a:ea typeface="微软雅黑" panose="020B0503020204020204" pitchFamily="34" charset="-122"/>
                <a:cs typeface="Courier New" panose="02070309020205020404" pitchFamily="49" charset="0"/>
              </a:rPr>
              <a:t>P</a:t>
            </a:r>
            <a:r>
              <a:rPr lang="en-US" altLang="zh-CN" sz="1200" b="1" spc="300" baseline="-25000" dirty="0">
                <a:ea typeface="微软雅黑" panose="020B0503020204020204" pitchFamily="34" charset="-122"/>
                <a:cs typeface="Courier New" panose="02070309020205020404" pitchFamily="49" charset="0"/>
              </a:rPr>
              <a:t>2</a:t>
            </a:r>
            <a:r>
              <a:rPr lang="en-US" altLang="zh-CN" sz="1200" b="1" spc="300" dirty="0">
                <a:ea typeface="微软雅黑" panose="020B0503020204020204" pitchFamily="34" charset="-122"/>
                <a:cs typeface="Courier New" panose="02070309020205020404" pitchFamily="49" charset="0"/>
              </a:rPr>
              <a:t>G</a:t>
            </a:r>
            <a:r>
              <a:rPr lang="en-US" altLang="zh-CN" sz="1200" b="1" spc="300" baseline="-25000" dirty="0">
                <a:ea typeface="微软雅黑" panose="020B0503020204020204" pitchFamily="34" charset="-122"/>
                <a:cs typeface="Courier New" panose="02070309020205020404" pitchFamily="49" charset="0"/>
              </a:rPr>
              <a:t>1</a:t>
            </a:r>
            <a:r>
              <a:rPr lang="en-US" altLang="zh-CN" sz="1200" b="1" spc="300" dirty="0">
                <a:ea typeface="微软雅黑" panose="020B0503020204020204" pitchFamily="34" charset="-122"/>
                <a:cs typeface="Courier New" panose="02070309020205020404" pitchFamily="49" charset="0"/>
              </a:rPr>
              <a:t>+P</a:t>
            </a:r>
            <a:r>
              <a:rPr lang="en-US" altLang="zh-CN" sz="1200" b="1" spc="300" baseline="-25000" dirty="0">
                <a:ea typeface="微软雅黑" panose="020B0503020204020204" pitchFamily="34" charset="-122"/>
                <a:cs typeface="Courier New" panose="02070309020205020404" pitchFamily="49" charset="0"/>
              </a:rPr>
              <a:t>3</a:t>
            </a:r>
            <a:r>
              <a:rPr lang="en-US" altLang="zh-CN" sz="1200" b="1" spc="300" dirty="0">
                <a:ea typeface="微软雅黑" panose="020B0503020204020204" pitchFamily="34" charset="-122"/>
                <a:cs typeface="Courier New" panose="02070309020205020404" pitchFamily="49" charset="0"/>
              </a:rPr>
              <a:t>P</a:t>
            </a:r>
            <a:r>
              <a:rPr lang="en-US" altLang="zh-CN" sz="1200" b="1" spc="300" baseline="-25000" dirty="0">
                <a:ea typeface="微软雅黑" panose="020B0503020204020204" pitchFamily="34" charset="-122"/>
                <a:cs typeface="Courier New" panose="02070309020205020404" pitchFamily="49" charset="0"/>
              </a:rPr>
              <a:t>2</a:t>
            </a:r>
            <a:r>
              <a:rPr lang="en-US" altLang="zh-CN" sz="1200" b="1" spc="300" dirty="0">
                <a:ea typeface="微软雅黑" panose="020B0503020204020204" pitchFamily="34" charset="-122"/>
                <a:cs typeface="Courier New" panose="02070309020205020404" pitchFamily="49" charset="0"/>
              </a:rPr>
              <a:t>P</a:t>
            </a:r>
            <a:r>
              <a:rPr lang="en-US" altLang="zh-CN" sz="1200" b="1" spc="300" baseline="-25000" dirty="0">
                <a:ea typeface="微软雅黑" panose="020B0503020204020204" pitchFamily="34" charset="-122"/>
                <a:cs typeface="Courier New" panose="02070309020205020404" pitchFamily="49" charset="0"/>
              </a:rPr>
              <a:t>1</a:t>
            </a:r>
            <a:r>
              <a:rPr lang="en-US" altLang="zh-CN" sz="1200" b="1" spc="300" dirty="0">
                <a:ea typeface="微软雅黑" panose="020B0503020204020204" pitchFamily="34" charset="-122"/>
                <a:cs typeface="Courier New" panose="02070309020205020404" pitchFamily="49" charset="0"/>
              </a:rPr>
              <a:t>G</a:t>
            </a:r>
            <a:r>
              <a:rPr lang="en-US" altLang="zh-CN" sz="1200" b="1" spc="300" baseline="-25000" dirty="0">
                <a:ea typeface="微软雅黑" panose="020B0503020204020204" pitchFamily="34" charset="-122"/>
                <a:cs typeface="Courier New" panose="02070309020205020404" pitchFamily="49" charset="0"/>
              </a:rPr>
              <a:t>0</a:t>
            </a:r>
            <a:r>
              <a:rPr lang="zh-CN" altLang="en-US" sz="1200" b="1" spc="300" baseline="-25000" dirty="0">
                <a:ea typeface="微软雅黑" panose="020B0503020204020204" pitchFamily="34" charset="-122"/>
                <a:cs typeface="Courier New" panose="02070309020205020404" pitchFamily="49" charset="0"/>
              </a:rPr>
              <a:t>                      </a:t>
            </a:r>
            <a:r>
              <a:rPr lang="en-US" altLang="zh-CN" sz="1200" b="1" dirty="0">
                <a:ea typeface="微软雅黑" panose="020B0503020204020204" pitchFamily="34" charset="-122"/>
                <a:cs typeface="Courier New" panose="02070309020205020404" pitchFamily="49" charset="0"/>
              </a:rPr>
              <a:t>P</a:t>
            </a:r>
            <a:r>
              <a:rPr lang="en-US" altLang="zh-CN" sz="1200" b="1" baseline="30000" dirty="0">
                <a:ea typeface="微软雅黑" panose="020B0503020204020204" pitchFamily="34" charset="-122"/>
                <a:cs typeface="Courier New" panose="02070309020205020404" pitchFamily="49" charset="0"/>
              </a:rPr>
              <a:t>*</a:t>
            </a:r>
            <a:r>
              <a:rPr lang="en-US" altLang="zh-CN" sz="1200" b="1" dirty="0">
                <a:ea typeface="微软雅黑" panose="020B0503020204020204" pitchFamily="34" charset="-122"/>
                <a:cs typeface="Courier New" panose="02070309020205020404" pitchFamily="49" charset="0"/>
              </a:rPr>
              <a:t>= </a:t>
            </a:r>
            <a:r>
              <a:rPr lang="en-US" altLang="zh-CN" sz="1200" b="1" spc="300" dirty="0">
                <a:ea typeface="微软雅黑" panose="020B0503020204020204" pitchFamily="34" charset="-122"/>
                <a:cs typeface="Courier New" panose="02070309020205020404" pitchFamily="49" charset="0"/>
              </a:rPr>
              <a:t>P</a:t>
            </a:r>
            <a:r>
              <a:rPr lang="en-US" altLang="zh-CN" sz="1200" b="1" spc="300" baseline="-25000" dirty="0">
                <a:ea typeface="微软雅黑" panose="020B0503020204020204" pitchFamily="34" charset="-122"/>
                <a:cs typeface="Courier New" panose="02070309020205020404" pitchFamily="49" charset="0"/>
              </a:rPr>
              <a:t>3</a:t>
            </a:r>
            <a:r>
              <a:rPr lang="en-US" altLang="zh-CN" sz="1200" b="1" spc="300" dirty="0">
                <a:ea typeface="微软雅黑" panose="020B0503020204020204" pitchFamily="34" charset="-122"/>
                <a:cs typeface="Courier New" panose="02070309020205020404" pitchFamily="49" charset="0"/>
              </a:rPr>
              <a:t>P</a:t>
            </a:r>
            <a:r>
              <a:rPr lang="en-US" altLang="zh-CN" sz="1200" b="1" spc="300" baseline="-25000" dirty="0">
                <a:ea typeface="微软雅黑" panose="020B0503020204020204" pitchFamily="34" charset="-122"/>
                <a:cs typeface="Courier New" panose="02070309020205020404" pitchFamily="49" charset="0"/>
              </a:rPr>
              <a:t>2</a:t>
            </a:r>
            <a:r>
              <a:rPr lang="en-US" altLang="zh-CN" sz="1200" b="1" spc="300" dirty="0">
                <a:ea typeface="微软雅黑" panose="020B0503020204020204" pitchFamily="34" charset="-122"/>
                <a:cs typeface="Courier New" panose="02070309020205020404" pitchFamily="49" charset="0"/>
              </a:rPr>
              <a:t>P</a:t>
            </a:r>
            <a:r>
              <a:rPr lang="en-US" altLang="zh-CN" sz="1200" b="1" spc="300" baseline="-25000" dirty="0">
                <a:ea typeface="微软雅黑" panose="020B0503020204020204" pitchFamily="34" charset="-122"/>
                <a:cs typeface="Courier New" panose="02070309020205020404" pitchFamily="49" charset="0"/>
              </a:rPr>
              <a:t>1</a:t>
            </a:r>
            <a:r>
              <a:rPr lang="en-US" altLang="zh-CN" sz="1200" b="1" spc="300" dirty="0">
                <a:ea typeface="微软雅黑" panose="020B0503020204020204" pitchFamily="34" charset="-122"/>
                <a:cs typeface="Courier New" panose="02070309020205020404" pitchFamily="49" charset="0"/>
              </a:rPr>
              <a:t>P</a:t>
            </a:r>
            <a:r>
              <a:rPr lang="en-US" altLang="zh-CN" sz="1200" b="1" spc="300" baseline="-25000" dirty="0">
                <a:ea typeface="微软雅黑" panose="020B0503020204020204" pitchFamily="34" charset="-122"/>
                <a:cs typeface="Courier New" panose="02070309020205020404" pitchFamily="49" charset="0"/>
              </a:rPr>
              <a:t>0</a:t>
            </a:r>
            <a:endParaRPr lang="en-US" altLang="zh-CN" sz="1200" b="1" dirty="0">
              <a:ea typeface="微软雅黑" panose="020B0503020204020204" pitchFamily="34" charset="-122"/>
              <a:cs typeface="Courier New" panose="02070309020205020404" pitchFamily="49" charset="0"/>
            </a:endParaRPr>
          </a:p>
          <a:p>
            <a:pPr lvl="1"/>
            <a:r>
              <a:rPr lang="zh-CN" altLang="en-US" sz="1200" b="1" dirty="0"/>
              <a:t>则有</a:t>
            </a:r>
            <a:r>
              <a:rPr lang="zh-CN" altLang="en-US" sz="1200" b="1" dirty="0">
                <a:highlight>
                  <a:srgbClr val="FFFF00"/>
                </a:highlight>
              </a:rPr>
              <a:t>：</a:t>
            </a:r>
            <a:r>
              <a:rPr lang="en-US" altLang="zh-CN" sz="1200" b="1" spc="300" dirty="0">
                <a:highlight>
                  <a:srgbClr val="FFFF00"/>
                </a:highlight>
                <a:ea typeface="微软雅黑" panose="020B0503020204020204" pitchFamily="34" charset="-122"/>
                <a:cs typeface="Courier New" panose="02070309020205020404" pitchFamily="49" charset="0"/>
              </a:rPr>
              <a:t>C</a:t>
            </a:r>
            <a:r>
              <a:rPr lang="en-US" altLang="zh-CN" sz="1200" b="1" spc="300" baseline="-25000" dirty="0">
                <a:highlight>
                  <a:srgbClr val="FFFF00"/>
                </a:highlight>
                <a:ea typeface="微软雅黑" panose="020B0503020204020204" pitchFamily="34" charset="-122"/>
                <a:cs typeface="Courier New" panose="02070309020205020404" pitchFamily="49" charset="0"/>
              </a:rPr>
              <a:t>4</a:t>
            </a:r>
            <a:r>
              <a:rPr lang="en-US" altLang="zh-CN" sz="1200" b="1" dirty="0">
                <a:highlight>
                  <a:srgbClr val="FFFF00"/>
                </a:highlight>
                <a:ea typeface="微软雅黑" panose="020B0503020204020204" pitchFamily="34" charset="-122"/>
                <a:cs typeface="Courier New" panose="02070309020205020404" pitchFamily="49" charset="0"/>
              </a:rPr>
              <a:t>= G</a:t>
            </a:r>
            <a:r>
              <a:rPr lang="en-US" altLang="zh-CN" sz="1200" b="1" baseline="30000" dirty="0">
                <a:highlight>
                  <a:srgbClr val="FFFF00"/>
                </a:highlight>
                <a:ea typeface="微软雅黑" panose="020B0503020204020204" pitchFamily="34" charset="-122"/>
                <a:cs typeface="Courier New" panose="02070309020205020404" pitchFamily="49" charset="0"/>
              </a:rPr>
              <a:t>*</a:t>
            </a:r>
            <a:r>
              <a:rPr lang="zh-CN" altLang="en-US" sz="1200" b="1" dirty="0">
                <a:highlight>
                  <a:srgbClr val="FFFF00"/>
                </a:highlight>
                <a:ea typeface="Segoe UI Black" panose="020B0A02040204020203" pitchFamily="34" charset="0"/>
                <a:cs typeface="Segoe UI Black" panose="020B0A02040204020203" pitchFamily="34" charset="0"/>
              </a:rPr>
              <a:t>＋</a:t>
            </a:r>
            <a:r>
              <a:rPr lang="en-US" altLang="zh-CN" sz="1200" b="1" dirty="0">
                <a:highlight>
                  <a:srgbClr val="FFFF00"/>
                </a:highlight>
                <a:ea typeface="微软雅黑" panose="020B0503020204020204" pitchFamily="34" charset="-122"/>
                <a:cs typeface="Courier New" panose="02070309020205020404" pitchFamily="49" charset="0"/>
              </a:rPr>
              <a:t>P</a:t>
            </a:r>
            <a:r>
              <a:rPr lang="en-US" altLang="zh-CN" sz="1200" b="1" baseline="30000" dirty="0">
                <a:highlight>
                  <a:srgbClr val="FFFF00"/>
                </a:highlight>
                <a:ea typeface="微软雅黑" panose="020B0503020204020204" pitchFamily="34" charset="-122"/>
                <a:cs typeface="Courier New" panose="02070309020205020404" pitchFamily="49" charset="0"/>
              </a:rPr>
              <a:t>*</a:t>
            </a:r>
            <a:r>
              <a:rPr lang="en-US" altLang="zh-CN" sz="1200" b="1" dirty="0">
                <a:highlight>
                  <a:srgbClr val="FFFF00"/>
                </a:highlight>
                <a:ea typeface="微软雅黑" panose="020B0503020204020204" pitchFamily="34" charset="-122"/>
                <a:cs typeface="Courier New" panose="02070309020205020404" pitchFamily="49" charset="0"/>
              </a:rPr>
              <a:t>C</a:t>
            </a:r>
            <a:r>
              <a:rPr lang="en-US" altLang="zh-CN" sz="1200" b="1" baseline="-25000" dirty="0">
                <a:highlight>
                  <a:srgbClr val="FFFF00"/>
                </a:highlight>
                <a:ea typeface="微软雅黑" panose="020B0503020204020204" pitchFamily="34" charset="-122"/>
                <a:cs typeface="Courier New" panose="02070309020205020404" pitchFamily="49" charset="0"/>
              </a:rPr>
              <a:t>0                         </a:t>
            </a:r>
            <a:r>
              <a:rPr lang="zh-CN" altLang="en-US" sz="1200" b="1" dirty="0"/>
              <a:t>对应可级联先行进位电路：</a:t>
            </a:r>
            <a:r>
              <a:rPr lang="en-US" altLang="zh-CN" sz="1200" b="1" spc="300" dirty="0">
                <a:solidFill>
                  <a:srgbClr val="FF0000"/>
                </a:solidFill>
                <a:ea typeface="微软雅黑" panose="020B0503020204020204" pitchFamily="34" charset="-122"/>
                <a:cs typeface="Courier New" panose="02070309020205020404" pitchFamily="49" charset="0"/>
              </a:rPr>
              <a:t>C</a:t>
            </a:r>
            <a:r>
              <a:rPr lang="en-US" altLang="zh-CN" sz="1200" b="1" spc="300" baseline="-25000" dirty="0">
                <a:solidFill>
                  <a:srgbClr val="FF0000"/>
                </a:solidFill>
                <a:ea typeface="微软雅黑" panose="020B0503020204020204" pitchFamily="34" charset="-122"/>
                <a:cs typeface="Courier New" panose="02070309020205020404" pitchFamily="49" charset="0"/>
              </a:rPr>
              <a:t>1</a:t>
            </a:r>
            <a:r>
              <a:rPr lang="en-US" altLang="zh-CN" sz="1200" b="1" dirty="0">
                <a:solidFill>
                  <a:srgbClr val="FF0000"/>
                </a:solidFill>
                <a:ea typeface="微软雅黑" panose="020B0503020204020204" pitchFamily="34" charset="-122"/>
                <a:cs typeface="Courier New" panose="02070309020205020404" pitchFamily="49" charset="0"/>
              </a:rPr>
              <a:t>= G</a:t>
            </a:r>
            <a:r>
              <a:rPr lang="en-US" altLang="zh-CN" sz="1200" b="1" baseline="-25000" dirty="0">
                <a:solidFill>
                  <a:srgbClr val="FF0000"/>
                </a:solidFill>
                <a:ea typeface="微软雅黑" panose="020B0503020204020204" pitchFamily="34" charset="-122"/>
                <a:cs typeface="Courier New" panose="02070309020205020404" pitchFamily="49" charset="0"/>
              </a:rPr>
              <a:t>0</a:t>
            </a:r>
            <a:r>
              <a:rPr lang="zh-CN" altLang="en-US" sz="1200" b="1" dirty="0">
                <a:solidFill>
                  <a:srgbClr val="FF0000"/>
                </a:solidFill>
                <a:ea typeface="Segoe UI Black" panose="020B0A02040204020203" pitchFamily="34" charset="0"/>
                <a:cs typeface="Segoe UI Black" panose="020B0A02040204020203" pitchFamily="34" charset="0"/>
              </a:rPr>
              <a:t>＋</a:t>
            </a:r>
            <a:r>
              <a:rPr lang="en-US" altLang="zh-CN" sz="1200" b="1" dirty="0">
                <a:solidFill>
                  <a:srgbClr val="FF0000"/>
                </a:solidFill>
                <a:ea typeface="微软雅黑" panose="020B0503020204020204" pitchFamily="34" charset="-122"/>
                <a:cs typeface="Courier New" panose="02070309020205020404" pitchFamily="49" charset="0"/>
              </a:rPr>
              <a:t>P</a:t>
            </a:r>
            <a:r>
              <a:rPr lang="en-US" altLang="zh-CN" sz="1200" b="1" baseline="-25000" dirty="0">
                <a:solidFill>
                  <a:srgbClr val="FF0000"/>
                </a:solidFill>
                <a:ea typeface="微软雅黑" panose="020B0503020204020204" pitchFamily="34" charset="-122"/>
                <a:cs typeface="Courier New" panose="02070309020205020404" pitchFamily="49" charset="0"/>
              </a:rPr>
              <a:t>0</a:t>
            </a:r>
            <a:r>
              <a:rPr lang="en-US" altLang="zh-CN" sz="1200" b="1" dirty="0">
                <a:solidFill>
                  <a:srgbClr val="FF0000"/>
                </a:solidFill>
                <a:ea typeface="微软雅黑" panose="020B0503020204020204" pitchFamily="34" charset="-122"/>
                <a:cs typeface="Courier New" panose="02070309020205020404" pitchFamily="49" charset="0"/>
              </a:rPr>
              <a:t>C</a:t>
            </a:r>
            <a:r>
              <a:rPr lang="en-US" altLang="zh-CN" sz="1200" b="1" baseline="-25000" dirty="0">
                <a:solidFill>
                  <a:srgbClr val="FF0000"/>
                </a:solidFill>
                <a:ea typeface="微软雅黑" panose="020B0503020204020204" pitchFamily="34" charset="-122"/>
                <a:cs typeface="Courier New" panose="02070309020205020404" pitchFamily="49" charset="0"/>
              </a:rPr>
              <a:t>0</a:t>
            </a:r>
          </a:p>
          <a:p>
            <a:pPr lvl="1"/>
            <a:r>
              <a:rPr lang="zh-CN" altLang="en-US" sz="1200" b="1" dirty="0"/>
              <a:t>类似的，可以得到</a:t>
            </a:r>
            <a:r>
              <a:rPr lang="en-US" altLang="zh-CN" sz="1200" b="1" dirty="0"/>
              <a:t>C</a:t>
            </a:r>
            <a:r>
              <a:rPr lang="en-US" altLang="zh-CN" sz="1200" b="1" baseline="-25000" dirty="0"/>
              <a:t>8</a:t>
            </a:r>
            <a:r>
              <a:rPr lang="zh-CN" altLang="en-US" sz="1200" b="1" dirty="0"/>
              <a:t>（第</a:t>
            </a:r>
            <a:r>
              <a:rPr lang="en-US" altLang="zh-CN" sz="1200" b="1" dirty="0"/>
              <a:t>2</a:t>
            </a:r>
            <a:r>
              <a:rPr lang="zh-CN" altLang="en-US" sz="1200" b="1" dirty="0"/>
              <a:t>个四位快速加法器的进位，对应可级联先行进位电路的</a:t>
            </a:r>
            <a:r>
              <a:rPr lang="en-US" altLang="zh-CN" sz="1200" b="1" dirty="0"/>
              <a:t>C</a:t>
            </a:r>
            <a:r>
              <a:rPr lang="en-US" altLang="zh-CN" sz="1200" b="1" baseline="-25000" dirty="0"/>
              <a:t>2</a:t>
            </a:r>
            <a:r>
              <a:rPr lang="zh-CN" altLang="en-US" sz="1200" b="1" dirty="0"/>
              <a:t>）、</a:t>
            </a:r>
            <a:r>
              <a:rPr lang="en-US" altLang="zh-CN" sz="1200" b="1" dirty="0"/>
              <a:t>C</a:t>
            </a:r>
            <a:r>
              <a:rPr lang="en-US" altLang="zh-CN" sz="1200" b="1" baseline="-25000" dirty="0"/>
              <a:t>12</a:t>
            </a:r>
            <a:r>
              <a:rPr lang="zh-CN" altLang="en-US" sz="1200" b="1" dirty="0"/>
              <a:t>（第</a:t>
            </a:r>
            <a:r>
              <a:rPr lang="en-US" altLang="zh-CN" sz="1200" b="1" dirty="0"/>
              <a:t>3</a:t>
            </a:r>
            <a:r>
              <a:rPr lang="zh-CN" altLang="en-US" sz="1200" b="1" dirty="0"/>
              <a:t>个四位快速加法器的进位，对应可级联先行进位电路的</a:t>
            </a:r>
            <a:r>
              <a:rPr lang="en-US" altLang="zh-CN" sz="1200" b="1" dirty="0"/>
              <a:t>C</a:t>
            </a:r>
            <a:r>
              <a:rPr lang="en-US" altLang="zh-CN" sz="1200" b="1" baseline="-25000" dirty="0"/>
              <a:t>3</a:t>
            </a:r>
            <a:r>
              <a:rPr lang="zh-CN" altLang="en-US" sz="1200" b="1" dirty="0"/>
              <a:t>）的计算公式：</a:t>
            </a:r>
            <a:r>
              <a:rPr lang="en-US" altLang="zh-CN" sz="1200" b="1" spc="300" dirty="0">
                <a:solidFill>
                  <a:srgbClr val="FF0000"/>
                </a:solidFill>
                <a:ea typeface="微软雅黑" panose="020B0503020204020204" pitchFamily="34" charset="-122"/>
                <a:cs typeface="Courier New" panose="02070309020205020404" pitchFamily="49" charset="0"/>
              </a:rPr>
              <a:t> C</a:t>
            </a:r>
            <a:r>
              <a:rPr lang="en-US" altLang="zh-CN" sz="1200" b="1" spc="300" baseline="-25000" dirty="0">
                <a:solidFill>
                  <a:srgbClr val="FF0000"/>
                </a:solidFill>
                <a:ea typeface="微软雅黑" panose="020B0503020204020204" pitchFamily="34" charset="-122"/>
                <a:cs typeface="Courier New" panose="02070309020205020404" pitchFamily="49" charset="0"/>
              </a:rPr>
              <a:t>2</a:t>
            </a:r>
            <a:r>
              <a:rPr lang="en-US" altLang="zh-CN" sz="1200" b="1" dirty="0">
                <a:solidFill>
                  <a:srgbClr val="FF0000"/>
                </a:solidFill>
                <a:ea typeface="微软雅黑" panose="020B0503020204020204" pitchFamily="34" charset="-122"/>
                <a:cs typeface="Courier New" panose="02070309020205020404" pitchFamily="49" charset="0"/>
              </a:rPr>
              <a:t>= G</a:t>
            </a:r>
            <a:r>
              <a:rPr lang="en-US" altLang="zh-CN" sz="1200" b="1" baseline="-25000" dirty="0">
                <a:solidFill>
                  <a:srgbClr val="FF0000"/>
                </a:solidFill>
                <a:ea typeface="微软雅黑" panose="020B0503020204020204" pitchFamily="34" charset="-122"/>
                <a:cs typeface="Courier New" panose="02070309020205020404" pitchFamily="49" charset="0"/>
              </a:rPr>
              <a:t>1</a:t>
            </a:r>
            <a:r>
              <a:rPr lang="zh-CN" altLang="en-US" sz="1200" b="1" dirty="0">
                <a:solidFill>
                  <a:srgbClr val="FF0000"/>
                </a:solidFill>
                <a:ea typeface="Segoe UI Black" panose="020B0A02040204020203" pitchFamily="34" charset="0"/>
                <a:cs typeface="Segoe UI Black" panose="020B0A02040204020203" pitchFamily="34" charset="0"/>
              </a:rPr>
              <a:t>＋</a:t>
            </a:r>
            <a:r>
              <a:rPr lang="en-US" altLang="zh-CN" sz="1200" b="1" dirty="0">
                <a:solidFill>
                  <a:srgbClr val="FF0000"/>
                </a:solidFill>
                <a:ea typeface="微软雅黑" panose="020B0503020204020204" pitchFamily="34" charset="-122"/>
                <a:cs typeface="Courier New" panose="02070309020205020404" pitchFamily="49" charset="0"/>
              </a:rPr>
              <a:t>P</a:t>
            </a:r>
            <a:r>
              <a:rPr lang="en-US" altLang="zh-CN" sz="1200" b="1" baseline="-25000" dirty="0">
                <a:solidFill>
                  <a:srgbClr val="FF0000"/>
                </a:solidFill>
                <a:ea typeface="微软雅黑" panose="020B0503020204020204" pitchFamily="34" charset="-122"/>
                <a:cs typeface="Courier New" panose="02070309020205020404" pitchFamily="49" charset="0"/>
              </a:rPr>
              <a:t>1</a:t>
            </a:r>
            <a:r>
              <a:rPr lang="en-US" altLang="zh-CN" sz="1200" b="1" dirty="0">
                <a:solidFill>
                  <a:srgbClr val="FF0000"/>
                </a:solidFill>
                <a:ea typeface="微软雅黑" panose="020B0503020204020204" pitchFamily="34" charset="-122"/>
                <a:cs typeface="Courier New" panose="02070309020205020404" pitchFamily="49" charset="0"/>
              </a:rPr>
              <a:t>C</a:t>
            </a:r>
            <a:r>
              <a:rPr lang="en-US" altLang="zh-CN" sz="1200" b="1" baseline="-25000" dirty="0">
                <a:solidFill>
                  <a:srgbClr val="FF0000"/>
                </a:solidFill>
                <a:ea typeface="微软雅黑" panose="020B0503020204020204" pitchFamily="34" charset="-122"/>
                <a:cs typeface="Courier New" panose="02070309020205020404" pitchFamily="49" charset="0"/>
              </a:rPr>
              <a:t>1                           </a:t>
            </a:r>
            <a:r>
              <a:rPr lang="en-US" altLang="zh-CN" sz="1200" b="1" spc="300" dirty="0">
                <a:solidFill>
                  <a:srgbClr val="FF0000"/>
                </a:solidFill>
                <a:ea typeface="微软雅黑" panose="020B0503020204020204" pitchFamily="34" charset="-122"/>
                <a:cs typeface="Courier New" panose="02070309020205020404" pitchFamily="49" charset="0"/>
              </a:rPr>
              <a:t>C</a:t>
            </a:r>
            <a:r>
              <a:rPr lang="en-US" altLang="zh-CN" sz="1200" b="1" spc="300" baseline="-25000" dirty="0">
                <a:solidFill>
                  <a:srgbClr val="FF0000"/>
                </a:solidFill>
                <a:ea typeface="微软雅黑" panose="020B0503020204020204" pitchFamily="34" charset="-122"/>
                <a:cs typeface="Courier New" panose="02070309020205020404" pitchFamily="49" charset="0"/>
              </a:rPr>
              <a:t>3</a:t>
            </a:r>
            <a:r>
              <a:rPr lang="en-US" altLang="zh-CN" sz="1200" b="1" dirty="0">
                <a:solidFill>
                  <a:srgbClr val="FF0000"/>
                </a:solidFill>
                <a:ea typeface="微软雅黑" panose="020B0503020204020204" pitchFamily="34" charset="-122"/>
                <a:cs typeface="Courier New" panose="02070309020205020404" pitchFamily="49" charset="0"/>
              </a:rPr>
              <a:t>= G</a:t>
            </a:r>
            <a:r>
              <a:rPr lang="en-US" altLang="zh-CN" sz="1200" b="1" baseline="-25000" dirty="0">
                <a:solidFill>
                  <a:srgbClr val="FF0000"/>
                </a:solidFill>
                <a:ea typeface="微软雅黑" panose="020B0503020204020204" pitchFamily="34" charset="-122"/>
                <a:cs typeface="Courier New" panose="02070309020205020404" pitchFamily="49" charset="0"/>
              </a:rPr>
              <a:t>2</a:t>
            </a:r>
            <a:r>
              <a:rPr lang="zh-CN" altLang="en-US" sz="1200" b="1" dirty="0">
                <a:solidFill>
                  <a:srgbClr val="FF0000"/>
                </a:solidFill>
                <a:ea typeface="Segoe UI Black" panose="020B0A02040204020203" pitchFamily="34" charset="0"/>
                <a:cs typeface="Segoe UI Black" panose="020B0A02040204020203" pitchFamily="34" charset="0"/>
              </a:rPr>
              <a:t>＋</a:t>
            </a:r>
            <a:r>
              <a:rPr lang="en-US" altLang="zh-CN" sz="1200" b="1" dirty="0">
                <a:solidFill>
                  <a:srgbClr val="FF0000"/>
                </a:solidFill>
                <a:ea typeface="微软雅黑" panose="020B0503020204020204" pitchFamily="34" charset="-122"/>
                <a:cs typeface="Courier New" panose="02070309020205020404" pitchFamily="49" charset="0"/>
              </a:rPr>
              <a:t>P</a:t>
            </a:r>
            <a:r>
              <a:rPr lang="en-US" altLang="zh-CN" sz="1200" b="1" baseline="-25000" dirty="0">
                <a:solidFill>
                  <a:srgbClr val="FF0000"/>
                </a:solidFill>
                <a:ea typeface="微软雅黑" panose="020B0503020204020204" pitchFamily="34" charset="-122"/>
                <a:cs typeface="Courier New" panose="02070309020205020404" pitchFamily="49" charset="0"/>
              </a:rPr>
              <a:t>2</a:t>
            </a:r>
            <a:r>
              <a:rPr lang="en-US" altLang="zh-CN" sz="1200" b="1" dirty="0">
                <a:solidFill>
                  <a:srgbClr val="FF0000"/>
                </a:solidFill>
                <a:ea typeface="微软雅黑" panose="020B0503020204020204" pitchFamily="34" charset="-122"/>
                <a:cs typeface="Courier New" panose="02070309020205020404" pitchFamily="49" charset="0"/>
              </a:rPr>
              <a:t>C</a:t>
            </a:r>
            <a:r>
              <a:rPr lang="en-US" altLang="zh-CN" sz="1200" b="1" baseline="-25000" dirty="0">
                <a:solidFill>
                  <a:srgbClr val="FF0000"/>
                </a:solidFill>
                <a:ea typeface="微软雅黑" panose="020B0503020204020204" pitchFamily="34" charset="-122"/>
                <a:cs typeface="Courier New" panose="02070309020205020404" pitchFamily="49" charset="0"/>
              </a:rPr>
              <a:t>2</a:t>
            </a:r>
          </a:p>
          <a:p>
            <a:pPr lvl="1"/>
            <a:r>
              <a:rPr lang="zh-CN" altLang="en-US" sz="1200" b="1" dirty="0"/>
              <a:t>图</a:t>
            </a:r>
            <a:r>
              <a:rPr lang="en-US" altLang="zh-CN" sz="1200" b="1" dirty="0"/>
              <a:t>3.8</a:t>
            </a:r>
            <a:r>
              <a:rPr lang="zh-CN" altLang="en-US" sz="1200" b="1" dirty="0"/>
              <a:t>中的四位快速加法器见图</a:t>
            </a:r>
            <a:r>
              <a:rPr lang="en-US" altLang="zh-CN" sz="1200" b="1" dirty="0"/>
              <a:t>3.6</a:t>
            </a:r>
            <a:r>
              <a:rPr lang="zh-CN" altLang="en-US" sz="1200" b="1" dirty="0"/>
              <a:t>、可级联先行进位电路见图</a:t>
            </a:r>
            <a:r>
              <a:rPr lang="en-US" altLang="zh-CN" sz="1200" b="1" dirty="0"/>
              <a:t>3.5</a:t>
            </a:r>
          </a:p>
          <a:p>
            <a:pPr lvl="1"/>
            <a:r>
              <a:rPr lang="zh-CN" altLang="en-US" sz="1200" b="1" dirty="0"/>
              <a:t>图</a:t>
            </a:r>
            <a:r>
              <a:rPr lang="en-US" altLang="zh-CN" sz="1200" b="1" dirty="0"/>
              <a:t>3.8</a:t>
            </a:r>
            <a:r>
              <a:rPr lang="zh-CN" altLang="en-US" sz="1200" b="1" dirty="0"/>
              <a:t>时间延迟分析：</a:t>
            </a:r>
            <a:r>
              <a:rPr lang="en-US" altLang="zh-CN" sz="1200" b="1" dirty="0">
                <a:highlight>
                  <a:srgbClr val="FFFF00"/>
                </a:highlight>
              </a:rPr>
              <a:t>5T</a:t>
            </a:r>
            <a:r>
              <a:rPr lang="zh-CN" altLang="en-US" sz="1200" b="1" dirty="0">
                <a:highlight>
                  <a:srgbClr val="FFFF00"/>
                </a:highlight>
              </a:rPr>
              <a:t>时间延迟得到四位快速加法器的</a:t>
            </a:r>
            <a:r>
              <a:rPr lang="en-US" altLang="zh-CN" sz="1200" b="1" dirty="0">
                <a:highlight>
                  <a:srgbClr val="FFFF00"/>
                </a:highlight>
              </a:rPr>
              <a:t>P*</a:t>
            </a:r>
            <a:r>
              <a:rPr lang="zh-CN" altLang="en-US" sz="1200" b="1" dirty="0">
                <a:highlight>
                  <a:srgbClr val="FFFF00"/>
                </a:highlight>
              </a:rPr>
              <a:t>、</a:t>
            </a:r>
            <a:r>
              <a:rPr lang="en-US" altLang="zh-CN" sz="1200" b="1" dirty="0">
                <a:highlight>
                  <a:srgbClr val="FFFF00"/>
                </a:highlight>
              </a:rPr>
              <a:t>G</a:t>
            </a:r>
            <a:r>
              <a:rPr lang="zh-CN" altLang="en-US" sz="1200" b="1" dirty="0">
                <a:highlight>
                  <a:srgbClr val="FFFF00"/>
                </a:highlight>
              </a:rPr>
              <a:t>*</a:t>
            </a:r>
            <a:r>
              <a:rPr lang="zh-CN" altLang="en-US" sz="1200" b="1" dirty="0"/>
              <a:t>，再经过</a:t>
            </a:r>
            <a:r>
              <a:rPr lang="en-US" altLang="zh-CN" sz="1200" b="1" dirty="0"/>
              <a:t>2T</a:t>
            </a:r>
            <a:r>
              <a:rPr lang="zh-CN" altLang="en-US" sz="1200" b="1" dirty="0"/>
              <a:t>时间延迟得到可级联先行进位电路的</a:t>
            </a:r>
            <a:r>
              <a:rPr lang="en-US" altLang="zh-CN" sz="1200" b="1" dirty="0"/>
              <a:t>C</a:t>
            </a:r>
            <a:r>
              <a:rPr lang="en-US" altLang="zh-CN" sz="1200" b="1" baseline="-25000" dirty="0"/>
              <a:t>1</a:t>
            </a:r>
            <a:r>
              <a:rPr lang="zh-CN" altLang="en-US" sz="1200" b="1" dirty="0"/>
              <a:t>、</a:t>
            </a:r>
            <a:r>
              <a:rPr lang="en-US" altLang="zh-CN" sz="1200" b="1" dirty="0"/>
              <a:t>C</a:t>
            </a:r>
            <a:r>
              <a:rPr lang="en-US" altLang="zh-CN" sz="1200" b="1" baseline="-25000" dirty="0"/>
              <a:t>2</a:t>
            </a:r>
            <a:r>
              <a:rPr lang="zh-CN" altLang="en-US" sz="1200" b="1" dirty="0"/>
              <a:t>、</a:t>
            </a:r>
            <a:r>
              <a:rPr lang="en-US" altLang="zh-CN" sz="1200" b="1" dirty="0"/>
              <a:t>C</a:t>
            </a:r>
            <a:r>
              <a:rPr lang="en-US" altLang="zh-CN" sz="1200" b="1" baseline="-25000" dirty="0"/>
              <a:t>3</a:t>
            </a:r>
            <a:r>
              <a:rPr lang="zh-CN" altLang="en-US" sz="1200" b="1" dirty="0"/>
              <a:t>（</a:t>
            </a:r>
            <a:r>
              <a:rPr lang="en-US" altLang="zh-CN" sz="1200" b="1" dirty="0"/>
              <a:t>7T=5T+2T</a:t>
            </a:r>
            <a:r>
              <a:rPr lang="zh-CN" altLang="en-US" sz="1200" b="1" dirty="0"/>
              <a:t>（</a:t>
            </a:r>
            <a:r>
              <a:rPr lang="en-US" altLang="zh-CN" sz="1200" b="1" dirty="0"/>
              <a:t>1T</a:t>
            </a:r>
            <a:r>
              <a:rPr lang="zh-CN" altLang="en-US" sz="1200" b="1" dirty="0"/>
              <a:t>与门</a:t>
            </a:r>
            <a:r>
              <a:rPr lang="en-US" altLang="zh-CN" sz="1200" b="1" dirty="0"/>
              <a:t>+1T</a:t>
            </a:r>
            <a:r>
              <a:rPr lang="zh-CN" altLang="en-US" sz="1200" b="1" dirty="0"/>
              <a:t>或门）），再经过</a:t>
            </a:r>
            <a:r>
              <a:rPr lang="en-US" altLang="zh-CN" sz="1200" b="1" dirty="0">
                <a:highlight>
                  <a:srgbClr val="FFFF00"/>
                </a:highlight>
              </a:rPr>
              <a:t>5T</a:t>
            </a:r>
            <a:r>
              <a:rPr lang="zh-CN" altLang="en-US" sz="1200" b="1" dirty="0">
                <a:highlight>
                  <a:srgbClr val="FFFF00"/>
                </a:highlight>
              </a:rPr>
              <a:t>时间（图</a:t>
            </a:r>
            <a:r>
              <a:rPr lang="en-US" altLang="zh-CN" sz="1200" b="1" dirty="0">
                <a:highlight>
                  <a:srgbClr val="FFFF00"/>
                </a:highlight>
              </a:rPr>
              <a:t>3.6 2T+3T</a:t>
            </a:r>
            <a:r>
              <a:rPr lang="zh-CN" altLang="en-US" sz="1200" b="1" dirty="0">
                <a:highlight>
                  <a:srgbClr val="FFFF00"/>
                </a:highlight>
              </a:rPr>
              <a:t>的异或门）延迟</a:t>
            </a:r>
            <a:r>
              <a:rPr lang="zh-CN" altLang="en-US" sz="1200" b="1" dirty="0"/>
              <a:t>得到运算结果</a:t>
            </a:r>
            <a:r>
              <a:rPr lang="en-US" altLang="zh-CN" sz="1200" b="1" dirty="0"/>
              <a:t>S</a:t>
            </a:r>
            <a:r>
              <a:rPr lang="en-US" altLang="zh-CN" sz="1200" b="1" baseline="-25000" dirty="0"/>
              <a:t>15</a:t>
            </a:r>
            <a:r>
              <a:rPr lang="en-US" altLang="zh-CN" sz="1200" b="1" dirty="0"/>
              <a:t>……S</a:t>
            </a:r>
            <a:r>
              <a:rPr lang="en-US" altLang="zh-CN" sz="1200" b="1" baseline="-25000" dirty="0"/>
              <a:t>0</a:t>
            </a:r>
            <a:r>
              <a:rPr lang="zh-CN" altLang="en-US" sz="1200" b="1" dirty="0"/>
              <a:t>；因此总的时间延迟为</a:t>
            </a:r>
            <a:r>
              <a:rPr lang="en-US" altLang="zh-CN" sz="1200" b="1" dirty="0">
                <a:solidFill>
                  <a:srgbClr val="FF0000"/>
                </a:solidFill>
              </a:rPr>
              <a:t>12T</a:t>
            </a:r>
            <a:r>
              <a:rPr lang="en-US" altLang="zh-CN" sz="1200" b="1" dirty="0"/>
              <a:t>=5T+2T+5T </a:t>
            </a:r>
            <a:r>
              <a:rPr lang="zh-CN" altLang="en-US" sz="1200" b="1" dirty="0"/>
              <a:t>； 注：</a:t>
            </a:r>
            <a:r>
              <a:rPr lang="zh-CN" altLang="en-US" sz="1200" b="1" dirty="0">
                <a:highlight>
                  <a:srgbClr val="FFFF00"/>
                </a:highlight>
              </a:rPr>
              <a:t>此时图</a:t>
            </a:r>
            <a:r>
              <a:rPr lang="en-US" altLang="zh-CN" sz="1200" b="1" dirty="0">
                <a:highlight>
                  <a:srgbClr val="FFFF00"/>
                </a:highlight>
              </a:rPr>
              <a:t>3.6</a:t>
            </a:r>
            <a:r>
              <a:rPr lang="zh-CN" altLang="en-US" sz="1200" b="1" dirty="0">
                <a:highlight>
                  <a:srgbClr val="FFFF00"/>
                </a:highlight>
              </a:rPr>
              <a:t>中与门异或门电路的</a:t>
            </a:r>
            <a:r>
              <a:rPr lang="en-US" altLang="zh-CN" sz="1200" b="1" dirty="0">
                <a:highlight>
                  <a:srgbClr val="FFFF00"/>
                </a:highlight>
              </a:rPr>
              <a:t>3T</a:t>
            </a:r>
            <a:r>
              <a:rPr lang="zh-CN" altLang="en-US" sz="1200" b="1" dirty="0">
                <a:highlight>
                  <a:srgbClr val="FFFF00"/>
                </a:highlight>
              </a:rPr>
              <a:t>已经计算完毕，不占用时间</a:t>
            </a:r>
          </a:p>
        </p:txBody>
      </p:sp>
      <p:sp>
        <p:nvSpPr>
          <p:cNvPr id="63" name="文本框 62">
            <a:extLst>
              <a:ext uri="{FF2B5EF4-FFF2-40B4-BE49-F238E27FC236}">
                <a16:creationId xmlns:a16="http://schemas.microsoft.com/office/drawing/2014/main" id="{08E799AC-DF70-4432-9A25-A8544BD1A54A}"/>
              </a:ext>
            </a:extLst>
          </p:cNvPr>
          <p:cNvSpPr txBox="1"/>
          <p:nvPr/>
        </p:nvSpPr>
        <p:spPr>
          <a:xfrm>
            <a:off x="604335" y="3429000"/>
            <a:ext cx="424343" cy="369332"/>
          </a:xfrm>
          <a:prstGeom prst="rect">
            <a:avLst/>
          </a:prstGeom>
          <a:noFill/>
        </p:spPr>
        <p:txBody>
          <a:bodyPr wrap="square" rtlCol="0">
            <a:spAutoFit/>
          </a:bodyPr>
          <a:lstStyle/>
          <a:p>
            <a:r>
              <a:rPr lang="en-US" altLang="zh-CN" dirty="0">
                <a:solidFill>
                  <a:srgbClr val="C00000"/>
                </a:solidFill>
              </a:rPr>
              <a:t>7T</a:t>
            </a:r>
            <a:endParaRPr lang="zh-CN" altLang="en-US" dirty="0">
              <a:solidFill>
                <a:srgbClr val="C00000"/>
              </a:solidFill>
            </a:endParaRPr>
          </a:p>
        </p:txBody>
      </p:sp>
    </p:spTree>
    <p:extLst>
      <p:ext uri="{BB962C8B-B14F-4D97-AF65-F5344CB8AC3E}">
        <p14:creationId xmlns:p14="http://schemas.microsoft.com/office/powerpoint/2010/main" val="2065744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57529DD-ED5E-41E3-912A-F17F4B6317E3}"/>
              </a:ext>
            </a:extLst>
          </p:cNvPr>
          <p:cNvSpPr>
            <a:spLocks noGrp="1"/>
          </p:cNvSpPr>
          <p:nvPr>
            <p:ph idx="1"/>
          </p:nvPr>
        </p:nvSpPr>
        <p:spPr>
          <a:xfrm>
            <a:off x="323528" y="332656"/>
            <a:ext cx="4104456" cy="4525963"/>
          </a:xfrm>
        </p:spPr>
        <p:txBody>
          <a:bodyPr/>
          <a:lstStyle/>
          <a:p>
            <a:r>
              <a:rPr lang="en-US" altLang="zh-CN" sz="2000" b="1" dirty="0"/>
              <a:t>16</a:t>
            </a:r>
            <a:r>
              <a:rPr lang="zh-CN" altLang="en-US" sz="2000" b="1" dirty="0"/>
              <a:t>位加法器时间延迟比较：</a:t>
            </a:r>
            <a:endParaRPr lang="en-US" altLang="zh-CN" sz="2000" b="1" dirty="0"/>
          </a:p>
          <a:p>
            <a:pPr lvl="1"/>
            <a:endParaRPr lang="en-US" altLang="zh-CN" sz="1600" b="1" dirty="0"/>
          </a:p>
          <a:p>
            <a:pPr lvl="1"/>
            <a:r>
              <a:rPr lang="en-US" altLang="zh-CN" sz="1600" b="1" dirty="0"/>
              <a:t>16</a:t>
            </a:r>
            <a:r>
              <a:rPr lang="zh-CN" altLang="en-US" sz="1600" b="1" dirty="0"/>
              <a:t>位加法器（串行，图</a:t>
            </a:r>
            <a:r>
              <a:rPr lang="en-US" altLang="zh-CN" sz="1600" b="1" dirty="0"/>
              <a:t>3.3</a:t>
            </a:r>
            <a:r>
              <a:rPr lang="zh-CN" altLang="en-US" sz="1600" b="1" dirty="0"/>
              <a:t>）：</a:t>
            </a:r>
            <a:endParaRPr lang="en-US" altLang="zh-CN" sz="1600" b="1" dirty="0"/>
          </a:p>
          <a:p>
            <a:pPr lvl="2"/>
            <a:r>
              <a:rPr lang="zh-CN" altLang="en-US" sz="1600" b="1" dirty="0"/>
              <a:t>时间延迟</a:t>
            </a:r>
            <a:r>
              <a:rPr lang="en-US" altLang="zh-CN" sz="1600" b="1" dirty="0"/>
              <a:t>=(2n+4)T=(2*16+4)T=</a:t>
            </a:r>
            <a:r>
              <a:rPr lang="en-US" altLang="zh-CN" sz="1600" b="1" dirty="0">
                <a:solidFill>
                  <a:srgbClr val="FF0000"/>
                </a:solidFill>
              </a:rPr>
              <a:t>36T</a:t>
            </a:r>
            <a:endParaRPr lang="en-US" altLang="zh-CN" sz="1000" b="1" dirty="0"/>
          </a:p>
          <a:p>
            <a:pPr lvl="1"/>
            <a:endParaRPr lang="en-US" altLang="zh-CN" sz="1600" b="1" dirty="0"/>
          </a:p>
          <a:p>
            <a:pPr lvl="1"/>
            <a:endParaRPr lang="en-US" altLang="zh-CN" sz="1600" b="1" dirty="0"/>
          </a:p>
          <a:p>
            <a:pPr lvl="1"/>
            <a:endParaRPr lang="en-US" altLang="zh-CN" sz="1600" b="1" dirty="0"/>
          </a:p>
          <a:p>
            <a:pPr lvl="1"/>
            <a:r>
              <a:rPr lang="en-US" altLang="zh-CN" sz="1600" b="1" dirty="0"/>
              <a:t>16</a:t>
            </a:r>
            <a:r>
              <a:rPr lang="zh-CN" altLang="en-US" sz="1600" b="1" dirty="0"/>
              <a:t>位加法器（组内并行、组间串行，图</a:t>
            </a:r>
            <a:r>
              <a:rPr lang="en-US" altLang="zh-CN" sz="1600" b="1" dirty="0"/>
              <a:t>3.7</a:t>
            </a:r>
            <a:r>
              <a:rPr lang="zh-CN" altLang="en-US" sz="1600" b="1" dirty="0"/>
              <a:t>）：</a:t>
            </a:r>
            <a:endParaRPr lang="en-US" altLang="zh-CN" sz="1600" b="1" dirty="0"/>
          </a:p>
          <a:p>
            <a:pPr lvl="2"/>
            <a:r>
              <a:rPr lang="zh-CN" altLang="en-US" sz="1600" b="1" dirty="0"/>
              <a:t>时间延迟</a:t>
            </a:r>
            <a:r>
              <a:rPr lang="en-US" altLang="zh-CN" sz="1600" b="1" dirty="0"/>
              <a:t>=</a:t>
            </a:r>
            <a:r>
              <a:rPr lang="en-US" altLang="zh-CN" sz="1600" b="1" dirty="0">
                <a:solidFill>
                  <a:srgbClr val="FF0000"/>
                </a:solidFill>
              </a:rPr>
              <a:t>14T</a:t>
            </a:r>
            <a:endParaRPr lang="en-US" altLang="zh-CN" sz="1600" b="1" dirty="0"/>
          </a:p>
          <a:p>
            <a:pPr lvl="1"/>
            <a:endParaRPr lang="en-US" altLang="zh-CN" sz="1600" b="1" dirty="0"/>
          </a:p>
          <a:p>
            <a:pPr lvl="1"/>
            <a:endParaRPr lang="en-US" altLang="zh-CN" sz="1600" b="1" dirty="0"/>
          </a:p>
          <a:p>
            <a:pPr lvl="1"/>
            <a:endParaRPr lang="en-US" altLang="zh-CN" sz="1600" b="1" dirty="0"/>
          </a:p>
          <a:p>
            <a:pPr lvl="1"/>
            <a:endParaRPr lang="en-US" altLang="zh-CN" sz="1600" b="1" dirty="0"/>
          </a:p>
          <a:p>
            <a:pPr lvl="1"/>
            <a:endParaRPr lang="en-US" altLang="zh-CN" sz="1600" b="1" dirty="0"/>
          </a:p>
          <a:p>
            <a:pPr lvl="1"/>
            <a:endParaRPr lang="en-US" altLang="zh-CN" sz="1600" b="1" dirty="0"/>
          </a:p>
          <a:p>
            <a:pPr lvl="1"/>
            <a:r>
              <a:rPr lang="en-US" altLang="zh-CN" sz="1600" b="1" dirty="0"/>
              <a:t>16</a:t>
            </a:r>
            <a:r>
              <a:rPr lang="zh-CN" altLang="en-US" sz="1600" b="1" dirty="0"/>
              <a:t>位加法器（组内并行、组间并行，图</a:t>
            </a:r>
            <a:r>
              <a:rPr lang="en-US" altLang="zh-CN" sz="1600" b="1" dirty="0"/>
              <a:t>3.8</a:t>
            </a:r>
            <a:r>
              <a:rPr lang="zh-CN" altLang="en-US" sz="1600" b="1" dirty="0"/>
              <a:t>）：</a:t>
            </a:r>
            <a:endParaRPr lang="en-US" altLang="zh-CN" sz="1600" b="1" dirty="0"/>
          </a:p>
          <a:p>
            <a:pPr lvl="2"/>
            <a:r>
              <a:rPr lang="zh-CN" altLang="en-US" sz="1600" b="1" dirty="0"/>
              <a:t>时间延迟</a:t>
            </a:r>
            <a:r>
              <a:rPr lang="en-US" altLang="zh-CN" sz="1600" b="1" dirty="0"/>
              <a:t>=</a:t>
            </a:r>
            <a:r>
              <a:rPr lang="en-US" altLang="zh-CN" sz="1600" b="1" dirty="0">
                <a:solidFill>
                  <a:srgbClr val="FF0000"/>
                </a:solidFill>
              </a:rPr>
              <a:t>12T</a:t>
            </a:r>
            <a:endParaRPr lang="en-US" altLang="zh-CN" sz="1600" b="1" dirty="0"/>
          </a:p>
          <a:p>
            <a:pPr lvl="1"/>
            <a:endParaRPr lang="zh-CN" altLang="en-US" sz="1600" b="1" dirty="0"/>
          </a:p>
          <a:p>
            <a:endParaRPr lang="zh-CN" altLang="en-US" sz="2000" dirty="0"/>
          </a:p>
        </p:txBody>
      </p:sp>
      <p:pic>
        <p:nvPicPr>
          <p:cNvPr id="7" name="图片 6">
            <a:extLst>
              <a:ext uri="{FF2B5EF4-FFF2-40B4-BE49-F238E27FC236}">
                <a16:creationId xmlns:a16="http://schemas.microsoft.com/office/drawing/2014/main" id="{85EA9B25-4172-ED92-3E62-7A3DFF4BCE80}"/>
              </a:ext>
            </a:extLst>
          </p:cNvPr>
          <p:cNvPicPr>
            <a:picLocks noChangeAspect="1"/>
          </p:cNvPicPr>
          <p:nvPr/>
        </p:nvPicPr>
        <p:blipFill>
          <a:blip r:embed="rId2"/>
          <a:stretch>
            <a:fillRect/>
          </a:stretch>
        </p:blipFill>
        <p:spPr>
          <a:xfrm>
            <a:off x="4104187" y="116632"/>
            <a:ext cx="4654577" cy="2088232"/>
          </a:xfrm>
          <a:prstGeom prst="rect">
            <a:avLst/>
          </a:prstGeom>
        </p:spPr>
      </p:pic>
      <p:pic>
        <p:nvPicPr>
          <p:cNvPr id="9" name="图片 8">
            <a:extLst>
              <a:ext uri="{FF2B5EF4-FFF2-40B4-BE49-F238E27FC236}">
                <a16:creationId xmlns:a16="http://schemas.microsoft.com/office/drawing/2014/main" id="{AC072C82-E9F6-7A0D-96A9-D61E1A610F62}"/>
              </a:ext>
            </a:extLst>
          </p:cNvPr>
          <p:cNvPicPr>
            <a:picLocks noChangeAspect="1"/>
          </p:cNvPicPr>
          <p:nvPr/>
        </p:nvPicPr>
        <p:blipFill>
          <a:blip r:embed="rId3"/>
          <a:stretch>
            <a:fillRect/>
          </a:stretch>
        </p:blipFill>
        <p:spPr>
          <a:xfrm>
            <a:off x="4283968" y="2492896"/>
            <a:ext cx="4706738" cy="1359786"/>
          </a:xfrm>
          <a:prstGeom prst="rect">
            <a:avLst/>
          </a:prstGeom>
        </p:spPr>
      </p:pic>
      <p:pic>
        <p:nvPicPr>
          <p:cNvPr id="15" name="图片 14">
            <a:extLst>
              <a:ext uri="{FF2B5EF4-FFF2-40B4-BE49-F238E27FC236}">
                <a16:creationId xmlns:a16="http://schemas.microsoft.com/office/drawing/2014/main" id="{DF8131A7-4739-A9C0-2214-A23F6919546A}"/>
              </a:ext>
            </a:extLst>
          </p:cNvPr>
          <p:cNvPicPr>
            <a:picLocks noChangeAspect="1"/>
          </p:cNvPicPr>
          <p:nvPr/>
        </p:nvPicPr>
        <p:blipFill>
          <a:blip r:embed="rId4"/>
          <a:stretch>
            <a:fillRect/>
          </a:stretch>
        </p:blipFill>
        <p:spPr>
          <a:xfrm>
            <a:off x="4211960" y="4162434"/>
            <a:ext cx="4824536" cy="2506926"/>
          </a:xfrm>
          <a:prstGeom prst="rect">
            <a:avLst/>
          </a:prstGeom>
        </p:spPr>
      </p:pic>
    </p:spTree>
    <p:extLst>
      <p:ext uri="{BB962C8B-B14F-4D97-AF65-F5344CB8AC3E}">
        <p14:creationId xmlns:p14="http://schemas.microsoft.com/office/powerpoint/2010/main" val="3975810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83CDB6F-2F73-493A-AD9A-0960716B1C88}"/>
              </a:ext>
            </a:extLst>
          </p:cNvPr>
          <p:cNvSpPr>
            <a:spLocks noGrp="1"/>
          </p:cNvSpPr>
          <p:nvPr>
            <p:ph idx="1"/>
          </p:nvPr>
        </p:nvSpPr>
        <p:spPr>
          <a:xfrm>
            <a:off x="457200" y="980728"/>
            <a:ext cx="8229600" cy="4525963"/>
          </a:xfrm>
        </p:spPr>
        <p:txBody>
          <a:bodyPr/>
          <a:lstStyle/>
          <a:p>
            <a:r>
              <a:rPr lang="zh-CN" altLang="en-US" sz="1800" b="1" dirty="0"/>
              <a:t>如何实现</a:t>
            </a:r>
            <a:r>
              <a:rPr lang="en-US" altLang="zh-CN" sz="1800" b="1" dirty="0"/>
              <a:t>32</a:t>
            </a:r>
            <a:r>
              <a:rPr lang="zh-CN" altLang="en-US" sz="1800" b="1" dirty="0"/>
              <a:t>位并行加法器？</a:t>
            </a:r>
            <a:endParaRPr lang="en-US" altLang="zh-CN" sz="1800" b="1" dirty="0"/>
          </a:p>
          <a:p>
            <a:endParaRPr lang="en-US" altLang="zh-CN" sz="1800" b="1" dirty="0"/>
          </a:p>
          <a:p>
            <a:pPr lvl="1"/>
            <a:r>
              <a:rPr lang="zh-CN" altLang="en-US" sz="1400" b="1" dirty="0"/>
              <a:t>思路：类似于图</a:t>
            </a:r>
            <a:r>
              <a:rPr lang="en-US" altLang="zh-CN" sz="1400" b="1" dirty="0"/>
              <a:t>3.7</a:t>
            </a:r>
            <a:r>
              <a:rPr lang="zh-CN" altLang="en-US" sz="1400" b="1" dirty="0"/>
              <a:t>的方式，采用</a:t>
            </a:r>
            <a:r>
              <a:rPr lang="en-US" altLang="zh-CN" sz="1400" b="1" dirty="0"/>
              <a:t>2</a:t>
            </a:r>
            <a:r>
              <a:rPr lang="zh-CN" altLang="en-US" sz="1400" b="1" dirty="0"/>
              <a:t>个</a:t>
            </a:r>
            <a:r>
              <a:rPr lang="en-US" altLang="zh-CN" sz="1400" b="1" dirty="0"/>
              <a:t>16</a:t>
            </a:r>
            <a:r>
              <a:rPr lang="zh-CN" altLang="en-US" sz="1400" b="1" dirty="0"/>
              <a:t>位并行加法器</a:t>
            </a:r>
            <a:r>
              <a:rPr lang="zh-CN" altLang="en-US" sz="1400" b="1" dirty="0">
                <a:solidFill>
                  <a:srgbClr val="FF0000"/>
                </a:solidFill>
              </a:rPr>
              <a:t>串联</a:t>
            </a:r>
            <a:r>
              <a:rPr lang="zh-CN" altLang="en-US" sz="1400" b="1" dirty="0"/>
              <a:t>（组内并行、组间串行）；</a:t>
            </a:r>
            <a:r>
              <a:rPr lang="en-US" altLang="zh-CN" sz="1400" b="1" dirty="0"/>
              <a:t>16</a:t>
            </a:r>
            <a:r>
              <a:rPr lang="zh-CN" altLang="en-US" sz="1400" b="1" dirty="0"/>
              <a:t>位并行加法器采用图</a:t>
            </a:r>
            <a:r>
              <a:rPr lang="en-US" altLang="zh-CN" sz="1400" b="1" dirty="0"/>
              <a:t>3.8</a:t>
            </a:r>
            <a:r>
              <a:rPr lang="zh-CN" altLang="en-US" sz="1400" b="1" dirty="0"/>
              <a:t>的形式</a:t>
            </a:r>
            <a:endParaRPr lang="en-US" altLang="zh-CN" sz="1400" b="1" dirty="0"/>
          </a:p>
          <a:p>
            <a:pPr lvl="1"/>
            <a:endParaRPr lang="en-US" altLang="zh-CN" sz="1800" b="1" dirty="0"/>
          </a:p>
          <a:p>
            <a:endParaRPr lang="en-US" altLang="zh-CN" sz="1800" b="1" dirty="0"/>
          </a:p>
          <a:p>
            <a:endParaRPr lang="en-US" altLang="zh-CN" sz="1800" b="1" dirty="0"/>
          </a:p>
          <a:p>
            <a:r>
              <a:rPr lang="zh-CN" altLang="en-US" sz="1800" b="1" dirty="0"/>
              <a:t>如何实现</a:t>
            </a:r>
            <a:r>
              <a:rPr lang="en-US" altLang="zh-CN" sz="1800" b="1" dirty="0"/>
              <a:t>64</a:t>
            </a:r>
            <a:r>
              <a:rPr lang="zh-CN" altLang="en-US" sz="1800" b="1" dirty="0"/>
              <a:t>位并行加法器？</a:t>
            </a:r>
            <a:endParaRPr lang="en-US" altLang="zh-CN" sz="1800" b="1" dirty="0"/>
          </a:p>
          <a:p>
            <a:endParaRPr lang="en-US" altLang="zh-CN" sz="1800" b="1" dirty="0"/>
          </a:p>
          <a:p>
            <a:pPr lvl="1"/>
            <a:r>
              <a:rPr lang="zh-CN" altLang="en-US" sz="1400" b="1" dirty="0"/>
              <a:t>思路：</a:t>
            </a:r>
            <a:endParaRPr lang="en-US" altLang="zh-CN" sz="1400" b="1" dirty="0"/>
          </a:p>
          <a:p>
            <a:pPr lvl="2"/>
            <a:r>
              <a:rPr lang="zh-CN" altLang="en-US" sz="1400" b="1" dirty="0"/>
              <a:t>方法</a:t>
            </a:r>
            <a:r>
              <a:rPr lang="en-US" altLang="zh-CN" sz="1400" b="1" dirty="0"/>
              <a:t>1</a:t>
            </a:r>
            <a:r>
              <a:rPr lang="zh-CN" altLang="en-US" sz="1400" b="1" dirty="0"/>
              <a:t>：类似于图</a:t>
            </a:r>
            <a:r>
              <a:rPr lang="en-US" altLang="zh-CN" sz="1400" b="1" dirty="0"/>
              <a:t>3.7</a:t>
            </a:r>
            <a:r>
              <a:rPr lang="zh-CN" altLang="en-US" sz="1400" b="1" dirty="0"/>
              <a:t>的方式，采用</a:t>
            </a:r>
            <a:r>
              <a:rPr lang="en-US" altLang="zh-CN" sz="1400" b="1" dirty="0"/>
              <a:t>4</a:t>
            </a:r>
            <a:r>
              <a:rPr lang="zh-CN" altLang="en-US" sz="1400" b="1" dirty="0"/>
              <a:t>个</a:t>
            </a:r>
            <a:r>
              <a:rPr lang="en-US" altLang="zh-CN" sz="1400" b="1" dirty="0"/>
              <a:t>16</a:t>
            </a:r>
            <a:r>
              <a:rPr lang="zh-CN" altLang="en-US" sz="1400" b="1" dirty="0"/>
              <a:t>位并行加法器</a:t>
            </a:r>
            <a:r>
              <a:rPr lang="zh-CN" altLang="en-US" sz="1400" b="1" dirty="0">
                <a:solidFill>
                  <a:srgbClr val="FF0000"/>
                </a:solidFill>
              </a:rPr>
              <a:t>串联</a:t>
            </a:r>
            <a:r>
              <a:rPr lang="zh-CN" altLang="en-US" sz="1400" b="1" dirty="0"/>
              <a:t>（组内并行、组间串行）；</a:t>
            </a:r>
            <a:r>
              <a:rPr lang="en-US" altLang="zh-CN" sz="1400" b="1" dirty="0"/>
              <a:t>16</a:t>
            </a:r>
            <a:r>
              <a:rPr lang="zh-CN" altLang="en-US" sz="1400" b="1" dirty="0"/>
              <a:t>位并行加法器采用图</a:t>
            </a:r>
            <a:r>
              <a:rPr lang="en-US" altLang="zh-CN" sz="1400" b="1" dirty="0"/>
              <a:t>3.8</a:t>
            </a:r>
            <a:r>
              <a:rPr lang="zh-CN" altLang="en-US" sz="1400" b="1" dirty="0"/>
              <a:t>的形式</a:t>
            </a:r>
            <a:endParaRPr lang="en-US" altLang="zh-CN" sz="1400" b="1" dirty="0"/>
          </a:p>
          <a:p>
            <a:pPr lvl="2"/>
            <a:endParaRPr lang="en-US" altLang="zh-CN" sz="1400" b="1" dirty="0"/>
          </a:p>
          <a:p>
            <a:pPr lvl="2"/>
            <a:r>
              <a:rPr lang="zh-CN" altLang="en-US" sz="1400" b="1" dirty="0"/>
              <a:t>方法</a:t>
            </a:r>
            <a:r>
              <a:rPr lang="en-US" altLang="zh-CN" sz="1400" b="1" dirty="0"/>
              <a:t>2</a:t>
            </a:r>
            <a:r>
              <a:rPr lang="zh-CN" altLang="en-US" sz="1400" b="1" dirty="0"/>
              <a:t>：类似于图</a:t>
            </a:r>
            <a:r>
              <a:rPr lang="en-US" altLang="zh-CN" sz="1400" b="1" dirty="0"/>
              <a:t>3.8</a:t>
            </a:r>
            <a:r>
              <a:rPr lang="zh-CN" altLang="en-US" sz="1400" b="1" dirty="0"/>
              <a:t>的方式，采用</a:t>
            </a:r>
            <a:r>
              <a:rPr lang="en-US" altLang="zh-CN" sz="1400" b="1" dirty="0"/>
              <a:t>4</a:t>
            </a:r>
            <a:r>
              <a:rPr lang="zh-CN" altLang="en-US" sz="1400" b="1" dirty="0"/>
              <a:t>个</a:t>
            </a:r>
            <a:r>
              <a:rPr lang="en-US" altLang="zh-CN" sz="1400" b="1" dirty="0"/>
              <a:t>16</a:t>
            </a:r>
            <a:r>
              <a:rPr lang="zh-CN" altLang="en-US" sz="1400" b="1" dirty="0"/>
              <a:t>位并行加法器</a:t>
            </a:r>
            <a:r>
              <a:rPr lang="zh-CN" altLang="en-US" sz="1400" b="1" dirty="0">
                <a:solidFill>
                  <a:srgbClr val="FF0000"/>
                </a:solidFill>
              </a:rPr>
              <a:t>并联</a:t>
            </a:r>
            <a:r>
              <a:rPr lang="zh-CN" altLang="en-US" sz="1400" b="1" dirty="0"/>
              <a:t>（组内并行、组间并行）；</a:t>
            </a:r>
            <a:r>
              <a:rPr lang="en-US" altLang="zh-CN" sz="1400" b="1" dirty="0"/>
              <a:t>16</a:t>
            </a:r>
            <a:r>
              <a:rPr lang="zh-CN" altLang="en-US" sz="1400" b="1" dirty="0"/>
              <a:t>位并行加法器采用图</a:t>
            </a:r>
            <a:r>
              <a:rPr lang="en-US" altLang="zh-CN" sz="1400" b="1" dirty="0"/>
              <a:t>3.8</a:t>
            </a:r>
            <a:r>
              <a:rPr lang="zh-CN" altLang="en-US" sz="1400" b="1" dirty="0"/>
              <a:t>的形式</a:t>
            </a:r>
            <a:endParaRPr lang="en-US" altLang="zh-CN" sz="1400" b="1" dirty="0"/>
          </a:p>
          <a:p>
            <a:pPr lvl="1"/>
            <a:endParaRPr lang="zh-CN" altLang="en-US" sz="1400" b="1" dirty="0"/>
          </a:p>
        </p:txBody>
      </p:sp>
    </p:spTree>
    <p:extLst>
      <p:ext uri="{BB962C8B-B14F-4D97-AF65-F5344CB8AC3E}">
        <p14:creationId xmlns:p14="http://schemas.microsoft.com/office/powerpoint/2010/main" val="23996430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3.3  </a:t>
            </a:r>
            <a:r>
              <a:rPr lang="zh-CN" altLang="en-US" b="1" dirty="0">
                <a:solidFill>
                  <a:srgbClr val="002060"/>
                </a:solidFill>
                <a:latin typeface="+mn-lt"/>
                <a:ea typeface="黑体" pitchFamily="49" charset="-122"/>
              </a:rPr>
              <a:t>定点乘法运算</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628800"/>
            <a:ext cx="8229600" cy="4525963"/>
          </a:xfrm>
        </p:spPr>
        <p:txBody>
          <a:bodyPr/>
          <a:lstStyle/>
          <a:p>
            <a:pPr eaLnBrk="1" hangingPunct="1"/>
            <a:r>
              <a:rPr lang="en-US" altLang="zh-CN" b="1" dirty="0">
                <a:ea typeface="黑体" panose="02010609060101010101" pitchFamily="49" charset="-122"/>
              </a:rPr>
              <a:t>3.2.1  </a:t>
            </a:r>
            <a:r>
              <a:rPr lang="zh-CN" altLang="en-US" b="1" dirty="0">
                <a:ea typeface="黑体" panose="02010609060101010101" pitchFamily="49" charset="-122"/>
              </a:rPr>
              <a:t>原码一位乘法</a:t>
            </a:r>
            <a:endParaRPr lang="en-US" altLang="zh-CN" b="1" dirty="0"/>
          </a:p>
          <a:p>
            <a:pPr lvl="1" eaLnBrk="1" hangingPunct="1"/>
            <a:endParaRPr lang="en-US" altLang="zh-CN" sz="2000" b="1" dirty="0"/>
          </a:p>
          <a:p>
            <a:pPr lvl="1" eaLnBrk="1" hangingPunct="1"/>
            <a:r>
              <a:rPr lang="en-US" altLang="zh-CN" sz="2000" b="1" dirty="0"/>
              <a:t>1</a:t>
            </a:r>
            <a:r>
              <a:rPr lang="zh-CN" altLang="en-US" sz="2000" b="1" dirty="0"/>
              <a:t>、原码一位乘法运算方法</a:t>
            </a:r>
            <a:endParaRPr lang="en-US" altLang="zh-CN" sz="2000" b="1" dirty="0"/>
          </a:p>
          <a:p>
            <a:pPr lvl="2" eaLnBrk="1" hangingPunct="1"/>
            <a:r>
              <a:rPr lang="zh-CN" altLang="en-US" sz="1600" b="1" dirty="0"/>
              <a:t>（</a:t>
            </a:r>
            <a:r>
              <a:rPr lang="en-US" altLang="zh-CN" sz="1600" b="1" dirty="0"/>
              <a:t>1</a:t>
            </a:r>
            <a:r>
              <a:rPr lang="zh-CN" altLang="en-US" sz="1600" b="1" dirty="0"/>
              <a:t>）乘积符号的确定</a:t>
            </a:r>
            <a:endParaRPr lang="en-US" altLang="zh-CN" sz="1600" b="1" dirty="0"/>
          </a:p>
          <a:p>
            <a:pPr lvl="2" eaLnBrk="1" hangingPunct="1"/>
            <a:endParaRPr lang="en-US" altLang="zh-CN" sz="1600" b="1" dirty="0"/>
          </a:p>
          <a:p>
            <a:pPr lvl="3" eaLnBrk="1" hangingPunct="1"/>
            <a:r>
              <a:rPr lang="zh-CN" altLang="en-US" sz="1600" b="1" dirty="0"/>
              <a:t>被乘数：</a:t>
            </a:r>
            <a:r>
              <a:rPr lang="en-US" altLang="zh-CN" sz="1600" b="1" dirty="0"/>
              <a:t>[x]</a:t>
            </a:r>
            <a:r>
              <a:rPr lang="zh-CN" altLang="en-US" sz="1600" b="1" baseline="-25000" dirty="0"/>
              <a:t>原</a:t>
            </a:r>
            <a:r>
              <a:rPr lang="en-US" altLang="zh-CN" sz="1600" b="1" dirty="0"/>
              <a:t>=x</a:t>
            </a:r>
            <a:r>
              <a:rPr lang="en-US" altLang="zh-CN" sz="1600" b="1" baseline="-25000" dirty="0"/>
              <a:t>0</a:t>
            </a:r>
            <a:r>
              <a:rPr lang="en-US" altLang="zh-CN" sz="1600" b="1" dirty="0"/>
              <a:t>.x</a:t>
            </a:r>
            <a:r>
              <a:rPr lang="en-US" altLang="zh-CN" sz="1600" b="1" baseline="-25000" dirty="0"/>
              <a:t>1</a:t>
            </a:r>
            <a:r>
              <a:rPr lang="en-US" altLang="zh-CN" sz="1600" b="1" dirty="0"/>
              <a:t>x</a:t>
            </a:r>
            <a:r>
              <a:rPr lang="en-US" altLang="zh-CN" sz="1600" b="1" baseline="-25000" dirty="0"/>
              <a:t>2</a:t>
            </a:r>
            <a:r>
              <a:rPr lang="en-US" altLang="zh-CN" sz="1600" b="1" dirty="0"/>
              <a:t>…</a:t>
            </a:r>
            <a:r>
              <a:rPr lang="en-US" altLang="zh-CN" sz="1600" b="1" dirty="0" err="1"/>
              <a:t>x</a:t>
            </a:r>
            <a:r>
              <a:rPr lang="en-US" altLang="zh-CN" sz="1600" b="1" baseline="-25000" dirty="0" err="1"/>
              <a:t>n</a:t>
            </a:r>
            <a:endParaRPr lang="en-US" altLang="zh-CN" sz="1600" b="1" baseline="-25000" dirty="0"/>
          </a:p>
          <a:p>
            <a:pPr lvl="3" eaLnBrk="1" hangingPunct="1"/>
            <a:r>
              <a:rPr lang="zh-CN" altLang="en-US" sz="1600" b="1" dirty="0"/>
              <a:t>乘数：</a:t>
            </a:r>
            <a:r>
              <a:rPr lang="en-US" altLang="zh-CN" sz="1600" b="1" dirty="0"/>
              <a:t>[y]</a:t>
            </a:r>
            <a:r>
              <a:rPr lang="zh-CN" altLang="en-US" sz="1600" b="1" baseline="-25000" dirty="0"/>
              <a:t>原</a:t>
            </a:r>
            <a:r>
              <a:rPr lang="en-US" altLang="zh-CN" sz="1600" b="1" dirty="0"/>
              <a:t>=y</a:t>
            </a:r>
            <a:r>
              <a:rPr lang="en-US" altLang="zh-CN" sz="1600" b="1" baseline="-25000" dirty="0"/>
              <a:t>0</a:t>
            </a:r>
            <a:r>
              <a:rPr lang="en-US" altLang="zh-CN" sz="1600" b="1" dirty="0"/>
              <a:t>.y</a:t>
            </a:r>
            <a:r>
              <a:rPr lang="en-US" altLang="zh-CN" sz="1600" b="1" baseline="-25000" dirty="0"/>
              <a:t>1</a:t>
            </a:r>
            <a:r>
              <a:rPr lang="en-US" altLang="zh-CN" sz="1600" b="1" dirty="0"/>
              <a:t>y</a:t>
            </a:r>
            <a:r>
              <a:rPr lang="en-US" altLang="zh-CN" sz="1600" b="1" baseline="-25000" dirty="0"/>
              <a:t>2</a:t>
            </a:r>
            <a:r>
              <a:rPr lang="en-US" altLang="zh-CN" sz="1600" b="1" dirty="0"/>
              <a:t>…</a:t>
            </a:r>
            <a:r>
              <a:rPr lang="en-US" altLang="zh-CN" sz="1600" b="1" dirty="0" err="1"/>
              <a:t>y</a:t>
            </a:r>
            <a:r>
              <a:rPr lang="en-US" altLang="zh-CN" sz="1600" b="1" baseline="-25000" dirty="0" err="1"/>
              <a:t>n</a:t>
            </a:r>
            <a:endParaRPr lang="en-US" altLang="zh-CN" sz="1600" b="1" baseline="-25000" dirty="0"/>
          </a:p>
          <a:p>
            <a:pPr lvl="3" eaLnBrk="1" hangingPunct="1"/>
            <a:r>
              <a:rPr lang="zh-CN" altLang="en-US" sz="1600" b="1" dirty="0"/>
              <a:t>乘积：</a:t>
            </a:r>
            <a:r>
              <a:rPr lang="en-US" altLang="zh-CN" sz="1600" b="1" dirty="0"/>
              <a:t>P=P</a:t>
            </a:r>
            <a:r>
              <a:rPr lang="en-US" altLang="zh-CN" sz="1600" b="1" baseline="-25000" dirty="0"/>
              <a:t>0</a:t>
            </a:r>
            <a:r>
              <a:rPr lang="en-US" altLang="zh-CN" sz="1600" b="1" dirty="0"/>
              <a:t>.P</a:t>
            </a:r>
            <a:r>
              <a:rPr lang="en-US" altLang="zh-CN" sz="1600" b="1" baseline="-25000" dirty="0"/>
              <a:t>1</a:t>
            </a:r>
            <a:r>
              <a:rPr lang="en-US" altLang="zh-CN" sz="1600" b="1" dirty="0"/>
              <a:t>P</a:t>
            </a:r>
            <a:r>
              <a:rPr lang="en-US" altLang="zh-CN" sz="1600" b="1" baseline="-25000" dirty="0"/>
              <a:t>2</a:t>
            </a:r>
            <a:r>
              <a:rPr lang="en-US" altLang="zh-CN" sz="1600" b="1" dirty="0"/>
              <a:t>…P</a:t>
            </a:r>
            <a:r>
              <a:rPr lang="en-US" altLang="zh-CN" sz="1600" b="1" baseline="-25000" dirty="0"/>
              <a:t>2n</a:t>
            </a:r>
          </a:p>
          <a:p>
            <a:pPr lvl="3" eaLnBrk="1" hangingPunct="1"/>
            <a:r>
              <a:rPr lang="zh-CN" altLang="en-US" sz="1600" b="1" dirty="0"/>
              <a:t>乘积的符号：</a:t>
            </a:r>
            <a:r>
              <a:rPr lang="en-US" altLang="zh-CN" sz="1600" b="1" dirty="0"/>
              <a:t>P</a:t>
            </a:r>
            <a:r>
              <a:rPr lang="en-US" altLang="zh-CN" sz="1600" b="1" baseline="-25000" dirty="0"/>
              <a:t>0</a:t>
            </a:r>
            <a:r>
              <a:rPr lang="en-US" altLang="zh-CN" sz="1600" b="1" dirty="0"/>
              <a:t>= x</a:t>
            </a:r>
            <a:r>
              <a:rPr lang="en-US" altLang="zh-CN" sz="1600" b="1" baseline="-25000" dirty="0"/>
              <a:t>0</a:t>
            </a:r>
            <a:r>
              <a:rPr lang="en-US" altLang="zh-CN" sz="1600" b="1" dirty="0">
                <a:latin typeface="等线" panose="02010600030101010101" pitchFamily="2" charset="-122"/>
                <a:ea typeface="等线" panose="02010600030101010101" pitchFamily="2" charset="-122"/>
              </a:rPr>
              <a:t>⊕</a:t>
            </a:r>
            <a:r>
              <a:rPr lang="en-US" altLang="zh-CN" sz="1600" b="1" dirty="0"/>
              <a:t>y</a:t>
            </a:r>
            <a:r>
              <a:rPr lang="en-US" altLang="zh-CN" sz="1600" b="1" baseline="-25000" dirty="0"/>
              <a:t>0</a:t>
            </a:r>
            <a:endParaRPr lang="en-US" altLang="zh-CN" sz="1600" b="1" dirty="0"/>
          </a:p>
          <a:p>
            <a:pPr lvl="2" eaLnBrk="1" hangingPunct="1"/>
            <a:endParaRPr lang="en-US" altLang="zh-CN" sz="1600" b="1" dirty="0"/>
          </a:p>
          <a:p>
            <a:pPr lvl="2" eaLnBrk="1" hangingPunct="1"/>
            <a:endParaRPr lang="en-US" altLang="zh-CN" sz="1600" b="1" dirty="0"/>
          </a:p>
          <a:p>
            <a:pPr lvl="2" eaLnBrk="1" hangingPunct="1"/>
            <a:r>
              <a:rPr lang="zh-CN" altLang="en-US" sz="1600" b="1" dirty="0"/>
              <a:t>（</a:t>
            </a:r>
            <a:r>
              <a:rPr lang="en-US" altLang="zh-CN" sz="1600" b="1" dirty="0"/>
              <a:t>2</a:t>
            </a:r>
            <a:r>
              <a:rPr lang="zh-CN" altLang="en-US" sz="1600" b="1" dirty="0"/>
              <a:t>）乘积的数值</a:t>
            </a:r>
            <a:endParaRPr lang="en-US" altLang="zh-CN" sz="1600" b="1" dirty="0"/>
          </a:p>
          <a:p>
            <a:pPr lvl="3" eaLnBrk="1" hangingPunct="1"/>
            <a:endParaRPr lang="en-US" altLang="zh-CN" sz="1600" b="1" dirty="0"/>
          </a:p>
          <a:p>
            <a:pPr lvl="3" eaLnBrk="1" hangingPunct="1"/>
            <a:r>
              <a:rPr lang="en-US" altLang="zh-CN" sz="1600" b="1" dirty="0"/>
              <a:t>|P|=|x|·|y|</a:t>
            </a:r>
            <a:endParaRPr lang="en-US" altLang="zh-CN" sz="1200" b="1" dirty="0"/>
          </a:p>
          <a:p>
            <a:pPr lvl="2" eaLnBrk="1" hangingPunct="1"/>
            <a:endParaRPr lang="en-US" altLang="zh-CN" sz="1600" b="1" dirty="0"/>
          </a:p>
          <a:p>
            <a:pPr lvl="2" eaLnBrk="1" hangingPunct="1"/>
            <a:endParaRPr lang="en-US" altLang="zh-CN" sz="1600" b="1" dirty="0"/>
          </a:p>
        </p:txBody>
      </p:sp>
      <p:sp>
        <p:nvSpPr>
          <p:cNvPr id="8" name="文本框 7">
            <a:extLst>
              <a:ext uri="{FF2B5EF4-FFF2-40B4-BE49-F238E27FC236}">
                <a16:creationId xmlns:a16="http://schemas.microsoft.com/office/drawing/2014/main" id="{5096B869-A231-46A0-8524-917D2C612211}"/>
              </a:ext>
            </a:extLst>
          </p:cNvPr>
          <p:cNvSpPr txBox="1"/>
          <p:nvPr/>
        </p:nvSpPr>
        <p:spPr>
          <a:xfrm>
            <a:off x="7020272" y="235616"/>
            <a:ext cx="2088232" cy="1169551"/>
          </a:xfrm>
          <a:prstGeom prst="rect">
            <a:avLst/>
          </a:prstGeom>
          <a:solidFill>
            <a:srgbClr val="FFFF00"/>
          </a:solidFill>
        </p:spPr>
        <p:txBody>
          <a:bodyPr wrap="square">
            <a:spAutoFit/>
          </a:bodyPr>
          <a:lstStyle/>
          <a:p>
            <a:r>
              <a:rPr lang="en-US" altLang="zh-CN" sz="1400" b="1" i="0" dirty="0">
                <a:solidFill>
                  <a:srgbClr val="111111"/>
                </a:solidFill>
                <a:effectLst/>
                <a:latin typeface="Avenir"/>
              </a:rPr>
              <a:t>3.3.1</a:t>
            </a:r>
            <a:r>
              <a:rPr lang="zh-CN" altLang="en-US" sz="1400" b="1" i="0" dirty="0">
                <a:solidFill>
                  <a:srgbClr val="111111"/>
                </a:solidFill>
                <a:effectLst/>
                <a:latin typeface="Avenir"/>
              </a:rPr>
              <a:t>　原码一位乘法　</a:t>
            </a:r>
            <a:endParaRPr lang="en-US" altLang="zh-CN" sz="1400" b="1" i="0" dirty="0">
              <a:solidFill>
                <a:srgbClr val="111111"/>
              </a:solidFill>
              <a:effectLst/>
              <a:latin typeface="Avenir"/>
            </a:endParaRPr>
          </a:p>
          <a:p>
            <a:r>
              <a:rPr lang="en-US" altLang="zh-CN" sz="1400" b="1" i="0" dirty="0">
                <a:solidFill>
                  <a:srgbClr val="111111"/>
                </a:solidFill>
                <a:effectLst/>
                <a:latin typeface="Avenir"/>
              </a:rPr>
              <a:t>3.3.2</a:t>
            </a:r>
            <a:r>
              <a:rPr lang="zh-CN" altLang="en-US" sz="1400" b="1" i="0" dirty="0">
                <a:solidFill>
                  <a:srgbClr val="111111"/>
                </a:solidFill>
                <a:effectLst/>
                <a:latin typeface="Avenir"/>
              </a:rPr>
              <a:t>　补码一位乘法　</a:t>
            </a:r>
            <a:endParaRPr lang="en-US" altLang="zh-CN" sz="1400" b="1" i="0" dirty="0">
              <a:solidFill>
                <a:srgbClr val="111111"/>
              </a:solidFill>
              <a:effectLst/>
              <a:latin typeface="Avenir"/>
            </a:endParaRPr>
          </a:p>
          <a:p>
            <a:r>
              <a:rPr lang="en-US" altLang="zh-CN" sz="1400" b="1" i="0" dirty="0">
                <a:solidFill>
                  <a:srgbClr val="111111"/>
                </a:solidFill>
                <a:effectLst/>
                <a:latin typeface="Avenir"/>
              </a:rPr>
              <a:t>3.3.3</a:t>
            </a:r>
            <a:r>
              <a:rPr lang="zh-CN" altLang="en-US" sz="1400" b="1" i="0" dirty="0">
                <a:solidFill>
                  <a:srgbClr val="111111"/>
                </a:solidFill>
                <a:effectLst/>
                <a:latin typeface="Avenir"/>
              </a:rPr>
              <a:t>　阵列乘法器　</a:t>
            </a:r>
            <a:endParaRPr lang="en-US" altLang="zh-CN" sz="1400" b="1" i="0" dirty="0">
              <a:solidFill>
                <a:srgbClr val="111111"/>
              </a:solidFill>
              <a:effectLst/>
              <a:latin typeface="Avenir"/>
            </a:endParaRPr>
          </a:p>
          <a:p>
            <a:r>
              <a:rPr lang="en-US" altLang="zh-CN" sz="1400" b="1" i="0" dirty="0">
                <a:solidFill>
                  <a:srgbClr val="111111"/>
                </a:solidFill>
                <a:effectLst/>
                <a:latin typeface="Avenir"/>
              </a:rPr>
              <a:t>3.3.4</a:t>
            </a:r>
            <a:r>
              <a:rPr lang="zh-CN" altLang="en-US" sz="1400" b="1" i="0" dirty="0">
                <a:solidFill>
                  <a:srgbClr val="111111"/>
                </a:solidFill>
                <a:effectLst/>
                <a:latin typeface="Avenir"/>
              </a:rPr>
              <a:t>　补码阵列乘法器　</a:t>
            </a:r>
            <a:endParaRPr lang="en-US" altLang="zh-CN" sz="1400" b="1" i="0" dirty="0">
              <a:solidFill>
                <a:srgbClr val="111111"/>
              </a:solidFill>
              <a:effectLst/>
              <a:latin typeface="Avenir"/>
            </a:endParaRPr>
          </a:p>
          <a:p>
            <a:r>
              <a:rPr lang="en-US" altLang="zh-CN" sz="1400" b="1" i="0" dirty="0">
                <a:solidFill>
                  <a:srgbClr val="111111"/>
                </a:solidFill>
                <a:effectLst/>
                <a:latin typeface="Avenir"/>
              </a:rPr>
              <a:t>3.3.5</a:t>
            </a:r>
            <a:r>
              <a:rPr lang="zh-CN" altLang="en-US" sz="1400" b="1" i="0" dirty="0">
                <a:solidFill>
                  <a:srgbClr val="111111"/>
                </a:solidFill>
                <a:effectLst/>
                <a:latin typeface="Avenir"/>
              </a:rPr>
              <a:t>　乘法器性能优化</a:t>
            </a:r>
            <a:endParaRPr lang="zh-CN" altLang="en-US" sz="1400" b="1" dirty="0"/>
          </a:p>
        </p:txBody>
      </p:sp>
    </p:spTree>
    <p:extLst>
      <p:ext uri="{BB962C8B-B14F-4D97-AF65-F5344CB8AC3E}">
        <p14:creationId xmlns:p14="http://schemas.microsoft.com/office/powerpoint/2010/main" val="4696306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E454CF-F7F7-49D5-B5AF-C37945C02EC9}"/>
              </a:ext>
            </a:extLst>
          </p:cNvPr>
          <p:cNvSpPr>
            <a:spLocks noGrp="1"/>
          </p:cNvSpPr>
          <p:nvPr>
            <p:ph idx="1"/>
          </p:nvPr>
        </p:nvSpPr>
        <p:spPr>
          <a:xfrm>
            <a:off x="457200" y="1052736"/>
            <a:ext cx="8229600" cy="4525963"/>
          </a:xfrm>
        </p:spPr>
        <p:txBody>
          <a:bodyPr/>
          <a:lstStyle/>
          <a:p>
            <a:pPr lvl="2"/>
            <a:r>
              <a:rPr lang="en-US" altLang="zh-CN" sz="1600" b="1" dirty="0"/>
              <a:t>x=0.1101</a:t>
            </a:r>
            <a:r>
              <a:rPr lang="zh-CN" altLang="en-US" sz="1600" b="1" dirty="0"/>
              <a:t>，</a:t>
            </a:r>
            <a:r>
              <a:rPr lang="en-US" altLang="zh-CN" sz="1600" b="1" dirty="0"/>
              <a:t>y=0.1011</a:t>
            </a:r>
            <a:r>
              <a:rPr lang="zh-CN" altLang="en-US" sz="1600" b="1" dirty="0"/>
              <a:t>，手工计算</a:t>
            </a:r>
            <a:r>
              <a:rPr lang="en-US" altLang="zh-CN" sz="1600" b="1" dirty="0" err="1"/>
              <a:t>x·y</a:t>
            </a:r>
            <a:endParaRPr lang="zh-CN" altLang="en-US" sz="1200" b="1" dirty="0"/>
          </a:p>
        </p:txBody>
      </p:sp>
      <p:grpSp>
        <p:nvGrpSpPr>
          <p:cNvPr id="8" name="组合 7">
            <a:extLst>
              <a:ext uri="{FF2B5EF4-FFF2-40B4-BE49-F238E27FC236}">
                <a16:creationId xmlns:a16="http://schemas.microsoft.com/office/drawing/2014/main" id="{98E608F6-9917-414B-8539-9F5886E50B31}"/>
              </a:ext>
            </a:extLst>
          </p:cNvPr>
          <p:cNvGrpSpPr/>
          <p:nvPr/>
        </p:nvGrpSpPr>
        <p:grpSpPr>
          <a:xfrm>
            <a:off x="1979712" y="2420888"/>
            <a:ext cx="2952328" cy="2957861"/>
            <a:chOff x="1979712" y="2420888"/>
            <a:chExt cx="2952328" cy="2957861"/>
          </a:xfrm>
        </p:grpSpPr>
        <p:sp>
          <p:nvSpPr>
            <p:cNvPr id="9" name="文本框 8">
              <a:extLst>
                <a:ext uri="{FF2B5EF4-FFF2-40B4-BE49-F238E27FC236}">
                  <a16:creationId xmlns:a16="http://schemas.microsoft.com/office/drawing/2014/main" id="{A2F48517-384D-432D-87CD-1D2256B3B113}"/>
                </a:ext>
              </a:extLst>
            </p:cNvPr>
            <p:cNvSpPr txBox="1"/>
            <p:nvPr/>
          </p:nvSpPr>
          <p:spPr>
            <a:xfrm>
              <a:off x="1979712" y="2420888"/>
              <a:ext cx="2952328" cy="2957861"/>
            </a:xfrm>
            <a:prstGeom prst="rect">
              <a:avLst/>
            </a:prstGeom>
            <a:solidFill>
              <a:srgbClr val="FFFF00"/>
            </a:solidFill>
          </p:spPr>
          <p:txBody>
            <a:bodyPr wrap="square" rtlCol="0">
              <a:spAutoFit/>
            </a:bodyPr>
            <a:lstStyle/>
            <a:p>
              <a:pPr>
                <a:lnSpc>
                  <a:spcPct val="150000"/>
                </a:lnSpc>
              </a:pPr>
              <a:r>
                <a:rPr lang="en-US" altLang="zh-CN" b="1" dirty="0"/>
                <a:t>                    0.  1  1  0  1</a:t>
              </a:r>
            </a:p>
            <a:p>
              <a:pPr>
                <a:lnSpc>
                  <a:spcPct val="150000"/>
                </a:lnSpc>
              </a:pPr>
              <a:r>
                <a:rPr lang="en-US" altLang="zh-CN" b="1" dirty="0"/>
                <a:t>                x  0.  1  0  1  1</a:t>
              </a:r>
            </a:p>
            <a:p>
              <a:pPr>
                <a:lnSpc>
                  <a:spcPct val="150000"/>
                </a:lnSpc>
              </a:pPr>
              <a:r>
                <a:rPr lang="en-US" altLang="zh-CN" b="1" dirty="0"/>
                <a:t>                         1  1  0  1</a:t>
              </a:r>
            </a:p>
            <a:p>
              <a:pPr>
                <a:lnSpc>
                  <a:spcPct val="150000"/>
                </a:lnSpc>
              </a:pPr>
              <a:r>
                <a:rPr lang="en-US" altLang="zh-CN" b="1" dirty="0"/>
                <a:t>                     1  1  0  1</a:t>
              </a:r>
            </a:p>
            <a:p>
              <a:pPr>
                <a:lnSpc>
                  <a:spcPct val="150000"/>
                </a:lnSpc>
              </a:pPr>
              <a:r>
                <a:rPr lang="en-US" altLang="zh-CN" b="1" dirty="0"/>
                <a:t>                 0  0  0  0</a:t>
              </a:r>
            </a:p>
            <a:p>
              <a:pPr>
                <a:lnSpc>
                  <a:spcPct val="150000"/>
                </a:lnSpc>
              </a:pPr>
              <a:r>
                <a:rPr lang="en-US" altLang="zh-CN" b="1" dirty="0"/>
                <a:t>  +         1  1  0  1</a:t>
              </a:r>
            </a:p>
            <a:p>
              <a:pPr>
                <a:lnSpc>
                  <a:spcPct val="150000"/>
                </a:lnSpc>
              </a:pPr>
              <a:r>
                <a:rPr lang="en-US" altLang="zh-CN" b="1" dirty="0"/>
                <a:t>    0.  1  0  0  0  1  1  1  1</a:t>
              </a:r>
            </a:p>
          </p:txBody>
        </p:sp>
        <p:cxnSp>
          <p:nvCxnSpPr>
            <p:cNvPr id="10" name="直接连接符 9">
              <a:extLst>
                <a:ext uri="{FF2B5EF4-FFF2-40B4-BE49-F238E27FC236}">
                  <a16:creationId xmlns:a16="http://schemas.microsoft.com/office/drawing/2014/main" id="{5BD3AC38-9CED-4E38-BBE1-6E74A28A3A65}"/>
                </a:ext>
              </a:extLst>
            </p:cNvPr>
            <p:cNvCxnSpPr/>
            <p:nvPr/>
          </p:nvCxnSpPr>
          <p:spPr>
            <a:xfrm>
              <a:off x="2123728" y="3314464"/>
              <a:ext cx="25202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8038EE9-0AAB-4D84-9668-4E37F6F17AA2}"/>
                </a:ext>
              </a:extLst>
            </p:cNvPr>
            <p:cNvCxnSpPr/>
            <p:nvPr/>
          </p:nvCxnSpPr>
          <p:spPr>
            <a:xfrm>
              <a:off x="2123728" y="4962432"/>
              <a:ext cx="25202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2558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0285E8-0CCB-4ED1-9000-CAA7E6EC0842}"/>
              </a:ext>
            </a:extLst>
          </p:cNvPr>
          <p:cNvSpPr>
            <a:spLocks noGrp="1"/>
          </p:cNvSpPr>
          <p:nvPr>
            <p:ph idx="1"/>
          </p:nvPr>
        </p:nvSpPr>
        <p:spPr>
          <a:xfrm>
            <a:off x="457200" y="404664"/>
            <a:ext cx="8229600" cy="4525963"/>
          </a:xfrm>
        </p:spPr>
        <p:txBody>
          <a:bodyPr/>
          <a:lstStyle/>
          <a:p>
            <a:pPr lvl="2"/>
            <a:r>
              <a:rPr lang="zh-CN" altLang="en-US" sz="1600" b="1" dirty="0"/>
              <a:t>原码一位乘法算法流程图（教材图</a:t>
            </a:r>
            <a:r>
              <a:rPr lang="en-US" altLang="zh-CN" sz="1600" b="1" dirty="0"/>
              <a:t>3.9</a:t>
            </a:r>
            <a:r>
              <a:rPr lang="zh-CN" altLang="en-US" sz="1600" b="1" dirty="0"/>
              <a:t>）</a:t>
            </a:r>
            <a:endParaRPr lang="zh-CN" altLang="en-US" sz="1200" b="1" dirty="0"/>
          </a:p>
        </p:txBody>
      </p:sp>
      <p:grpSp>
        <p:nvGrpSpPr>
          <p:cNvPr id="8" name="组合 7">
            <a:extLst>
              <a:ext uri="{FF2B5EF4-FFF2-40B4-BE49-F238E27FC236}">
                <a16:creationId xmlns:a16="http://schemas.microsoft.com/office/drawing/2014/main" id="{FDADEE6A-DBAF-4D50-BAD6-6AC460048F0C}"/>
              </a:ext>
            </a:extLst>
          </p:cNvPr>
          <p:cNvGrpSpPr/>
          <p:nvPr/>
        </p:nvGrpSpPr>
        <p:grpSpPr>
          <a:xfrm>
            <a:off x="2411761" y="980728"/>
            <a:ext cx="4195232" cy="5040560"/>
            <a:chOff x="2843808" y="1844824"/>
            <a:chExt cx="3781953" cy="4545922"/>
          </a:xfrm>
        </p:grpSpPr>
        <p:pic>
          <p:nvPicPr>
            <p:cNvPr id="5" name="图片 4">
              <a:extLst>
                <a:ext uri="{FF2B5EF4-FFF2-40B4-BE49-F238E27FC236}">
                  <a16:creationId xmlns:a16="http://schemas.microsoft.com/office/drawing/2014/main" id="{8F0767D0-CA7F-426F-8D24-01474BBA511E}"/>
                </a:ext>
              </a:extLst>
            </p:cNvPr>
            <p:cNvPicPr>
              <a:picLocks noChangeAspect="1"/>
            </p:cNvPicPr>
            <p:nvPr/>
          </p:nvPicPr>
          <p:blipFill>
            <a:blip r:embed="rId2"/>
            <a:stretch>
              <a:fillRect/>
            </a:stretch>
          </p:blipFill>
          <p:spPr>
            <a:xfrm>
              <a:off x="2843808" y="2132856"/>
              <a:ext cx="3548242" cy="4257890"/>
            </a:xfrm>
            <a:prstGeom prst="rect">
              <a:avLst/>
            </a:prstGeom>
          </p:spPr>
        </p:pic>
        <p:pic>
          <p:nvPicPr>
            <p:cNvPr id="7" name="图片 6">
              <a:extLst>
                <a:ext uri="{FF2B5EF4-FFF2-40B4-BE49-F238E27FC236}">
                  <a16:creationId xmlns:a16="http://schemas.microsoft.com/office/drawing/2014/main" id="{23BEBF8A-3932-46C6-8D79-47561CC1C159}"/>
                </a:ext>
              </a:extLst>
            </p:cNvPr>
            <p:cNvPicPr>
              <a:picLocks noChangeAspect="1"/>
            </p:cNvPicPr>
            <p:nvPr/>
          </p:nvPicPr>
          <p:blipFill>
            <a:blip r:embed="rId3"/>
            <a:stretch>
              <a:fillRect/>
            </a:stretch>
          </p:blipFill>
          <p:spPr>
            <a:xfrm>
              <a:off x="5508104" y="1844824"/>
              <a:ext cx="1117657" cy="666784"/>
            </a:xfrm>
            <a:prstGeom prst="rect">
              <a:avLst/>
            </a:prstGeom>
          </p:spPr>
        </p:pic>
      </p:grpSp>
      <p:sp>
        <p:nvSpPr>
          <p:cNvPr id="6" name="文本框 5">
            <a:extLst>
              <a:ext uri="{FF2B5EF4-FFF2-40B4-BE49-F238E27FC236}">
                <a16:creationId xmlns:a16="http://schemas.microsoft.com/office/drawing/2014/main" id="{EDB1654E-2754-4126-97EA-75B2E7BFFE78}"/>
              </a:ext>
            </a:extLst>
          </p:cNvPr>
          <p:cNvSpPr txBox="1"/>
          <p:nvPr/>
        </p:nvSpPr>
        <p:spPr>
          <a:xfrm>
            <a:off x="2887035" y="6237312"/>
            <a:ext cx="2765086" cy="307777"/>
          </a:xfrm>
          <a:prstGeom prst="rect">
            <a:avLst/>
          </a:prstGeom>
          <a:noFill/>
        </p:spPr>
        <p:txBody>
          <a:bodyPr wrap="square">
            <a:spAutoFit/>
          </a:bodyPr>
          <a:lstStyle/>
          <a:p>
            <a:r>
              <a:rPr lang="zh-CN" altLang="en-US" sz="1400" b="1" dirty="0"/>
              <a:t>图</a:t>
            </a:r>
            <a:r>
              <a:rPr lang="en-US" altLang="zh-CN" sz="1400" b="1" dirty="0"/>
              <a:t>3.9    </a:t>
            </a:r>
            <a:r>
              <a:rPr lang="zh-CN" altLang="en-US" sz="1400" b="1" dirty="0"/>
              <a:t>原码一位乘法算法流程图</a:t>
            </a:r>
            <a:endParaRPr lang="zh-CN" altLang="en-US" sz="1400" dirty="0"/>
          </a:p>
        </p:txBody>
      </p:sp>
    </p:spTree>
    <p:extLst>
      <p:ext uri="{BB962C8B-B14F-4D97-AF65-F5344CB8AC3E}">
        <p14:creationId xmlns:p14="http://schemas.microsoft.com/office/powerpoint/2010/main" val="3604921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07E00BC-F897-4E11-BCF9-38D339C593CA}"/>
              </a:ext>
            </a:extLst>
          </p:cNvPr>
          <p:cNvSpPr>
            <a:spLocks noGrp="1"/>
          </p:cNvSpPr>
          <p:nvPr>
            <p:ph idx="1"/>
          </p:nvPr>
        </p:nvSpPr>
        <p:spPr>
          <a:xfrm>
            <a:off x="457200" y="476672"/>
            <a:ext cx="8229600" cy="4525963"/>
          </a:xfrm>
        </p:spPr>
        <p:txBody>
          <a:bodyPr/>
          <a:lstStyle/>
          <a:p>
            <a:pPr lvl="1"/>
            <a:r>
              <a:rPr lang="en-US" altLang="zh-CN" sz="2000" b="1" dirty="0"/>
              <a:t>C</a:t>
            </a:r>
            <a:r>
              <a:rPr lang="zh-CN" altLang="en-US" sz="2000" b="1" dirty="0"/>
              <a:t>语言中位运算和汇编代码的对应关系：</a:t>
            </a:r>
            <a:endParaRPr lang="en-US" altLang="zh-CN" sz="2000" b="1" dirty="0"/>
          </a:p>
          <a:p>
            <a:pPr lvl="1"/>
            <a:r>
              <a:rPr lang="en-US" altLang="zh-CN" sz="1600" b="1" dirty="0">
                <a:solidFill>
                  <a:srgbClr val="C00000"/>
                </a:solidFill>
                <a:hlinkClick r:id="rId2">
                  <a:extLst>
                    <a:ext uri="{A12FA001-AC4F-418D-AE19-62706E023703}">
                      <ahyp:hlinkClr xmlns:ahyp="http://schemas.microsoft.com/office/drawing/2018/hyperlinkcolor" val="tx"/>
                    </a:ext>
                  </a:extLst>
                </a:hlinkClick>
              </a:rPr>
              <a:t>AT&amp;T</a:t>
            </a:r>
            <a:r>
              <a:rPr lang="zh-CN" altLang="en-US" sz="1600" b="1" dirty="0">
                <a:solidFill>
                  <a:srgbClr val="C00000"/>
                </a:solidFill>
                <a:hlinkClick r:id="rId2">
                  <a:extLst>
                    <a:ext uri="{A12FA001-AC4F-418D-AE19-62706E023703}">
                      <ahyp:hlinkClr xmlns:ahyp="http://schemas.microsoft.com/office/drawing/2018/hyperlinkcolor" val="tx"/>
                    </a:ext>
                  </a:extLst>
                </a:hlinkClick>
              </a:rPr>
              <a:t>汇编语言 </a:t>
            </a:r>
            <a:r>
              <a:rPr lang="en-US" altLang="zh-CN" sz="1600" b="1" dirty="0">
                <a:solidFill>
                  <a:srgbClr val="C00000"/>
                </a:solidFill>
                <a:hlinkClick r:id="rId2">
                  <a:extLst>
                    <a:ext uri="{A12FA001-AC4F-418D-AE19-62706E023703}">
                      <ahyp:hlinkClr xmlns:ahyp="http://schemas.microsoft.com/office/drawing/2018/hyperlinkcolor" val="tx"/>
                    </a:ext>
                  </a:extLst>
                </a:hlinkClick>
              </a:rPr>
              <a:t>- </a:t>
            </a:r>
            <a:r>
              <a:rPr lang="zh-CN" altLang="en-US" sz="1600" b="1" dirty="0">
                <a:solidFill>
                  <a:srgbClr val="C00000"/>
                </a:solidFill>
                <a:hlinkClick r:id="rId2">
                  <a:extLst>
                    <a:ext uri="{A12FA001-AC4F-418D-AE19-62706E023703}">
                      <ahyp:hlinkClr xmlns:ahyp="http://schemas.microsoft.com/office/drawing/2018/hyperlinkcolor" val="tx"/>
                    </a:ext>
                  </a:extLst>
                </a:hlinkClick>
              </a:rPr>
              <a:t>知乎 </a:t>
            </a:r>
            <a:r>
              <a:rPr lang="en-US" altLang="zh-CN" sz="1600" b="1" dirty="0">
                <a:solidFill>
                  <a:srgbClr val="C00000"/>
                </a:solidFill>
                <a:hlinkClick r:id="rId2">
                  <a:extLst>
                    <a:ext uri="{A12FA001-AC4F-418D-AE19-62706E023703}">
                      <ahyp:hlinkClr xmlns:ahyp="http://schemas.microsoft.com/office/drawing/2018/hyperlinkcolor" val="tx"/>
                    </a:ext>
                  </a:extLst>
                </a:hlinkClick>
              </a:rPr>
              <a:t>(zhihu.com)</a:t>
            </a:r>
            <a:endParaRPr lang="zh-CN" altLang="en-US" sz="1600" b="1" dirty="0">
              <a:solidFill>
                <a:srgbClr val="C00000"/>
              </a:solidFill>
            </a:endParaRPr>
          </a:p>
          <a:p>
            <a:pPr lvl="1"/>
            <a:endParaRPr lang="zh-CN" altLang="en-US" sz="1600" b="1" dirty="0"/>
          </a:p>
        </p:txBody>
      </p:sp>
      <p:grpSp>
        <p:nvGrpSpPr>
          <p:cNvPr id="2" name="组合 1">
            <a:extLst>
              <a:ext uri="{FF2B5EF4-FFF2-40B4-BE49-F238E27FC236}">
                <a16:creationId xmlns:a16="http://schemas.microsoft.com/office/drawing/2014/main" id="{B398AF04-3E2F-48C7-BAFD-298DCD2C134B}"/>
              </a:ext>
            </a:extLst>
          </p:cNvPr>
          <p:cNvGrpSpPr/>
          <p:nvPr/>
        </p:nvGrpSpPr>
        <p:grpSpPr>
          <a:xfrm>
            <a:off x="556467" y="1484784"/>
            <a:ext cx="8191997" cy="4176464"/>
            <a:chOff x="323528" y="1484784"/>
            <a:chExt cx="8191997" cy="4176464"/>
          </a:xfrm>
        </p:grpSpPr>
        <p:pic>
          <p:nvPicPr>
            <p:cNvPr id="4" name="图片 3">
              <a:extLst>
                <a:ext uri="{FF2B5EF4-FFF2-40B4-BE49-F238E27FC236}">
                  <a16:creationId xmlns:a16="http://schemas.microsoft.com/office/drawing/2014/main" id="{C45DD4A0-766F-4184-B0AD-BD0C7B137DB5}"/>
                </a:ext>
              </a:extLst>
            </p:cNvPr>
            <p:cNvPicPr>
              <a:picLocks noChangeAspect="1"/>
            </p:cNvPicPr>
            <p:nvPr/>
          </p:nvPicPr>
          <p:blipFill>
            <a:blip r:embed="rId3"/>
            <a:stretch>
              <a:fillRect/>
            </a:stretch>
          </p:blipFill>
          <p:spPr>
            <a:xfrm>
              <a:off x="323528" y="1484784"/>
              <a:ext cx="4573559" cy="4176464"/>
            </a:xfrm>
            <a:prstGeom prst="rect">
              <a:avLst/>
            </a:prstGeom>
            <a:ln>
              <a:solidFill>
                <a:srgbClr val="FF0000"/>
              </a:solidFill>
            </a:ln>
          </p:spPr>
        </p:pic>
        <p:sp>
          <p:nvSpPr>
            <p:cNvPr id="5" name="文本框 4">
              <a:extLst>
                <a:ext uri="{FF2B5EF4-FFF2-40B4-BE49-F238E27FC236}">
                  <a16:creationId xmlns:a16="http://schemas.microsoft.com/office/drawing/2014/main" id="{5D56B98A-FCFF-4273-BE46-70E430CCAF2F}"/>
                </a:ext>
              </a:extLst>
            </p:cNvPr>
            <p:cNvSpPr txBox="1"/>
            <p:nvPr/>
          </p:nvSpPr>
          <p:spPr>
            <a:xfrm>
              <a:off x="4938625" y="1915935"/>
              <a:ext cx="2945743" cy="307777"/>
            </a:xfrm>
            <a:prstGeom prst="rect">
              <a:avLst/>
            </a:prstGeom>
            <a:solidFill>
              <a:srgbClr val="FFFF00"/>
            </a:solidFill>
          </p:spPr>
          <p:txBody>
            <a:bodyPr wrap="none" rtlCol="0">
              <a:spAutoFit/>
            </a:bodyPr>
            <a:lstStyle/>
            <a:p>
              <a:r>
                <a:rPr lang="zh-CN" altLang="en-US" sz="1400" b="1" dirty="0"/>
                <a:t>；</a:t>
              </a:r>
              <a:r>
                <a:rPr lang="en-US" altLang="zh-CN" sz="1400" b="1" dirty="0"/>
                <a:t>1 -&gt; 0xc</a:t>
              </a:r>
              <a:r>
                <a:rPr lang="zh-CN" altLang="en-US" sz="1400" b="1" dirty="0"/>
                <a:t>为地址的存储单元（</a:t>
              </a:r>
              <a:r>
                <a:rPr lang="en-US" altLang="zh-CN" sz="1400" b="1" dirty="0" err="1"/>
                <a:t>i</a:t>
              </a:r>
              <a:r>
                <a:rPr lang="en-US" altLang="zh-CN" sz="1400" b="1" dirty="0"/>
                <a:t>=1</a:t>
              </a:r>
              <a:r>
                <a:rPr lang="zh-CN" altLang="en-US" sz="1400" b="1" dirty="0"/>
                <a:t>）</a:t>
              </a:r>
            </a:p>
          </p:txBody>
        </p:sp>
        <p:sp>
          <p:nvSpPr>
            <p:cNvPr id="6" name="文本框 5">
              <a:extLst>
                <a:ext uri="{FF2B5EF4-FFF2-40B4-BE49-F238E27FC236}">
                  <a16:creationId xmlns:a16="http://schemas.microsoft.com/office/drawing/2014/main" id="{668DA350-41C5-49BD-BC58-958E869F7F19}"/>
                </a:ext>
              </a:extLst>
            </p:cNvPr>
            <p:cNvSpPr txBox="1"/>
            <p:nvPr/>
          </p:nvSpPr>
          <p:spPr>
            <a:xfrm>
              <a:off x="4957731" y="2283678"/>
              <a:ext cx="3076483" cy="307777"/>
            </a:xfrm>
            <a:prstGeom prst="rect">
              <a:avLst/>
            </a:prstGeom>
            <a:solidFill>
              <a:srgbClr val="FFFF00"/>
            </a:solidFill>
          </p:spPr>
          <p:txBody>
            <a:bodyPr wrap="none" rtlCol="0">
              <a:spAutoFit/>
            </a:bodyPr>
            <a:lstStyle/>
            <a:p>
              <a:r>
                <a:rPr lang="zh-CN" altLang="en-US" sz="1400" b="1" dirty="0"/>
                <a:t>；</a:t>
              </a:r>
              <a:r>
                <a:rPr lang="en-US" altLang="zh-CN" sz="1400" b="1" dirty="0"/>
                <a:t>-1 -&gt; 0x8</a:t>
              </a:r>
              <a:r>
                <a:rPr lang="zh-CN" altLang="en-US" sz="1400" b="1" dirty="0"/>
                <a:t>为地址的存储单元（</a:t>
              </a:r>
              <a:r>
                <a:rPr lang="en-US" altLang="zh-CN" sz="1400" b="1" dirty="0"/>
                <a:t>j=-1</a:t>
              </a:r>
              <a:r>
                <a:rPr lang="zh-CN" altLang="en-US" sz="1400" b="1" dirty="0"/>
                <a:t>）</a:t>
              </a:r>
            </a:p>
          </p:txBody>
        </p:sp>
        <p:sp>
          <p:nvSpPr>
            <p:cNvPr id="7" name="文本框 6">
              <a:extLst>
                <a:ext uri="{FF2B5EF4-FFF2-40B4-BE49-F238E27FC236}">
                  <a16:creationId xmlns:a16="http://schemas.microsoft.com/office/drawing/2014/main" id="{5E1B5B2F-962E-4D62-8E45-40FAEDE5EE2C}"/>
                </a:ext>
              </a:extLst>
            </p:cNvPr>
            <p:cNvSpPr txBox="1"/>
            <p:nvPr/>
          </p:nvSpPr>
          <p:spPr>
            <a:xfrm>
              <a:off x="4301913" y="3018216"/>
              <a:ext cx="2773452" cy="307777"/>
            </a:xfrm>
            <a:prstGeom prst="rect">
              <a:avLst/>
            </a:prstGeom>
            <a:solidFill>
              <a:srgbClr val="FFFF00"/>
            </a:solidFill>
          </p:spPr>
          <p:txBody>
            <a:bodyPr wrap="none" rtlCol="0">
              <a:spAutoFit/>
            </a:bodyPr>
            <a:lstStyle/>
            <a:p>
              <a:r>
                <a:rPr lang="zh-CN" altLang="en-US" sz="1400" b="1" dirty="0"/>
                <a:t>；</a:t>
              </a:r>
              <a:r>
                <a:rPr lang="en-US" altLang="zh-CN" sz="1400" b="1" dirty="0"/>
                <a:t>0x8</a:t>
              </a:r>
              <a:r>
                <a:rPr lang="zh-CN" altLang="en-US" sz="1400" b="1" dirty="0"/>
                <a:t>存储单元（</a:t>
              </a:r>
              <a:r>
                <a:rPr lang="en-US" altLang="zh-CN" sz="1400" b="1" dirty="0"/>
                <a:t>j</a:t>
              </a:r>
              <a:r>
                <a:rPr lang="zh-CN" altLang="en-US" sz="1400" b="1" dirty="0"/>
                <a:t>）</a:t>
              </a:r>
              <a:r>
                <a:rPr lang="en-US" altLang="zh-CN" sz="1400" b="1" dirty="0"/>
                <a:t> -&gt; </a:t>
              </a:r>
              <a:r>
                <a:rPr lang="en-US" altLang="zh-CN" sz="1400" b="1" dirty="0" err="1"/>
                <a:t>eax</a:t>
              </a:r>
              <a:r>
                <a:rPr lang="zh-CN" altLang="en-US" sz="1400" b="1" dirty="0"/>
                <a:t>寄存器</a:t>
              </a:r>
            </a:p>
          </p:txBody>
        </p:sp>
        <p:sp>
          <p:nvSpPr>
            <p:cNvPr id="8" name="文本框 7">
              <a:extLst>
                <a:ext uri="{FF2B5EF4-FFF2-40B4-BE49-F238E27FC236}">
                  <a16:creationId xmlns:a16="http://schemas.microsoft.com/office/drawing/2014/main" id="{9E08EAE6-5DEE-4998-B036-068BFF452BBD}"/>
                </a:ext>
              </a:extLst>
            </p:cNvPr>
            <p:cNvSpPr txBox="1"/>
            <p:nvPr/>
          </p:nvSpPr>
          <p:spPr>
            <a:xfrm>
              <a:off x="4317196" y="3415838"/>
              <a:ext cx="4198329" cy="307777"/>
            </a:xfrm>
            <a:prstGeom prst="rect">
              <a:avLst/>
            </a:prstGeom>
            <a:solidFill>
              <a:srgbClr val="FFFF00"/>
            </a:solidFill>
          </p:spPr>
          <p:txBody>
            <a:bodyPr wrap="none" rtlCol="0">
              <a:spAutoFit/>
            </a:bodyPr>
            <a:lstStyle/>
            <a:p>
              <a:r>
                <a:rPr lang="zh-CN" altLang="en-US" sz="1400" b="1" dirty="0"/>
                <a:t>；</a:t>
              </a:r>
              <a:r>
                <a:rPr lang="en-US" altLang="zh-CN" sz="1400" b="1" dirty="0" err="1"/>
                <a:t>eax</a:t>
              </a:r>
              <a:r>
                <a:rPr lang="en-US" altLang="zh-CN" sz="1400" b="1" dirty="0"/>
                <a:t> </a:t>
              </a:r>
              <a:r>
                <a:rPr lang="zh-CN" altLang="en-US" sz="1400" b="1" dirty="0">
                  <a:solidFill>
                    <a:srgbClr val="FF0000"/>
                  </a:solidFill>
                </a:rPr>
                <a:t>与操作</a:t>
              </a:r>
              <a:r>
                <a:rPr lang="zh-CN" altLang="en-US" sz="1400" b="1" dirty="0"/>
                <a:t> </a:t>
              </a:r>
              <a:r>
                <a:rPr lang="en-US" altLang="zh-CN" sz="1400" b="1" dirty="0"/>
                <a:t>0xc</a:t>
              </a:r>
              <a:r>
                <a:rPr lang="zh-CN" altLang="en-US" sz="1400" b="1" dirty="0"/>
                <a:t>存储单元（</a:t>
              </a:r>
              <a:r>
                <a:rPr lang="en-US" altLang="zh-CN" sz="1400" b="1" dirty="0" err="1"/>
                <a:t>i</a:t>
              </a:r>
              <a:r>
                <a:rPr lang="zh-CN" altLang="en-US" sz="1400" b="1" dirty="0"/>
                <a:t>）</a:t>
              </a:r>
              <a:r>
                <a:rPr lang="en-US" altLang="zh-CN" sz="1400" b="1" dirty="0"/>
                <a:t> -&gt; 0xc</a:t>
              </a:r>
              <a:r>
                <a:rPr lang="zh-CN" altLang="en-US" sz="1400" b="1" dirty="0"/>
                <a:t>存储单元（</a:t>
              </a:r>
              <a:r>
                <a:rPr lang="en-US" altLang="zh-CN" sz="1400" b="1" dirty="0" err="1"/>
                <a:t>i</a:t>
              </a:r>
              <a:r>
                <a:rPr lang="zh-CN" altLang="en-US" sz="1400" b="1" dirty="0"/>
                <a:t>）</a:t>
              </a:r>
            </a:p>
          </p:txBody>
        </p:sp>
        <p:sp>
          <p:nvSpPr>
            <p:cNvPr id="9" name="文本框 8">
              <a:extLst>
                <a:ext uri="{FF2B5EF4-FFF2-40B4-BE49-F238E27FC236}">
                  <a16:creationId xmlns:a16="http://schemas.microsoft.com/office/drawing/2014/main" id="{384D1B87-D237-4229-B142-15F8E9260886}"/>
                </a:ext>
              </a:extLst>
            </p:cNvPr>
            <p:cNvSpPr txBox="1"/>
            <p:nvPr/>
          </p:nvSpPr>
          <p:spPr>
            <a:xfrm>
              <a:off x="4305053" y="4561383"/>
              <a:ext cx="4198329" cy="307777"/>
            </a:xfrm>
            <a:prstGeom prst="rect">
              <a:avLst/>
            </a:prstGeom>
            <a:solidFill>
              <a:srgbClr val="FFFF00"/>
            </a:solidFill>
          </p:spPr>
          <p:txBody>
            <a:bodyPr wrap="none" rtlCol="0">
              <a:spAutoFit/>
            </a:bodyPr>
            <a:lstStyle/>
            <a:p>
              <a:r>
                <a:rPr lang="zh-CN" altLang="en-US" sz="1400" b="1" dirty="0"/>
                <a:t>；</a:t>
              </a:r>
              <a:r>
                <a:rPr lang="en-US" altLang="zh-CN" sz="1400" b="1" dirty="0" err="1"/>
                <a:t>eax</a:t>
              </a:r>
              <a:r>
                <a:rPr lang="en-US" altLang="zh-CN" sz="1400" b="1" dirty="0"/>
                <a:t> </a:t>
              </a:r>
              <a:r>
                <a:rPr lang="zh-CN" altLang="en-US" sz="1400" b="1" dirty="0">
                  <a:solidFill>
                    <a:srgbClr val="FF0000"/>
                  </a:solidFill>
                </a:rPr>
                <a:t>或操作</a:t>
              </a:r>
              <a:r>
                <a:rPr lang="zh-CN" altLang="en-US" sz="1400" b="1" dirty="0"/>
                <a:t> </a:t>
              </a:r>
              <a:r>
                <a:rPr lang="en-US" altLang="zh-CN" sz="1400" b="1" dirty="0"/>
                <a:t>0xc</a:t>
              </a:r>
              <a:r>
                <a:rPr lang="zh-CN" altLang="en-US" sz="1400" b="1" dirty="0"/>
                <a:t>存储单元（</a:t>
              </a:r>
              <a:r>
                <a:rPr lang="en-US" altLang="zh-CN" sz="1400" b="1" dirty="0" err="1"/>
                <a:t>i</a:t>
              </a:r>
              <a:r>
                <a:rPr lang="zh-CN" altLang="en-US" sz="1400" b="1" dirty="0"/>
                <a:t>）</a:t>
              </a:r>
              <a:r>
                <a:rPr lang="en-US" altLang="zh-CN" sz="1400" b="1" dirty="0"/>
                <a:t> -&gt; 0xc</a:t>
              </a:r>
              <a:r>
                <a:rPr lang="zh-CN" altLang="en-US" sz="1400" b="1" dirty="0"/>
                <a:t>存储单元（</a:t>
              </a:r>
              <a:r>
                <a:rPr lang="en-US" altLang="zh-CN" sz="1400" b="1" dirty="0" err="1"/>
                <a:t>i</a:t>
              </a:r>
              <a:r>
                <a:rPr lang="zh-CN" altLang="en-US" sz="1400" b="1" dirty="0"/>
                <a:t>）</a:t>
              </a:r>
            </a:p>
          </p:txBody>
        </p:sp>
        <p:sp>
          <p:nvSpPr>
            <p:cNvPr id="10" name="文本框 9">
              <a:extLst>
                <a:ext uri="{FF2B5EF4-FFF2-40B4-BE49-F238E27FC236}">
                  <a16:creationId xmlns:a16="http://schemas.microsoft.com/office/drawing/2014/main" id="{10F8BB25-D02A-41FC-95DA-17DDE69A6B2D}"/>
                </a:ext>
              </a:extLst>
            </p:cNvPr>
            <p:cNvSpPr txBox="1"/>
            <p:nvPr/>
          </p:nvSpPr>
          <p:spPr>
            <a:xfrm>
              <a:off x="4305053" y="4150599"/>
              <a:ext cx="2773452" cy="307777"/>
            </a:xfrm>
            <a:prstGeom prst="rect">
              <a:avLst/>
            </a:prstGeom>
            <a:solidFill>
              <a:srgbClr val="FFFF00"/>
            </a:solidFill>
          </p:spPr>
          <p:txBody>
            <a:bodyPr wrap="none" rtlCol="0">
              <a:spAutoFit/>
            </a:bodyPr>
            <a:lstStyle/>
            <a:p>
              <a:r>
                <a:rPr lang="zh-CN" altLang="en-US" sz="1400" b="1" dirty="0"/>
                <a:t>；</a:t>
              </a:r>
              <a:r>
                <a:rPr lang="en-US" altLang="zh-CN" sz="1400" b="1" dirty="0"/>
                <a:t>0x8</a:t>
              </a:r>
              <a:r>
                <a:rPr lang="zh-CN" altLang="en-US" sz="1400" b="1" dirty="0"/>
                <a:t>存储单元（</a:t>
              </a:r>
              <a:r>
                <a:rPr lang="en-US" altLang="zh-CN" sz="1400" b="1" dirty="0"/>
                <a:t>j</a:t>
              </a:r>
              <a:r>
                <a:rPr lang="zh-CN" altLang="en-US" sz="1400" b="1" dirty="0"/>
                <a:t>）</a:t>
              </a:r>
              <a:r>
                <a:rPr lang="en-US" altLang="zh-CN" sz="1400" b="1" dirty="0"/>
                <a:t> -&gt; </a:t>
              </a:r>
              <a:r>
                <a:rPr lang="en-US" altLang="zh-CN" sz="1400" b="1" dirty="0" err="1"/>
                <a:t>eax</a:t>
              </a:r>
              <a:r>
                <a:rPr lang="zh-CN" altLang="en-US" sz="1400" b="1" dirty="0"/>
                <a:t>寄存器</a:t>
              </a:r>
            </a:p>
          </p:txBody>
        </p:sp>
        <p:sp>
          <p:nvSpPr>
            <p:cNvPr id="12" name="文本框 11">
              <a:extLst>
                <a:ext uri="{FF2B5EF4-FFF2-40B4-BE49-F238E27FC236}">
                  <a16:creationId xmlns:a16="http://schemas.microsoft.com/office/drawing/2014/main" id="{219A44F7-2A1A-4CCB-B7CD-A2ABABB7DDE4}"/>
                </a:ext>
              </a:extLst>
            </p:cNvPr>
            <p:cNvSpPr txBox="1"/>
            <p:nvPr/>
          </p:nvSpPr>
          <p:spPr>
            <a:xfrm>
              <a:off x="4355976" y="5281463"/>
              <a:ext cx="4039696" cy="307777"/>
            </a:xfrm>
            <a:prstGeom prst="rect">
              <a:avLst/>
            </a:prstGeom>
            <a:solidFill>
              <a:srgbClr val="FFFF00"/>
            </a:solidFill>
          </p:spPr>
          <p:txBody>
            <a:bodyPr wrap="none" rtlCol="0">
              <a:spAutoFit/>
            </a:bodyPr>
            <a:lstStyle/>
            <a:p>
              <a:r>
                <a:rPr lang="zh-CN" altLang="en-US" sz="1400" b="1" dirty="0"/>
                <a:t>；</a:t>
              </a:r>
              <a:r>
                <a:rPr lang="en-US" altLang="zh-CN" sz="1400" b="1" dirty="0"/>
                <a:t>0xc</a:t>
              </a:r>
              <a:r>
                <a:rPr lang="zh-CN" altLang="en-US" sz="1400" b="1" dirty="0"/>
                <a:t>存储单元（</a:t>
              </a:r>
              <a:r>
                <a:rPr lang="en-US" altLang="zh-CN" sz="1400" b="1" dirty="0" err="1"/>
                <a:t>i</a:t>
              </a:r>
              <a:r>
                <a:rPr lang="zh-CN" altLang="en-US" sz="1400" b="1" dirty="0"/>
                <a:t>）</a:t>
              </a:r>
              <a:r>
                <a:rPr lang="zh-CN" altLang="en-US" sz="1400" b="1" dirty="0">
                  <a:solidFill>
                    <a:srgbClr val="FF0000"/>
                  </a:solidFill>
                </a:rPr>
                <a:t>取反操作</a:t>
              </a:r>
              <a:r>
                <a:rPr lang="en-US" altLang="zh-CN" sz="1400" b="1" dirty="0"/>
                <a:t> -&gt; 0xc</a:t>
              </a:r>
              <a:r>
                <a:rPr lang="zh-CN" altLang="en-US" sz="1400" b="1" dirty="0"/>
                <a:t>存储单元（</a:t>
              </a:r>
              <a:r>
                <a:rPr lang="en-US" altLang="zh-CN" sz="1400" b="1" dirty="0" err="1"/>
                <a:t>i</a:t>
              </a:r>
              <a:r>
                <a:rPr lang="zh-CN" altLang="en-US" sz="1400" b="1" dirty="0"/>
                <a:t>）</a:t>
              </a:r>
            </a:p>
          </p:txBody>
        </p:sp>
      </p:grpSp>
      <p:sp>
        <p:nvSpPr>
          <p:cNvPr id="13" name="文本框 12">
            <a:extLst>
              <a:ext uri="{FF2B5EF4-FFF2-40B4-BE49-F238E27FC236}">
                <a16:creationId xmlns:a16="http://schemas.microsoft.com/office/drawing/2014/main" id="{0001945E-DBE6-40A6-9954-548D63EF2B8F}"/>
              </a:ext>
            </a:extLst>
          </p:cNvPr>
          <p:cNvSpPr txBox="1"/>
          <p:nvPr/>
        </p:nvSpPr>
        <p:spPr>
          <a:xfrm>
            <a:off x="2185104" y="2694491"/>
            <a:ext cx="364202" cy="307777"/>
          </a:xfrm>
          <a:prstGeom prst="rect">
            <a:avLst/>
          </a:prstGeom>
          <a:noFill/>
        </p:spPr>
        <p:txBody>
          <a:bodyPr wrap="none" rtlCol="0">
            <a:spAutoFit/>
          </a:bodyPr>
          <a:lstStyle/>
          <a:p>
            <a:r>
              <a:rPr lang="zh-CN" altLang="en-US" sz="1400" b="1" dirty="0">
                <a:solidFill>
                  <a:srgbClr val="FF0000"/>
                </a:solidFill>
              </a:rPr>
              <a:t>与</a:t>
            </a:r>
          </a:p>
        </p:txBody>
      </p:sp>
      <p:sp>
        <p:nvSpPr>
          <p:cNvPr id="14" name="文本框 13">
            <a:extLst>
              <a:ext uri="{FF2B5EF4-FFF2-40B4-BE49-F238E27FC236}">
                <a16:creationId xmlns:a16="http://schemas.microsoft.com/office/drawing/2014/main" id="{C6C80D6C-1ECA-43F2-B02A-F6CA3133598A}"/>
              </a:ext>
            </a:extLst>
          </p:cNvPr>
          <p:cNvSpPr txBox="1"/>
          <p:nvPr/>
        </p:nvSpPr>
        <p:spPr>
          <a:xfrm>
            <a:off x="2195736" y="3820039"/>
            <a:ext cx="364202" cy="307777"/>
          </a:xfrm>
          <a:prstGeom prst="rect">
            <a:avLst/>
          </a:prstGeom>
          <a:noFill/>
        </p:spPr>
        <p:txBody>
          <a:bodyPr wrap="none" rtlCol="0">
            <a:spAutoFit/>
          </a:bodyPr>
          <a:lstStyle/>
          <a:p>
            <a:r>
              <a:rPr lang="zh-CN" altLang="en-US" sz="1400" b="1" dirty="0">
                <a:solidFill>
                  <a:srgbClr val="FF0000"/>
                </a:solidFill>
              </a:rPr>
              <a:t>或</a:t>
            </a:r>
          </a:p>
        </p:txBody>
      </p:sp>
      <p:sp>
        <p:nvSpPr>
          <p:cNvPr id="15" name="文本框 14">
            <a:extLst>
              <a:ext uri="{FF2B5EF4-FFF2-40B4-BE49-F238E27FC236}">
                <a16:creationId xmlns:a16="http://schemas.microsoft.com/office/drawing/2014/main" id="{F72BBEEA-3531-4F4F-931F-801B84239178}"/>
              </a:ext>
            </a:extLst>
          </p:cNvPr>
          <p:cNvSpPr txBox="1"/>
          <p:nvPr/>
        </p:nvSpPr>
        <p:spPr>
          <a:xfrm>
            <a:off x="2195736" y="4935852"/>
            <a:ext cx="1082348" cy="307777"/>
          </a:xfrm>
          <a:prstGeom prst="rect">
            <a:avLst/>
          </a:prstGeom>
          <a:noFill/>
        </p:spPr>
        <p:txBody>
          <a:bodyPr wrap="none" rtlCol="0">
            <a:spAutoFit/>
          </a:bodyPr>
          <a:lstStyle/>
          <a:p>
            <a:r>
              <a:rPr lang="zh-CN" altLang="en-US" sz="1400" b="1" dirty="0">
                <a:solidFill>
                  <a:srgbClr val="FF0000"/>
                </a:solidFill>
              </a:rPr>
              <a:t>非（取反）</a:t>
            </a:r>
          </a:p>
        </p:txBody>
      </p:sp>
      <p:sp>
        <p:nvSpPr>
          <p:cNvPr id="25" name="对话气泡: 圆角矩形 24">
            <a:extLst>
              <a:ext uri="{FF2B5EF4-FFF2-40B4-BE49-F238E27FC236}">
                <a16:creationId xmlns:a16="http://schemas.microsoft.com/office/drawing/2014/main" id="{65026C9A-8A91-4734-85FE-F209FF11732B}"/>
              </a:ext>
            </a:extLst>
          </p:cNvPr>
          <p:cNvSpPr/>
          <p:nvPr/>
        </p:nvSpPr>
        <p:spPr>
          <a:xfrm>
            <a:off x="5820904" y="137951"/>
            <a:ext cx="2446249" cy="938170"/>
          </a:xfrm>
          <a:prstGeom prst="wedgeRoundRectCallout">
            <a:avLst>
              <a:gd name="adj1" fmla="val -139141"/>
              <a:gd name="adj2" fmla="val 11418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第一操作数为源</a:t>
            </a:r>
            <a:endParaRPr lang="en-US" altLang="zh-CN" sz="1600" dirty="0"/>
          </a:p>
          <a:p>
            <a:pPr algn="ctr"/>
            <a:r>
              <a:rPr lang="zh-CN" altLang="en-US" sz="1600" dirty="0"/>
              <a:t>第二为目的</a:t>
            </a:r>
            <a:endParaRPr lang="en-US" altLang="zh-CN" sz="1600" dirty="0"/>
          </a:p>
          <a:p>
            <a:pPr algn="ctr"/>
            <a:r>
              <a:rPr lang="zh-CN" altLang="en-US" sz="1600" dirty="0"/>
              <a:t>立即数加</a:t>
            </a:r>
            <a:r>
              <a:rPr lang="en-US" altLang="zh-CN" sz="1600" dirty="0"/>
              <a:t>$,</a:t>
            </a:r>
            <a:r>
              <a:rPr lang="zh-CN" altLang="en-US" sz="1600" dirty="0"/>
              <a:t>寄存器加</a:t>
            </a:r>
            <a:r>
              <a:rPr lang="en-US" altLang="zh-CN" sz="1600" dirty="0"/>
              <a:t>%</a:t>
            </a:r>
            <a:endParaRPr lang="zh-CN" altLang="en-US" sz="1600" dirty="0"/>
          </a:p>
        </p:txBody>
      </p:sp>
      <p:sp>
        <p:nvSpPr>
          <p:cNvPr id="26" name="对话气泡: 圆角矩形 25">
            <a:extLst>
              <a:ext uri="{FF2B5EF4-FFF2-40B4-BE49-F238E27FC236}">
                <a16:creationId xmlns:a16="http://schemas.microsoft.com/office/drawing/2014/main" id="{AA21B4A7-79CA-4023-AEE6-18D06C6EEA55}"/>
              </a:ext>
            </a:extLst>
          </p:cNvPr>
          <p:cNvSpPr/>
          <p:nvPr/>
        </p:nvSpPr>
        <p:spPr>
          <a:xfrm>
            <a:off x="6353736" y="1044428"/>
            <a:ext cx="2432332" cy="826197"/>
          </a:xfrm>
          <a:prstGeom prst="wedgeRoundRectCallout">
            <a:avLst>
              <a:gd name="adj1" fmla="val -136876"/>
              <a:gd name="adj2" fmla="val 6495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l</a:t>
            </a:r>
            <a:r>
              <a:rPr lang="zh-CN" altLang="en-US" sz="1600" dirty="0"/>
              <a:t>表示</a:t>
            </a:r>
            <a:r>
              <a:rPr lang="en-US" altLang="zh-CN" sz="1600" dirty="0"/>
              <a:t>long 32bit</a:t>
            </a:r>
          </a:p>
          <a:p>
            <a:pPr algn="ctr"/>
            <a:r>
              <a:rPr lang="en-US" altLang="zh-CN" sz="1600" dirty="0"/>
              <a:t>w</a:t>
            </a:r>
            <a:r>
              <a:rPr lang="zh-CN" altLang="en-US" sz="1600" dirty="0"/>
              <a:t>表示字</a:t>
            </a:r>
            <a:r>
              <a:rPr lang="en-US" altLang="zh-CN" sz="1600" dirty="0"/>
              <a:t>16bit</a:t>
            </a:r>
          </a:p>
          <a:p>
            <a:pPr algn="ctr"/>
            <a:r>
              <a:rPr lang="en-US" altLang="zh-CN" sz="1600" dirty="0"/>
              <a:t>b</a:t>
            </a:r>
            <a:r>
              <a:rPr lang="zh-CN" altLang="en-US" sz="1600" dirty="0"/>
              <a:t>表示字节</a:t>
            </a:r>
            <a:r>
              <a:rPr lang="en-US" altLang="zh-CN" sz="1600" dirty="0"/>
              <a:t>8bit</a:t>
            </a:r>
          </a:p>
        </p:txBody>
      </p:sp>
    </p:spTree>
    <p:extLst>
      <p:ext uri="{BB962C8B-B14F-4D97-AF65-F5344CB8AC3E}">
        <p14:creationId xmlns:p14="http://schemas.microsoft.com/office/powerpoint/2010/main" val="5754118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E454CF-F7F7-49D5-B5AF-C37945C02EC9}"/>
              </a:ext>
            </a:extLst>
          </p:cNvPr>
          <p:cNvSpPr>
            <a:spLocks noGrp="1"/>
          </p:cNvSpPr>
          <p:nvPr>
            <p:ph idx="1"/>
          </p:nvPr>
        </p:nvSpPr>
        <p:spPr>
          <a:xfrm>
            <a:off x="457200" y="620688"/>
            <a:ext cx="8229600" cy="4525963"/>
          </a:xfrm>
        </p:spPr>
        <p:txBody>
          <a:bodyPr/>
          <a:lstStyle/>
          <a:p>
            <a:pPr lvl="2"/>
            <a:r>
              <a:rPr lang="zh-CN" altLang="en-US" sz="1800" b="1" dirty="0"/>
              <a:t>例</a:t>
            </a:r>
            <a:r>
              <a:rPr lang="en-US" altLang="zh-CN" sz="1800" b="1" dirty="0"/>
              <a:t>3.10</a:t>
            </a:r>
            <a:r>
              <a:rPr lang="zh-CN" altLang="en-US" sz="1800" b="1" dirty="0"/>
              <a:t>：</a:t>
            </a:r>
            <a:r>
              <a:rPr lang="en-US" altLang="zh-CN" sz="1800" b="1" dirty="0"/>
              <a:t>x = 0.1101</a:t>
            </a:r>
            <a:r>
              <a:rPr lang="zh-CN" altLang="en-US" sz="1800" b="1" dirty="0"/>
              <a:t>，</a:t>
            </a:r>
            <a:r>
              <a:rPr lang="en-US" altLang="zh-CN" sz="1800" b="1" dirty="0"/>
              <a:t>y = -0.1011</a:t>
            </a:r>
            <a:r>
              <a:rPr lang="zh-CN" altLang="en-US" sz="1800" b="1" dirty="0"/>
              <a:t>，用原码一位乘法求</a:t>
            </a:r>
            <a:r>
              <a:rPr lang="en-US" altLang="zh-CN" sz="1800" b="1" dirty="0" err="1"/>
              <a:t>x·y</a:t>
            </a:r>
            <a:endParaRPr lang="en-US" altLang="zh-CN" sz="1800" b="1" dirty="0"/>
          </a:p>
          <a:p>
            <a:pPr lvl="2"/>
            <a:r>
              <a:rPr lang="zh-CN" altLang="en-US" sz="1800" b="1" dirty="0"/>
              <a:t>解：</a:t>
            </a:r>
            <a:endParaRPr lang="en-US" altLang="zh-CN" sz="1800" b="1" dirty="0"/>
          </a:p>
          <a:p>
            <a:pPr lvl="3"/>
            <a:r>
              <a:rPr lang="zh-CN" altLang="en-US" sz="1400" b="1" dirty="0"/>
              <a:t>乘积的符号</a:t>
            </a:r>
            <a:r>
              <a:rPr lang="en-US" altLang="zh-CN" sz="1400" b="1" dirty="0"/>
              <a:t>P</a:t>
            </a:r>
            <a:r>
              <a:rPr lang="en-US" altLang="zh-CN" sz="1400" b="1" baseline="-25000" dirty="0"/>
              <a:t>0</a:t>
            </a:r>
            <a:r>
              <a:rPr lang="en-US" altLang="zh-CN" sz="1400" b="1" dirty="0"/>
              <a:t>= x</a:t>
            </a:r>
            <a:r>
              <a:rPr lang="en-US" altLang="zh-CN" sz="1400" b="1" baseline="-25000" dirty="0"/>
              <a:t>0</a:t>
            </a:r>
            <a:r>
              <a:rPr lang="en-US" altLang="zh-CN" sz="1400" b="1" dirty="0">
                <a:latin typeface="等线" panose="02010600030101010101" pitchFamily="2" charset="-122"/>
                <a:ea typeface="等线" panose="02010600030101010101" pitchFamily="2" charset="-122"/>
              </a:rPr>
              <a:t>⊕</a:t>
            </a:r>
            <a:r>
              <a:rPr lang="en-US" altLang="zh-CN" sz="1400" b="1" dirty="0"/>
              <a:t>y</a:t>
            </a:r>
            <a:r>
              <a:rPr lang="en-US" altLang="zh-CN" sz="1400" b="1" baseline="-25000" dirty="0"/>
              <a:t>0 </a:t>
            </a:r>
            <a:r>
              <a:rPr lang="en-US" altLang="zh-CN" sz="1400" b="1" dirty="0"/>
              <a:t>=1</a:t>
            </a:r>
          </a:p>
          <a:p>
            <a:pPr lvl="3"/>
            <a:r>
              <a:rPr lang="zh-CN" altLang="en-US" sz="1400" b="1" dirty="0"/>
              <a:t>乘积的绝对值</a:t>
            </a:r>
            <a:r>
              <a:rPr lang="en-US" altLang="zh-CN" sz="1400" b="1" dirty="0"/>
              <a:t>=0.1000 1111</a:t>
            </a:r>
            <a:r>
              <a:rPr lang="zh-CN" altLang="en-US" sz="1400" b="1" dirty="0"/>
              <a:t>（具体见下面的计算过程）</a:t>
            </a:r>
            <a:endParaRPr lang="en-US" altLang="zh-CN" sz="1400" b="1" dirty="0"/>
          </a:p>
          <a:p>
            <a:pPr lvl="3"/>
            <a:r>
              <a:rPr lang="zh-CN" altLang="en-US" sz="1400" b="1" dirty="0"/>
              <a:t>乘积：</a:t>
            </a:r>
            <a:r>
              <a:rPr lang="en-US" altLang="zh-CN" sz="1400" b="1" dirty="0"/>
              <a:t>[</a:t>
            </a:r>
            <a:r>
              <a:rPr lang="en-US" altLang="zh-CN" sz="1400" b="1" dirty="0" err="1"/>
              <a:t>x·y</a:t>
            </a:r>
            <a:r>
              <a:rPr lang="en-US" altLang="zh-CN" sz="1400" b="1" dirty="0"/>
              <a:t>]</a:t>
            </a:r>
            <a:r>
              <a:rPr lang="zh-CN" altLang="en-US" sz="1400" b="1" baseline="-25000" dirty="0"/>
              <a:t>原</a:t>
            </a:r>
            <a:r>
              <a:rPr lang="en-US" altLang="zh-CN" sz="1400" b="1" dirty="0"/>
              <a:t>=1.1000 1111</a:t>
            </a:r>
            <a:r>
              <a:rPr lang="zh-CN" altLang="en-US" sz="1400" b="1" dirty="0"/>
              <a:t>，</a:t>
            </a:r>
            <a:r>
              <a:rPr lang="en-US" altLang="zh-CN" sz="1400" b="1" dirty="0" err="1"/>
              <a:t>x·y</a:t>
            </a:r>
            <a:r>
              <a:rPr lang="en-US" altLang="zh-CN" sz="1400" b="1" dirty="0"/>
              <a:t> = -0.1000 1111</a:t>
            </a:r>
            <a:endParaRPr lang="zh-CN" altLang="en-US" sz="800" b="1" dirty="0"/>
          </a:p>
        </p:txBody>
      </p:sp>
      <p:grpSp>
        <p:nvGrpSpPr>
          <p:cNvPr id="15" name="组合 14">
            <a:extLst>
              <a:ext uri="{FF2B5EF4-FFF2-40B4-BE49-F238E27FC236}">
                <a16:creationId xmlns:a16="http://schemas.microsoft.com/office/drawing/2014/main" id="{40CC534B-D037-4A16-9B17-5AC45F85898A}"/>
              </a:ext>
            </a:extLst>
          </p:cNvPr>
          <p:cNvGrpSpPr/>
          <p:nvPr/>
        </p:nvGrpSpPr>
        <p:grpSpPr>
          <a:xfrm>
            <a:off x="1907704" y="2492896"/>
            <a:ext cx="4680520" cy="3970318"/>
            <a:chOff x="1979712" y="1484784"/>
            <a:chExt cx="4392488" cy="3970318"/>
          </a:xfrm>
        </p:grpSpPr>
        <p:grpSp>
          <p:nvGrpSpPr>
            <p:cNvPr id="4" name="组合 3">
              <a:extLst>
                <a:ext uri="{FF2B5EF4-FFF2-40B4-BE49-F238E27FC236}">
                  <a16:creationId xmlns:a16="http://schemas.microsoft.com/office/drawing/2014/main" id="{AD2D8858-9FAF-4203-8BAF-93814D61770D}"/>
                </a:ext>
              </a:extLst>
            </p:cNvPr>
            <p:cNvGrpSpPr/>
            <p:nvPr/>
          </p:nvGrpSpPr>
          <p:grpSpPr>
            <a:xfrm>
              <a:off x="1979712" y="1484784"/>
              <a:ext cx="4392488" cy="3970318"/>
              <a:chOff x="1979712" y="2420888"/>
              <a:chExt cx="4392488" cy="3970318"/>
            </a:xfrm>
          </p:grpSpPr>
          <p:sp>
            <p:nvSpPr>
              <p:cNvPr id="5" name="文本框 4">
                <a:extLst>
                  <a:ext uri="{FF2B5EF4-FFF2-40B4-BE49-F238E27FC236}">
                    <a16:creationId xmlns:a16="http://schemas.microsoft.com/office/drawing/2014/main" id="{80055F23-3693-45A0-9AB6-48B9DABFB818}"/>
                  </a:ext>
                </a:extLst>
              </p:cNvPr>
              <p:cNvSpPr txBox="1"/>
              <p:nvPr/>
            </p:nvSpPr>
            <p:spPr>
              <a:xfrm>
                <a:off x="1979712" y="2420888"/>
                <a:ext cx="4392488" cy="3970318"/>
              </a:xfrm>
              <a:prstGeom prst="rect">
                <a:avLst/>
              </a:prstGeom>
              <a:solidFill>
                <a:srgbClr val="FFFF00"/>
              </a:solidFill>
            </p:spPr>
            <p:txBody>
              <a:bodyPr wrap="square" rtlCol="0">
                <a:spAutoFit/>
              </a:bodyPr>
              <a:lstStyle/>
              <a:p>
                <a:r>
                  <a:rPr lang="en-US" altLang="zh-CN" sz="1400" b="1" dirty="0"/>
                  <a:t>	</a:t>
                </a:r>
                <a:r>
                  <a:rPr lang="zh-CN" altLang="en-US" sz="1400" b="1" dirty="0"/>
                  <a:t>部分积             乘数</a:t>
                </a:r>
                <a:r>
                  <a:rPr lang="en-US" altLang="zh-CN" sz="1400" b="1" dirty="0"/>
                  <a:t>|y|              </a:t>
                </a:r>
                <a:r>
                  <a:rPr lang="zh-CN" altLang="en-US" sz="1400" b="1" dirty="0"/>
                  <a:t>说明</a:t>
                </a:r>
                <a:endParaRPr lang="en-US" altLang="zh-CN" sz="1400" b="1" dirty="0"/>
              </a:p>
              <a:p>
                <a:r>
                  <a:rPr lang="en-US" altLang="zh-CN" sz="1400" b="1" dirty="0"/>
                  <a:t>	0 0 . 0 0 0 0       1 0 1 </a:t>
                </a:r>
                <a:r>
                  <a:rPr lang="en-US" altLang="zh-CN" sz="1400" b="1" dirty="0">
                    <a:solidFill>
                      <a:srgbClr val="FF0000"/>
                    </a:solidFill>
                  </a:rPr>
                  <a:t>1</a:t>
                </a:r>
                <a:r>
                  <a:rPr lang="en-US" altLang="zh-CN" sz="1400" b="1" dirty="0"/>
                  <a:t>                P=0</a:t>
                </a:r>
              </a:p>
              <a:p>
                <a:r>
                  <a:rPr lang="en-US" altLang="zh-CN" sz="1400" b="1" dirty="0"/>
                  <a:t>    +	0 0 . 1 1 0 1                                   </a:t>
                </a:r>
                <a:r>
                  <a:rPr lang="en-US" altLang="zh-CN" sz="1400" b="1" dirty="0" err="1"/>
                  <a:t>y</a:t>
                </a:r>
                <a:r>
                  <a:rPr lang="en-US" altLang="zh-CN" sz="1400" b="1" baseline="-25000" dirty="0" err="1"/>
                  <a:t>n</a:t>
                </a:r>
                <a:r>
                  <a:rPr lang="en-US" altLang="zh-CN" sz="1400" b="1" dirty="0"/>
                  <a:t>=1</a:t>
                </a:r>
                <a:r>
                  <a:rPr lang="zh-CN" altLang="en-US" sz="1400" b="1" dirty="0"/>
                  <a:t>，</a:t>
                </a:r>
                <a:r>
                  <a:rPr lang="en-US" altLang="zh-CN" sz="1400" b="1" dirty="0"/>
                  <a:t>+|x|</a:t>
                </a:r>
              </a:p>
              <a:p>
                <a:endParaRPr lang="en-US" altLang="zh-CN" sz="1400" b="1" dirty="0"/>
              </a:p>
              <a:p>
                <a:r>
                  <a:rPr lang="en-US" altLang="zh-CN" sz="1400" b="1" dirty="0"/>
                  <a:t>	0 0 . 1 1 0 1       1 0 1 1</a:t>
                </a:r>
              </a:p>
              <a:p>
                <a:r>
                  <a:rPr lang="en-US" altLang="zh-CN" sz="1400" b="1" dirty="0"/>
                  <a:t>    →	0 0 . 0 1 1 0       1 1 0 </a:t>
                </a:r>
                <a:r>
                  <a:rPr lang="en-US" altLang="zh-CN" sz="1400" b="1" dirty="0">
                    <a:solidFill>
                      <a:srgbClr val="FF0000"/>
                    </a:solidFill>
                  </a:rPr>
                  <a:t>1</a:t>
                </a:r>
                <a:r>
                  <a:rPr lang="en-US" altLang="zh-CN" sz="1400" b="1" dirty="0"/>
                  <a:t>                </a:t>
                </a:r>
                <a:r>
                  <a:rPr lang="zh-CN" altLang="en-US" sz="1400" b="1" dirty="0"/>
                  <a:t>逻辑右移一位</a:t>
                </a:r>
                <a:endParaRPr lang="en-US" altLang="zh-CN" sz="1400" b="1" dirty="0"/>
              </a:p>
              <a:p>
                <a:r>
                  <a:rPr lang="en-US" altLang="zh-CN" sz="1400" b="1" dirty="0"/>
                  <a:t>    +	0 0 . 1 1 0 1                                    </a:t>
                </a:r>
                <a:r>
                  <a:rPr lang="en-US" altLang="zh-CN" sz="1400" b="1" dirty="0" err="1"/>
                  <a:t>y</a:t>
                </a:r>
                <a:r>
                  <a:rPr lang="en-US" altLang="zh-CN" sz="1400" b="1" baseline="-25000" dirty="0" err="1"/>
                  <a:t>n</a:t>
                </a:r>
                <a:r>
                  <a:rPr lang="en-US" altLang="zh-CN" sz="1400" b="1" dirty="0"/>
                  <a:t>=1</a:t>
                </a:r>
                <a:r>
                  <a:rPr lang="zh-CN" altLang="en-US" sz="1400" b="1" dirty="0"/>
                  <a:t>，</a:t>
                </a:r>
                <a:r>
                  <a:rPr lang="en-US" altLang="zh-CN" sz="1400" b="1" dirty="0"/>
                  <a:t>+|x|</a:t>
                </a:r>
              </a:p>
              <a:p>
                <a:endParaRPr lang="en-US" altLang="zh-CN" sz="1400" b="1" dirty="0"/>
              </a:p>
              <a:p>
                <a:r>
                  <a:rPr lang="en-US" altLang="zh-CN" sz="1400" b="1" dirty="0"/>
                  <a:t>	0 1 . 0 0 1 1       1 1 0 1</a:t>
                </a:r>
              </a:p>
              <a:p>
                <a:r>
                  <a:rPr lang="en-US" altLang="zh-CN" sz="1400" b="1" dirty="0"/>
                  <a:t>    → 	0 0 . 1 0 0 1       1 1 1 </a:t>
                </a:r>
                <a:r>
                  <a:rPr lang="en-US" altLang="zh-CN" sz="1400" b="1" dirty="0">
                    <a:solidFill>
                      <a:srgbClr val="FF0000"/>
                    </a:solidFill>
                  </a:rPr>
                  <a:t>0</a:t>
                </a:r>
                <a:r>
                  <a:rPr lang="en-US" altLang="zh-CN" sz="1400" b="1" dirty="0"/>
                  <a:t>                 </a:t>
                </a:r>
                <a:r>
                  <a:rPr lang="zh-CN" altLang="en-US" sz="1400" b="1" dirty="0"/>
                  <a:t>逻辑右移一位</a:t>
                </a:r>
                <a:endParaRPr lang="en-US" altLang="zh-CN" sz="1400" b="1" dirty="0"/>
              </a:p>
              <a:p>
                <a:r>
                  <a:rPr lang="en-US" altLang="zh-CN" sz="1400" b="1" dirty="0"/>
                  <a:t>    +	0 0 . 0 0 0 0                                     </a:t>
                </a:r>
                <a:r>
                  <a:rPr lang="en-US" altLang="zh-CN" sz="1400" b="1" dirty="0" err="1"/>
                  <a:t>y</a:t>
                </a:r>
                <a:r>
                  <a:rPr lang="en-US" altLang="zh-CN" sz="1400" b="1" baseline="-25000" dirty="0" err="1"/>
                  <a:t>n</a:t>
                </a:r>
                <a:r>
                  <a:rPr lang="en-US" altLang="zh-CN" sz="1400" b="1" dirty="0"/>
                  <a:t>=0</a:t>
                </a:r>
                <a:r>
                  <a:rPr lang="zh-CN" altLang="en-US" sz="1400" b="1" dirty="0"/>
                  <a:t>，</a:t>
                </a:r>
                <a:r>
                  <a:rPr lang="en-US" altLang="zh-CN" sz="1400" b="1" dirty="0"/>
                  <a:t>+0</a:t>
                </a:r>
              </a:p>
              <a:p>
                <a:endParaRPr lang="en-US" altLang="zh-CN" sz="1400" b="1" dirty="0"/>
              </a:p>
              <a:p>
                <a:r>
                  <a:rPr lang="en-US" altLang="zh-CN" sz="1400" b="1" dirty="0"/>
                  <a:t>	0 0 . 1 0 0 1       1 1 1 0</a:t>
                </a:r>
              </a:p>
              <a:p>
                <a:r>
                  <a:rPr lang="en-US" altLang="zh-CN" sz="1400" b="1" dirty="0"/>
                  <a:t>    → 	0 0 . 0 1 0 0       1 1 1 </a:t>
                </a:r>
                <a:r>
                  <a:rPr lang="en-US" altLang="zh-CN" sz="1400" b="1" dirty="0">
                    <a:solidFill>
                      <a:srgbClr val="FF0000"/>
                    </a:solidFill>
                  </a:rPr>
                  <a:t>1</a:t>
                </a:r>
                <a:r>
                  <a:rPr lang="en-US" altLang="zh-CN" sz="1400" b="1" dirty="0"/>
                  <a:t>                  </a:t>
                </a:r>
                <a:r>
                  <a:rPr lang="zh-CN" altLang="en-US" sz="1400" b="1" dirty="0"/>
                  <a:t>逻辑右移一位</a:t>
                </a:r>
                <a:endParaRPr lang="en-US" altLang="zh-CN" sz="1400" b="1" dirty="0"/>
              </a:p>
              <a:p>
                <a:r>
                  <a:rPr lang="en-US" altLang="zh-CN" sz="1400" b="1" dirty="0"/>
                  <a:t>    +	0 0 . 1 1 0 1                                      </a:t>
                </a:r>
                <a:r>
                  <a:rPr lang="en-US" altLang="zh-CN" sz="1400" b="1" dirty="0" err="1"/>
                  <a:t>y</a:t>
                </a:r>
                <a:r>
                  <a:rPr lang="en-US" altLang="zh-CN" sz="1400" b="1" baseline="-25000" dirty="0" err="1"/>
                  <a:t>n</a:t>
                </a:r>
                <a:r>
                  <a:rPr lang="en-US" altLang="zh-CN" sz="1400" b="1" dirty="0"/>
                  <a:t>=1</a:t>
                </a:r>
                <a:r>
                  <a:rPr lang="zh-CN" altLang="en-US" sz="1400" b="1" dirty="0"/>
                  <a:t>，</a:t>
                </a:r>
                <a:r>
                  <a:rPr lang="en-US" altLang="zh-CN" sz="1400" b="1" dirty="0"/>
                  <a:t>+|x|</a:t>
                </a:r>
              </a:p>
              <a:p>
                <a:endParaRPr lang="en-US" altLang="zh-CN" sz="1400" b="1" dirty="0"/>
              </a:p>
              <a:p>
                <a:r>
                  <a:rPr lang="en-US" altLang="zh-CN" sz="1400" b="1" dirty="0"/>
                  <a:t>	0 1 . 0 0 0 1       1 1 1 1</a:t>
                </a:r>
              </a:p>
              <a:p>
                <a:r>
                  <a:rPr lang="en-US" altLang="zh-CN" sz="1400" b="1" dirty="0"/>
                  <a:t>    →  	</a:t>
                </a:r>
                <a:r>
                  <a:rPr lang="en-US" altLang="zh-CN" sz="1400" b="1" dirty="0">
                    <a:solidFill>
                      <a:srgbClr val="FF0000"/>
                    </a:solidFill>
                  </a:rPr>
                  <a:t>0 0 . 1 0 0 0       1 1 1 1</a:t>
                </a:r>
                <a:r>
                  <a:rPr lang="en-US" altLang="zh-CN" sz="1400" b="1" dirty="0"/>
                  <a:t>                   </a:t>
                </a:r>
                <a:r>
                  <a:rPr lang="zh-CN" altLang="en-US" sz="1400" b="1" dirty="0"/>
                  <a:t>右移一位</a:t>
                </a:r>
                <a:endParaRPr lang="en-US" altLang="zh-CN" sz="1400" b="1" dirty="0"/>
              </a:p>
            </p:txBody>
          </p:sp>
          <p:cxnSp>
            <p:nvCxnSpPr>
              <p:cNvPr id="6" name="直接连接符 5">
                <a:extLst>
                  <a:ext uri="{FF2B5EF4-FFF2-40B4-BE49-F238E27FC236}">
                    <a16:creationId xmlns:a16="http://schemas.microsoft.com/office/drawing/2014/main" id="{77872F38-31C9-479B-9D55-7C340C7484D2}"/>
                  </a:ext>
                </a:extLst>
              </p:cNvPr>
              <p:cNvCxnSpPr>
                <a:cxnSpLocks/>
              </p:cNvCxnSpPr>
              <p:nvPr/>
            </p:nvCxnSpPr>
            <p:spPr>
              <a:xfrm>
                <a:off x="1979712" y="3212976"/>
                <a:ext cx="43924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B226DCE-CA6B-4BB3-9D34-77310BE5B52B}"/>
                  </a:ext>
                </a:extLst>
              </p:cNvPr>
              <p:cNvCxnSpPr>
                <a:cxnSpLocks/>
              </p:cNvCxnSpPr>
              <p:nvPr/>
            </p:nvCxnSpPr>
            <p:spPr>
              <a:xfrm>
                <a:off x="1979712" y="4071756"/>
                <a:ext cx="43924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a16="http://schemas.microsoft.com/office/drawing/2014/main" id="{304D86A2-9D75-46A3-A1EA-81B3A4103E76}"/>
                </a:ext>
              </a:extLst>
            </p:cNvPr>
            <p:cNvCxnSpPr>
              <a:cxnSpLocks/>
            </p:cNvCxnSpPr>
            <p:nvPr/>
          </p:nvCxnSpPr>
          <p:spPr>
            <a:xfrm>
              <a:off x="1979712" y="3994432"/>
              <a:ext cx="43924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70E7109-4B64-49EA-88CD-C980DE342E84}"/>
                </a:ext>
              </a:extLst>
            </p:cNvPr>
            <p:cNvCxnSpPr>
              <a:cxnSpLocks/>
            </p:cNvCxnSpPr>
            <p:nvPr/>
          </p:nvCxnSpPr>
          <p:spPr>
            <a:xfrm>
              <a:off x="1979712" y="4858528"/>
              <a:ext cx="43924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D90BD93A-F283-4D53-A76D-01573428C438}"/>
              </a:ext>
            </a:extLst>
          </p:cNvPr>
          <p:cNvSpPr txBox="1"/>
          <p:nvPr/>
        </p:nvSpPr>
        <p:spPr>
          <a:xfrm>
            <a:off x="6876256" y="2636912"/>
            <a:ext cx="1944216" cy="600164"/>
          </a:xfrm>
          <a:prstGeom prst="rect">
            <a:avLst/>
          </a:prstGeom>
          <a:solidFill>
            <a:srgbClr val="92D050"/>
          </a:solidFill>
        </p:spPr>
        <p:txBody>
          <a:bodyPr wrap="square" rtlCol="0">
            <a:spAutoFit/>
          </a:bodyPr>
          <a:lstStyle/>
          <a:p>
            <a:r>
              <a:rPr lang="zh-CN" altLang="en-US" sz="1100" b="1" dirty="0"/>
              <a:t>乘数</a:t>
            </a:r>
            <a:r>
              <a:rPr lang="en-US" altLang="zh-CN" sz="1100" b="1" dirty="0"/>
              <a:t>|y|</a:t>
            </a:r>
            <a:r>
              <a:rPr lang="zh-CN" altLang="en-US" sz="1100" b="1" dirty="0"/>
              <a:t>为</a:t>
            </a:r>
            <a:r>
              <a:rPr lang="en-US" altLang="zh-CN" sz="1100" b="1" dirty="0"/>
              <a:t>y</a:t>
            </a:r>
            <a:r>
              <a:rPr lang="zh-CN" altLang="en-US" sz="1100" b="1" dirty="0"/>
              <a:t>（</a:t>
            </a:r>
            <a:r>
              <a:rPr lang="en-US" altLang="zh-CN" sz="1100" b="1" dirty="0"/>
              <a:t>-0.1011</a:t>
            </a:r>
            <a:r>
              <a:rPr lang="zh-CN" altLang="en-US" sz="1100" b="1" dirty="0"/>
              <a:t>）的数值位（</a:t>
            </a:r>
            <a:r>
              <a:rPr lang="en-US" altLang="zh-CN" sz="1100" b="1" dirty="0"/>
              <a:t>1011</a:t>
            </a:r>
            <a:r>
              <a:rPr lang="zh-CN" altLang="en-US" sz="1100" b="1" dirty="0"/>
              <a:t>），部分积为</a:t>
            </a:r>
            <a:r>
              <a:rPr lang="en-US" altLang="zh-CN" sz="1100" b="1" dirty="0"/>
              <a:t>0</a:t>
            </a:r>
            <a:r>
              <a:rPr lang="zh-CN" altLang="en-US" sz="1100" b="1" dirty="0"/>
              <a:t>（双符号位小数）</a:t>
            </a:r>
          </a:p>
        </p:txBody>
      </p:sp>
      <p:sp>
        <p:nvSpPr>
          <p:cNvPr id="11" name="文本框 10">
            <a:extLst>
              <a:ext uri="{FF2B5EF4-FFF2-40B4-BE49-F238E27FC236}">
                <a16:creationId xmlns:a16="http://schemas.microsoft.com/office/drawing/2014/main" id="{4EB78543-F55A-42A4-9397-8DFBBE5AF026}"/>
              </a:ext>
            </a:extLst>
          </p:cNvPr>
          <p:cNvSpPr txBox="1"/>
          <p:nvPr/>
        </p:nvSpPr>
        <p:spPr>
          <a:xfrm>
            <a:off x="6876256" y="3933056"/>
            <a:ext cx="1944216" cy="430887"/>
          </a:xfrm>
          <a:prstGeom prst="rect">
            <a:avLst/>
          </a:prstGeom>
          <a:solidFill>
            <a:srgbClr val="92D050"/>
          </a:solidFill>
        </p:spPr>
        <p:txBody>
          <a:bodyPr wrap="square" rtlCol="0">
            <a:spAutoFit/>
          </a:bodyPr>
          <a:lstStyle/>
          <a:p>
            <a:r>
              <a:rPr lang="zh-CN" altLang="en-US" sz="1100" b="1" dirty="0"/>
              <a:t>根据</a:t>
            </a:r>
            <a:r>
              <a:rPr lang="en-US" altLang="zh-CN" sz="1100" b="1" dirty="0"/>
              <a:t>|y|</a:t>
            </a:r>
            <a:r>
              <a:rPr lang="zh-CN" altLang="en-US" sz="1100" b="1" dirty="0"/>
              <a:t>的最后一位是</a:t>
            </a:r>
            <a:r>
              <a:rPr lang="en-US" altLang="zh-CN" sz="1100" b="1" dirty="0"/>
              <a:t>1</a:t>
            </a:r>
            <a:r>
              <a:rPr lang="zh-CN" altLang="en-US" sz="1100" b="1" dirty="0"/>
              <a:t>还是</a:t>
            </a:r>
            <a:r>
              <a:rPr lang="en-US" altLang="zh-CN" sz="1100" b="1" dirty="0"/>
              <a:t>0</a:t>
            </a:r>
            <a:r>
              <a:rPr lang="zh-CN" altLang="en-US" sz="1100" b="1" dirty="0"/>
              <a:t>，执行</a:t>
            </a:r>
            <a:r>
              <a:rPr lang="en-US" altLang="zh-CN" sz="1100" b="1" dirty="0"/>
              <a:t>+|x|</a:t>
            </a:r>
            <a:r>
              <a:rPr lang="zh-CN" altLang="en-US" sz="1100" b="1" dirty="0"/>
              <a:t>或</a:t>
            </a:r>
            <a:r>
              <a:rPr lang="en-US" altLang="zh-CN" sz="1100" b="1" dirty="0"/>
              <a:t>+0</a:t>
            </a:r>
            <a:r>
              <a:rPr lang="zh-CN" altLang="en-US" sz="1100" b="1" dirty="0"/>
              <a:t>的操作</a:t>
            </a:r>
          </a:p>
        </p:txBody>
      </p:sp>
    </p:spTree>
    <p:extLst>
      <p:ext uri="{BB962C8B-B14F-4D97-AF65-F5344CB8AC3E}">
        <p14:creationId xmlns:p14="http://schemas.microsoft.com/office/powerpoint/2010/main" val="2214977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548680"/>
            <a:ext cx="8229600" cy="4525963"/>
          </a:xfrm>
        </p:spPr>
        <p:txBody>
          <a:bodyPr/>
          <a:lstStyle/>
          <a:p>
            <a:pPr lvl="1" eaLnBrk="1" hangingPunct="1"/>
            <a:r>
              <a:rPr lang="en-US" altLang="zh-CN" sz="2000" b="1" dirty="0"/>
              <a:t>2</a:t>
            </a:r>
            <a:r>
              <a:rPr lang="zh-CN" altLang="en-US" sz="2000" b="1" dirty="0"/>
              <a:t>、原码一位乘法的逻辑实现（教材图</a:t>
            </a:r>
            <a:r>
              <a:rPr lang="en-US" altLang="zh-CN" sz="2000" b="1" dirty="0"/>
              <a:t>3.10</a:t>
            </a:r>
            <a:r>
              <a:rPr lang="zh-CN" altLang="en-US" sz="2000" b="1" dirty="0"/>
              <a:t>）</a:t>
            </a:r>
            <a:endParaRPr lang="en-US" altLang="zh-CN" sz="2000" b="1" dirty="0"/>
          </a:p>
          <a:p>
            <a:pPr lvl="2" eaLnBrk="1" hangingPunct="1"/>
            <a:endParaRPr lang="en-US" altLang="zh-CN" sz="2000" b="1" dirty="0"/>
          </a:p>
        </p:txBody>
      </p:sp>
      <p:pic>
        <p:nvPicPr>
          <p:cNvPr id="3" name="图片 2">
            <a:extLst>
              <a:ext uri="{FF2B5EF4-FFF2-40B4-BE49-F238E27FC236}">
                <a16:creationId xmlns:a16="http://schemas.microsoft.com/office/drawing/2014/main" id="{BA0767BD-74C7-4AD6-B88E-39AC92757D82}"/>
              </a:ext>
            </a:extLst>
          </p:cNvPr>
          <p:cNvPicPr>
            <a:picLocks noChangeAspect="1"/>
          </p:cNvPicPr>
          <p:nvPr/>
        </p:nvPicPr>
        <p:blipFill>
          <a:blip r:embed="rId2"/>
          <a:stretch>
            <a:fillRect/>
          </a:stretch>
        </p:blipFill>
        <p:spPr>
          <a:xfrm>
            <a:off x="1647674" y="1347448"/>
            <a:ext cx="5848651" cy="4673840"/>
          </a:xfrm>
          <a:prstGeom prst="rect">
            <a:avLst/>
          </a:prstGeom>
        </p:spPr>
      </p:pic>
      <p:sp>
        <p:nvSpPr>
          <p:cNvPr id="5" name="文本框 4">
            <a:extLst>
              <a:ext uri="{FF2B5EF4-FFF2-40B4-BE49-F238E27FC236}">
                <a16:creationId xmlns:a16="http://schemas.microsoft.com/office/drawing/2014/main" id="{DEDE6F80-D6CA-4935-AD3B-D455154AEF8C}"/>
              </a:ext>
            </a:extLst>
          </p:cNvPr>
          <p:cNvSpPr txBox="1"/>
          <p:nvPr/>
        </p:nvSpPr>
        <p:spPr>
          <a:xfrm>
            <a:off x="3059832" y="6309320"/>
            <a:ext cx="4572000" cy="307777"/>
          </a:xfrm>
          <a:prstGeom prst="rect">
            <a:avLst/>
          </a:prstGeom>
          <a:noFill/>
        </p:spPr>
        <p:txBody>
          <a:bodyPr wrap="square">
            <a:spAutoFit/>
          </a:bodyPr>
          <a:lstStyle/>
          <a:p>
            <a:r>
              <a:rPr lang="zh-CN" altLang="en-US" sz="1400" b="1" dirty="0"/>
              <a:t>图</a:t>
            </a:r>
            <a:r>
              <a:rPr lang="en-US" altLang="zh-CN" sz="1400" b="1" dirty="0"/>
              <a:t>3.10    </a:t>
            </a:r>
            <a:r>
              <a:rPr lang="zh-CN" altLang="en-US" sz="1400" b="1" dirty="0"/>
              <a:t>原码一位乘法的逻辑实现</a:t>
            </a:r>
            <a:endParaRPr lang="zh-CN" altLang="en-US" sz="1400" dirty="0"/>
          </a:p>
        </p:txBody>
      </p:sp>
    </p:spTree>
    <p:extLst>
      <p:ext uri="{BB962C8B-B14F-4D97-AF65-F5344CB8AC3E}">
        <p14:creationId xmlns:p14="http://schemas.microsoft.com/office/powerpoint/2010/main" val="3930225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3F517A8-53CE-478D-A749-1E90C9564CE1}"/>
              </a:ext>
            </a:extLst>
          </p:cNvPr>
          <p:cNvSpPr txBox="1"/>
          <p:nvPr/>
        </p:nvSpPr>
        <p:spPr>
          <a:xfrm>
            <a:off x="2272225" y="225171"/>
            <a:ext cx="3812262" cy="369332"/>
          </a:xfrm>
          <a:prstGeom prst="rect">
            <a:avLst/>
          </a:prstGeom>
          <a:solidFill>
            <a:srgbClr val="FFFF00"/>
          </a:solidFill>
        </p:spPr>
        <p:txBody>
          <a:bodyPr wrap="none" rtlCol="0">
            <a:spAutoFit/>
          </a:bodyPr>
          <a:lstStyle/>
          <a:p>
            <a:r>
              <a:rPr lang="en-US" altLang="zh-CN" b="1" dirty="0"/>
              <a:t>Logisim</a:t>
            </a:r>
            <a:r>
              <a:rPr lang="zh-CN" altLang="en-US" b="1" dirty="0"/>
              <a:t>实现的</a:t>
            </a:r>
            <a:r>
              <a:rPr lang="en-US" altLang="zh-CN" b="1" dirty="0"/>
              <a:t>8</a:t>
            </a:r>
            <a:r>
              <a:rPr lang="zh-CN" altLang="en-US" sz="1800" b="1" dirty="0"/>
              <a:t>位</a:t>
            </a:r>
            <a:r>
              <a:rPr lang="zh-CN" altLang="en-US" b="1" dirty="0"/>
              <a:t>无符号</a:t>
            </a:r>
            <a:r>
              <a:rPr lang="zh-CN" altLang="en-US" sz="1800" b="1" dirty="0"/>
              <a:t>一位乘法器</a:t>
            </a:r>
            <a:endParaRPr lang="zh-CN" altLang="en-US" b="1" dirty="0"/>
          </a:p>
        </p:txBody>
      </p:sp>
      <p:sp>
        <p:nvSpPr>
          <p:cNvPr id="8" name="文本框 7">
            <a:extLst>
              <a:ext uri="{FF2B5EF4-FFF2-40B4-BE49-F238E27FC236}">
                <a16:creationId xmlns:a16="http://schemas.microsoft.com/office/drawing/2014/main" id="{D9733EF3-429E-C224-ABD9-47D2530969D3}"/>
              </a:ext>
            </a:extLst>
          </p:cNvPr>
          <p:cNvSpPr txBox="1"/>
          <p:nvPr/>
        </p:nvSpPr>
        <p:spPr>
          <a:xfrm>
            <a:off x="6636258" y="1484783"/>
            <a:ext cx="2034531" cy="1384995"/>
          </a:xfrm>
          <a:prstGeom prst="rect">
            <a:avLst/>
          </a:prstGeom>
          <a:solidFill>
            <a:srgbClr val="FFFF00"/>
          </a:solidFill>
        </p:spPr>
        <p:txBody>
          <a:bodyPr wrap="none" rtlCol="0">
            <a:spAutoFit/>
          </a:bodyPr>
          <a:lstStyle/>
          <a:p>
            <a:r>
              <a:rPr lang="zh-CN" altLang="en-US" sz="1200" b="1" dirty="0"/>
              <a:t>输入：</a:t>
            </a:r>
            <a:r>
              <a:rPr lang="en-US" altLang="zh-CN" sz="1200" b="1" dirty="0"/>
              <a:t>X</a:t>
            </a:r>
            <a:r>
              <a:rPr lang="zh-CN" altLang="en-US" sz="1200" b="1" dirty="0"/>
              <a:t>、</a:t>
            </a:r>
            <a:r>
              <a:rPr lang="en-US" altLang="zh-CN" sz="1200" b="1" dirty="0"/>
              <a:t>Y</a:t>
            </a:r>
            <a:r>
              <a:rPr lang="zh-CN" altLang="en-US" sz="1200" b="1" dirty="0"/>
              <a:t>，</a:t>
            </a:r>
            <a:r>
              <a:rPr lang="en-US" altLang="zh-CN" sz="1200" b="1" dirty="0"/>
              <a:t>8</a:t>
            </a:r>
            <a:r>
              <a:rPr lang="zh-CN" altLang="en-US" sz="1200" b="1" dirty="0"/>
              <a:t>位无符号数</a:t>
            </a:r>
            <a:endParaRPr lang="en-US" altLang="zh-CN" sz="1200" b="1" dirty="0"/>
          </a:p>
          <a:p>
            <a:endParaRPr lang="en-US" altLang="zh-CN" sz="1200" b="1" dirty="0"/>
          </a:p>
          <a:p>
            <a:r>
              <a:rPr lang="zh-CN" altLang="en-US" sz="1200" b="1" dirty="0"/>
              <a:t>输出：乘积，</a:t>
            </a:r>
            <a:r>
              <a:rPr lang="en-US" altLang="zh-CN" sz="1200" b="1" dirty="0"/>
              <a:t>16</a:t>
            </a:r>
            <a:r>
              <a:rPr lang="zh-CN" altLang="en-US" sz="1200" b="1" dirty="0"/>
              <a:t>位无符号数</a:t>
            </a:r>
            <a:endParaRPr lang="en-US" altLang="zh-CN" sz="1200" b="1" dirty="0"/>
          </a:p>
          <a:p>
            <a:endParaRPr lang="en-US" altLang="zh-CN" sz="1200" b="1" dirty="0"/>
          </a:p>
          <a:p>
            <a:r>
              <a:rPr lang="en-US" altLang="zh-CN" sz="1200" b="1" dirty="0"/>
              <a:t>∑</a:t>
            </a:r>
            <a:r>
              <a:rPr lang="zh-CN" altLang="en-US" sz="1200" b="1" dirty="0"/>
              <a:t>：部分积，</a:t>
            </a:r>
            <a:r>
              <a:rPr lang="en-US" altLang="zh-CN" sz="1200" b="1" dirty="0"/>
              <a:t>8</a:t>
            </a:r>
            <a:r>
              <a:rPr lang="zh-CN" altLang="en-US" sz="1200" b="1" dirty="0"/>
              <a:t>位</a:t>
            </a:r>
            <a:endParaRPr lang="en-US" altLang="zh-CN" sz="1200" b="1" dirty="0"/>
          </a:p>
          <a:p>
            <a:endParaRPr lang="en-US" altLang="zh-CN" sz="1200" b="1" dirty="0"/>
          </a:p>
          <a:p>
            <a:r>
              <a:rPr lang="en-US" altLang="zh-CN" sz="1200" b="1" dirty="0"/>
              <a:t>RST</a:t>
            </a:r>
            <a:r>
              <a:rPr lang="zh-CN" altLang="en-US" sz="1200" b="1" dirty="0"/>
              <a:t>：复位</a:t>
            </a:r>
            <a:endParaRPr lang="en-US" altLang="zh-CN" sz="1200" b="1" dirty="0"/>
          </a:p>
        </p:txBody>
      </p:sp>
      <p:grpSp>
        <p:nvGrpSpPr>
          <p:cNvPr id="30" name="组合 29">
            <a:extLst>
              <a:ext uri="{FF2B5EF4-FFF2-40B4-BE49-F238E27FC236}">
                <a16:creationId xmlns:a16="http://schemas.microsoft.com/office/drawing/2014/main" id="{BEB4DC29-9167-BABF-0B2F-FB1FA4DA0890}"/>
              </a:ext>
            </a:extLst>
          </p:cNvPr>
          <p:cNvGrpSpPr/>
          <p:nvPr/>
        </p:nvGrpSpPr>
        <p:grpSpPr>
          <a:xfrm>
            <a:off x="179512" y="1279793"/>
            <a:ext cx="6120680" cy="5389567"/>
            <a:chOff x="179512" y="1196752"/>
            <a:chExt cx="6120680" cy="5389567"/>
          </a:xfrm>
        </p:grpSpPr>
        <p:pic>
          <p:nvPicPr>
            <p:cNvPr id="7" name="图片 6">
              <a:extLst>
                <a:ext uri="{FF2B5EF4-FFF2-40B4-BE49-F238E27FC236}">
                  <a16:creationId xmlns:a16="http://schemas.microsoft.com/office/drawing/2014/main" id="{5EE39EE0-5B30-9BE3-7721-A0DC0E5B3A59}"/>
                </a:ext>
              </a:extLst>
            </p:cNvPr>
            <p:cNvPicPr>
              <a:picLocks noChangeAspect="1"/>
            </p:cNvPicPr>
            <p:nvPr/>
          </p:nvPicPr>
          <p:blipFill>
            <a:blip r:embed="rId2"/>
            <a:stretch>
              <a:fillRect/>
            </a:stretch>
          </p:blipFill>
          <p:spPr>
            <a:xfrm>
              <a:off x="1554368" y="1196752"/>
              <a:ext cx="4745824" cy="4968552"/>
            </a:xfrm>
            <a:prstGeom prst="rect">
              <a:avLst/>
            </a:prstGeom>
          </p:spPr>
        </p:pic>
        <p:sp>
          <p:nvSpPr>
            <p:cNvPr id="9" name="文本框 8">
              <a:extLst>
                <a:ext uri="{FF2B5EF4-FFF2-40B4-BE49-F238E27FC236}">
                  <a16:creationId xmlns:a16="http://schemas.microsoft.com/office/drawing/2014/main" id="{47675706-C3B9-91E7-8C74-B47AE44829B3}"/>
                </a:ext>
              </a:extLst>
            </p:cNvPr>
            <p:cNvSpPr txBox="1"/>
            <p:nvPr/>
          </p:nvSpPr>
          <p:spPr>
            <a:xfrm>
              <a:off x="179512" y="4221088"/>
              <a:ext cx="1186543" cy="276999"/>
            </a:xfrm>
            <a:prstGeom prst="rect">
              <a:avLst/>
            </a:prstGeom>
            <a:solidFill>
              <a:srgbClr val="00FFCC"/>
            </a:solidFill>
          </p:spPr>
          <p:txBody>
            <a:bodyPr wrap="none" rtlCol="0">
              <a:spAutoFit/>
            </a:bodyPr>
            <a:lstStyle/>
            <a:p>
              <a:r>
                <a:rPr lang="en-US" altLang="zh-CN" sz="1200" b="1" dirty="0"/>
                <a:t>8</a:t>
              </a:r>
              <a:r>
                <a:rPr lang="zh-CN" altLang="en-US" sz="1200" b="1" dirty="0"/>
                <a:t>位串行加法器</a:t>
              </a:r>
            </a:p>
          </p:txBody>
        </p:sp>
        <p:cxnSp>
          <p:nvCxnSpPr>
            <p:cNvPr id="11" name="直接箭头连接符 10">
              <a:extLst>
                <a:ext uri="{FF2B5EF4-FFF2-40B4-BE49-F238E27FC236}">
                  <a16:creationId xmlns:a16="http://schemas.microsoft.com/office/drawing/2014/main" id="{10B36ED7-1B94-1CB8-E7F9-97E00304980D}"/>
                </a:ext>
              </a:extLst>
            </p:cNvPr>
            <p:cNvCxnSpPr/>
            <p:nvPr/>
          </p:nvCxnSpPr>
          <p:spPr>
            <a:xfrm flipH="1">
              <a:off x="1366055" y="4365342"/>
              <a:ext cx="15841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DF1CB885-737F-DC00-C293-220EE7E04430}"/>
                </a:ext>
              </a:extLst>
            </p:cNvPr>
            <p:cNvSpPr txBox="1"/>
            <p:nvPr/>
          </p:nvSpPr>
          <p:spPr>
            <a:xfrm>
              <a:off x="1765429" y="1346284"/>
              <a:ext cx="646331" cy="276999"/>
            </a:xfrm>
            <a:prstGeom prst="rect">
              <a:avLst/>
            </a:prstGeom>
            <a:solidFill>
              <a:srgbClr val="00FFCC"/>
            </a:solidFill>
          </p:spPr>
          <p:txBody>
            <a:bodyPr wrap="none" rtlCol="0">
              <a:spAutoFit/>
            </a:bodyPr>
            <a:lstStyle>
              <a:defPPr>
                <a:defRPr lang="zh-CN"/>
              </a:defPPr>
              <a:lvl1pPr>
                <a:defRPr sz="1200" b="1"/>
              </a:lvl1pPr>
            </a:lstStyle>
            <a:p>
              <a:r>
                <a:rPr lang="zh-CN" altLang="en-US" dirty="0"/>
                <a:t>寄存器</a:t>
              </a:r>
            </a:p>
          </p:txBody>
        </p:sp>
        <p:cxnSp>
          <p:nvCxnSpPr>
            <p:cNvPr id="14" name="直接箭头连接符 13">
              <a:extLst>
                <a:ext uri="{FF2B5EF4-FFF2-40B4-BE49-F238E27FC236}">
                  <a16:creationId xmlns:a16="http://schemas.microsoft.com/office/drawing/2014/main" id="{85F1472E-4184-2063-F60B-26F376FCD17C}"/>
                </a:ext>
              </a:extLst>
            </p:cNvPr>
            <p:cNvCxnSpPr>
              <a:cxnSpLocks/>
              <a:endCxn id="12" idx="3"/>
            </p:cNvCxnSpPr>
            <p:nvPr/>
          </p:nvCxnSpPr>
          <p:spPr>
            <a:xfrm flipH="1" flipV="1">
              <a:off x="2411760" y="1484784"/>
              <a:ext cx="1656184" cy="692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4CDEDFC2-EB7D-6CF5-6A32-11A272B9ABA3}"/>
                </a:ext>
              </a:extLst>
            </p:cNvPr>
            <p:cNvCxnSpPr>
              <a:cxnSpLocks/>
            </p:cNvCxnSpPr>
            <p:nvPr/>
          </p:nvCxnSpPr>
          <p:spPr>
            <a:xfrm flipH="1" flipV="1">
              <a:off x="2123728" y="1623283"/>
              <a:ext cx="1008112" cy="5539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6A136FB-18B7-63CA-6FCE-25C6D09ABE00}"/>
                </a:ext>
              </a:extLst>
            </p:cNvPr>
            <p:cNvSpPr txBox="1"/>
            <p:nvPr/>
          </p:nvSpPr>
          <p:spPr>
            <a:xfrm>
              <a:off x="973341" y="5162708"/>
              <a:ext cx="646331" cy="276999"/>
            </a:xfrm>
            <a:prstGeom prst="rect">
              <a:avLst/>
            </a:prstGeom>
            <a:solidFill>
              <a:srgbClr val="00FFCC"/>
            </a:solidFill>
          </p:spPr>
          <p:txBody>
            <a:bodyPr wrap="none" rtlCol="0">
              <a:spAutoFit/>
            </a:bodyPr>
            <a:lstStyle>
              <a:defPPr>
                <a:defRPr lang="zh-CN"/>
              </a:defPPr>
              <a:lvl1pPr>
                <a:defRPr sz="1200" b="1"/>
              </a:lvl1pPr>
            </a:lstStyle>
            <a:p>
              <a:r>
                <a:rPr lang="zh-CN" altLang="en-US" dirty="0"/>
                <a:t>计数器</a:t>
              </a:r>
            </a:p>
          </p:txBody>
        </p:sp>
        <p:cxnSp>
          <p:nvCxnSpPr>
            <p:cNvPr id="20" name="直接箭头连接符 19">
              <a:extLst>
                <a:ext uri="{FF2B5EF4-FFF2-40B4-BE49-F238E27FC236}">
                  <a16:creationId xmlns:a16="http://schemas.microsoft.com/office/drawing/2014/main" id="{A51698C0-B412-06C6-29FB-ECBC6C1B3FB8}"/>
                </a:ext>
              </a:extLst>
            </p:cNvPr>
            <p:cNvCxnSpPr>
              <a:cxnSpLocks/>
            </p:cNvCxnSpPr>
            <p:nvPr/>
          </p:nvCxnSpPr>
          <p:spPr>
            <a:xfrm flipH="1">
              <a:off x="1651550" y="5301208"/>
              <a:ext cx="243696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A796BA1F-EC24-F7D7-8AA7-8CE2CE5DA87A}"/>
                </a:ext>
              </a:extLst>
            </p:cNvPr>
            <p:cNvSpPr txBox="1"/>
            <p:nvPr/>
          </p:nvSpPr>
          <p:spPr>
            <a:xfrm>
              <a:off x="1237511" y="5734998"/>
              <a:ext cx="744114" cy="276999"/>
            </a:xfrm>
            <a:prstGeom prst="rect">
              <a:avLst/>
            </a:prstGeom>
            <a:solidFill>
              <a:srgbClr val="00FFCC"/>
            </a:solidFill>
          </p:spPr>
          <p:txBody>
            <a:bodyPr wrap="none" rtlCol="0">
              <a:spAutoFit/>
            </a:bodyPr>
            <a:lstStyle>
              <a:defPPr>
                <a:defRPr lang="zh-CN"/>
              </a:defPPr>
              <a:lvl1pPr>
                <a:defRPr sz="1200" b="1"/>
              </a:lvl1pPr>
            </a:lstStyle>
            <a:p>
              <a:r>
                <a:rPr lang="en-US" altLang="zh-CN" dirty="0"/>
                <a:t>D</a:t>
              </a:r>
              <a:r>
                <a:rPr lang="zh-CN" altLang="en-US" dirty="0"/>
                <a:t>触发器</a:t>
              </a:r>
            </a:p>
          </p:txBody>
        </p:sp>
        <p:cxnSp>
          <p:nvCxnSpPr>
            <p:cNvPr id="24" name="直接箭头连接符 23">
              <a:extLst>
                <a:ext uri="{FF2B5EF4-FFF2-40B4-BE49-F238E27FC236}">
                  <a16:creationId xmlns:a16="http://schemas.microsoft.com/office/drawing/2014/main" id="{5B002066-7C41-DBEF-BFDB-ACFB26293068}"/>
                </a:ext>
              </a:extLst>
            </p:cNvPr>
            <p:cNvCxnSpPr>
              <a:cxnSpLocks/>
            </p:cNvCxnSpPr>
            <p:nvPr/>
          </p:nvCxnSpPr>
          <p:spPr>
            <a:xfrm flipH="1">
              <a:off x="1981625" y="5877272"/>
              <a:ext cx="243696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23F7336-4DBD-ADD0-CBC8-20385282B4C6}"/>
                </a:ext>
              </a:extLst>
            </p:cNvPr>
            <p:cNvSpPr txBox="1"/>
            <p:nvPr/>
          </p:nvSpPr>
          <p:spPr>
            <a:xfrm>
              <a:off x="5364088" y="6309320"/>
              <a:ext cx="646331" cy="276999"/>
            </a:xfrm>
            <a:prstGeom prst="rect">
              <a:avLst/>
            </a:prstGeom>
            <a:solidFill>
              <a:srgbClr val="00FFCC"/>
            </a:solidFill>
          </p:spPr>
          <p:txBody>
            <a:bodyPr wrap="none" rtlCol="0">
              <a:spAutoFit/>
            </a:bodyPr>
            <a:lstStyle>
              <a:defPPr>
                <a:defRPr lang="zh-CN"/>
              </a:defPPr>
              <a:lvl1pPr>
                <a:defRPr sz="1200" b="1"/>
              </a:lvl1pPr>
            </a:lstStyle>
            <a:p>
              <a:r>
                <a:rPr lang="zh-CN" altLang="en-US" dirty="0"/>
                <a:t>比较器</a:t>
              </a:r>
            </a:p>
          </p:txBody>
        </p:sp>
        <p:cxnSp>
          <p:nvCxnSpPr>
            <p:cNvPr id="27" name="直接箭头连接符 26">
              <a:extLst>
                <a:ext uri="{FF2B5EF4-FFF2-40B4-BE49-F238E27FC236}">
                  <a16:creationId xmlns:a16="http://schemas.microsoft.com/office/drawing/2014/main" id="{E9BE0B01-9128-892B-CDC3-E61EA85DC8DE}"/>
                </a:ext>
              </a:extLst>
            </p:cNvPr>
            <p:cNvCxnSpPr/>
            <p:nvPr/>
          </p:nvCxnSpPr>
          <p:spPr>
            <a:xfrm>
              <a:off x="4788024" y="5517232"/>
              <a:ext cx="576064" cy="7920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4F9CC309-12C1-F3C3-8264-30D6C9D0DBB5}"/>
              </a:ext>
            </a:extLst>
          </p:cNvPr>
          <p:cNvSpPr txBox="1"/>
          <p:nvPr/>
        </p:nvSpPr>
        <p:spPr>
          <a:xfrm>
            <a:off x="6660233" y="3609598"/>
            <a:ext cx="2034532" cy="2123658"/>
          </a:xfrm>
          <a:prstGeom prst="rect">
            <a:avLst/>
          </a:prstGeom>
          <a:solidFill>
            <a:srgbClr val="FFC000"/>
          </a:solidFill>
        </p:spPr>
        <p:txBody>
          <a:bodyPr wrap="square" rtlCol="0">
            <a:spAutoFit/>
          </a:bodyPr>
          <a:lstStyle/>
          <a:p>
            <a:r>
              <a:rPr lang="zh-CN" altLang="en-US" sz="1200" b="1" dirty="0"/>
              <a:t>利用该电路，可以实现</a:t>
            </a:r>
            <a:r>
              <a:rPr lang="en-US" altLang="zh-CN" sz="1200" b="1" dirty="0"/>
              <a:t>8</a:t>
            </a:r>
            <a:r>
              <a:rPr lang="zh-CN" altLang="en-US" sz="1200" b="1" dirty="0"/>
              <a:t>位原码一位乘法器</a:t>
            </a:r>
            <a:endParaRPr lang="en-US" altLang="zh-CN" sz="1200" b="1" dirty="0"/>
          </a:p>
          <a:p>
            <a:endParaRPr lang="en-US" altLang="zh-CN" sz="1200" b="1" dirty="0"/>
          </a:p>
          <a:p>
            <a:r>
              <a:rPr lang="zh-CN" altLang="en-US" sz="1200" b="1" dirty="0"/>
              <a:t>输入：</a:t>
            </a:r>
            <a:r>
              <a:rPr lang="en-US" altLang="zh-CN" sz="1200" b="1" dirty="0"/>
              <a:t>X</a:t>
            </a:r>
            <a:r>
              <a:rPr lang="zh-CN" altLang="en-US" sz="1200" b="1" dirty="0"/>
              <a:t>、</a:t>
            </a:r>
            <a:r>
              <a:rPr lang="en-US" altLang="zh-CN" sz="1200" b="1" dirty="0"/>
              <a:t>Y</a:t>
            </a:r>
            <a:r>
              <a:rPr lang="zh-CN" altLang="en-US" sz="1200" b="1" dirty="0"/>
              <a:t>，</a:t>
            </a:r>
            <a:r>
              <a:rPr lang="en-US" altLang="zh-CN" sz="1200" b="1" dirty="0"/>
              <a:t>8</a:t>
            </a:r>
            <a:r>
              <a:rPr lang="zh-CN" altLang="en-US" sz="1200" b="1" dirty="0"/>
              <a:t>位有符号数（原码）</a:t>
            </a:r>
            <a:endParaRPr lang="en-US" altLang="zh-CN" sz="1200" b="1" dirty="0"/>
          </a:p>
          <a:p>
            <a:endParaRPr lang="en-US" altLang="zh-CN" sz="1200" b="1" dirty="0"/>
          </a:p>
          <a:p>
            <a:r>
              <a:rPr lang="zh-CN" altLang="en-US" sz="1200" b="1" dirty="0"/>
              <a:t>输出：乘积，</a:t>
            </a:r>
            <a:r>
              <a:rPr lang="en-US" altLang="zh-CN" sz="1200" b="1" dirty="0"/>
              <a:t>16</a:t>
            </a:r>
            <a:r>
              <a:rPr lang="zh-CN" altLang="en-US" sz="1200" b="1" dirty="0"/>
              <a:t>位有符号数（原码）</a:t>
            </a:r>
            <a:endParaRPr lang="en-US" altLang="zh-CN" sz="1200" b="1" dirty="0"/>
          </a:p>
          <a:p>
            <a:endParaRPr lang="en-US" altLang="zh-CN" sz="1200" b="1" dirty="0"/>
          </a:p>
          <a:p>
            <a:r>
              <a:rPr lang="zh-CN" altLang="en-US" sz="1200" b="1" dirty="0"/>
              <a:t>如何实现？请同学们思考（第二次实验的内容）</a:t>
            </a:r>
            <a:endParaRPr lang="en-US" altLang="zh-CN" sz="1200" b="1" dirty="0"/>
          </a:p>
        </p:txBody>
      </p:sp>
      <p:sp>
        <p:nvSpPr>
          <p:cNvPr id="31" name="文本框 30">
            <a:extLst>
              <a:ext uri="{FF2B5EF4-FFF2-40B4-BE49-F238E27FC236}">
                <a16:creationId xmlns:a16="http://schemas.microsoft.com/office/drawing/2014/main" id="{7942ED89-BC28-F906-D334-808E06E4B5D7}"/>
              </a:ext>
            </a:extLst>
          </p:cNvPr>
          <p:cNvSpPr txBox="1"/>
          <p:nvPr/>
        </p:nvSpPr>
        <p:spPr>
          <a:xfrm>
            <a:off x="2272226" y="753347"/>
            <a:ext cx="3955958" cy="276999"/>
          </a:xfrm>
          <a:prstGeom prst="rect">
            <a:avLst/>
          </a:prstGeom>
          <a:solidFill>
            <a:srgbClr val="92D050"/>
          </a:solidFill>
        </p:spPr>
        <p:txBody>
          <a:bodyPr wrap="square" rtlCol="0">
            <a:spAutoFit/>
          </a:bodyPr>
          <a:lstStyle/>
          <a:p>
            <a:pPr algn="ctr"/>
            <a:r>
              <a:rPr lang="zh-CN" altLang="en-US" sz="1200" b="1" dirty="0"/>
              <a:t>设计文件“</a:t>
            </a:r>
            <a:r>
              <a:rPr lang="en-US" altLang="zh-CN" sz="1200" b="1" dirty="0"/>
              <a:t>8</a:t>
            </a:r>
            <a:r>
              <a:rPr lang="zh-CN" altLang="en-US" sz="1200" b="1" dirty="0"/>
              <a:t>位无符号一位乘法器</a:t>
            </a:r>
            <a:r>
              <a:rPr lang="en-US" altLang="zh-CN" sz="1200" b="1" dirty="0"/>
              <a:t>.circ</a:t>
            </a:r>
            <a:r>
              <a:rPr lang="zh-CN" altLang="en-US" sz="1200" b="1" dirty="0"/>
              <a:t>”（请从</a:t>
            </a:r>
            <a:r>
              <a:rPr lang="en-US" altLang="zh-CN" sz="1200" b="1" dirty="0"/>
              <a:t>FTP</a:t>
            </a:r>
            <a:r>
              <a:rPr lang="zh-CN" altLang="en-US" sz="1200" b="1" dirty="0"/>
              <a:t>下载）</a:t>
            </a:r>
          </a:p>
        </p:txBody>
      </p:sp>
    </p:spTree>
    <p:extLst>
      <p:ext uri="{BB962C8B-B14F-4D97-AF65-F5344CB8AC3E}">
        <p14:creationId xmlns:p14="http://schemas.microsoft.com/office/powerpoint/2010/main" val="2874491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824E7B2-D684-4D43-BEB9-E986FE11BD1D}"/>
              </a:ext>
            </a:extLst>
          </p:cNvPr>
          <p:cNvSpPr>
            <a:spLocks noGrp="1"/>
          </p:cNvSpPr>
          <p:nvPr>
            <p:ph idx="1"/>
          </p:nvPr>
        </p:nvSpPr>
        <p:spPr>
          <a:xfrm>
            <a:off x="457200" y="1196752"/>
            <a:ext cx="8229600" cy="4525963"/>
          </a:xfrm>
        </p:spPr>
        <p:txBody>
          <a:bodyPr/>
          <a:lstStyle/>
          <a:p>
            <a:r>
              <a:rPr lang="zh-CN" altLang="en-US" sz="2000" b="1" dirty="0"/>
              <a:t>原码二位乘法：每次完成二位的乘法，可以减少一倍的乘法运算时间（提高一倍的乘法运算速度）</a:t>
            </a:r>
            <a:endParaRPr lang="en-US" altLang="zh-CN" sz="2000" b="1" dirty="0"/>
          </a:p>
          <a:p>
            <a:endParaRPr lang="en-US" altLang="zh-CN" sz="2000" b="1" dirty="0"/>
          </a:p>
          <a:p>
            <a:endParaRPr lang="en-US" altLang="zh-CN" sz="2000" b="1" dirty="0"/>
          </a:p>
          <a:p>
            <a:r>
              <a:rPr lang="zh-CN" altLang="en-US" sz="2000" b="1" dirty="0"/>
              <a:t>原码二位乘法如何实现？请同学们查阅相关的资料</a:t>
            </a:r>
          </a:p>
        </p:txBody>
      </p:sp>
    </p:spTree>
    <p:extLst>
      <p:ext uri="{BB962C8B-B14F-4D97-AF65-F5344CB8AC3E}">
        <p14:creationId xmlns:p14="http://schemas.microsoft.com/office/powerpoint/2010/main" val="13869792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404664"/>
            <a:ext cx="8229600" cy="6048375"/>
          </a:xfrm>
        </p:spPr>
        <p:txBody>
          <a:bodyPr rtlCol="0">
            <a:normAutofit/>
          </a:bodyPr>
          <a:lstStyle/>
          <a:p>
            <a:pPr eaLnBrk="1" fontAlgn="auto" hangingPunct="1">
              <a:spcAft>
                <a:spcPts val="0"/>
              </a:spcAft>
              <a:defRPr/>
            </a:pPr>
            <a:r>
              <a:rPr lang="en-US" altLang="zh-CN" b="1" dirty="0">
                <a:ea typeface="黑体" pitchFamily="49" charset="-122"/>
              </a:rPr>
              <a:t>3.3.2  </a:t>
            </a:r>
            <a:r>
              <a:rPr lang="zh-CN" altLang="en-US" b="1" dirty="0">
                <a:ea typeface="黑体" pitchFamily="49" charset="-122"/>
              </a:rPr>
              <a:t>补码一位乘法</a:t>
            </a:r>
            <a:endParaRPr lang="en-US" altLang="zh-CN" sz="1800" b="1" dirty="0"/>
          </a:p>
          <a:p>
            <a:pPr lvl="1" eaLnBrk="1" hangingPunct="1"/>
            <a:endParaRPr lang="en-US" altLang="zh-CN" sz="2000" b="1" dirty="0"/>
          </a:p>
          <a:p>
            <a:pPr lvl="1" eaLnBrk="1" hangingPunct="1"/>
            <a:r>
              <a:rPr lang="en-US" altLang="zh-CN" sz="2000" b="1" dirty="0"/>
              <a:t>1</a:t>
            </a:r>
            <a:r>
              <a:rPr lang="zh-CN" altLang="en-US" sz="2000" b="1" dirty="0"/>
              <a:t>、</a:t>
            </a:r>
            <a:r>
              <a:rPr lang="en-US" altLang="zh-CN" sz="2000" b="1" dirty="0"/>
              <a:t>Booth</a:t>
            </a:r>
            <a:r>
              <a:rPr lang="zh-CN" altLang="en-US" sz="2000" b="1" dirty="0"/>
              <a:t>算法</a:t>
            </a:r>
            <a:endParaRPr lang="en-US" altLang="zh-CN" sz="2000" b="1" dirty="0"/>
          </a:p>
          <a:p>
            <a:pPr lvl="1" eaLnBrk="1" hangingPunct="1"/>
            <a:endParaRPr lang="en-US" altLang="zh-CN" sz="2000" b="1" dirty="0"/>
          </a:p>
          <a:p>
            <a:pPr lvl="2" eaLnBrk="1" hangingPunct="1"/>
            <a:r>
              <a:rPr lang="zh-CN" altLang="en-US" sz="1400" b="1" dirty="0"/>
              <a:t>（</a:t>
            </a:r>
            <a:r>
              <a:rPr lang="en-US" altLang="zh-CN" sz="1400" b="1" dirty="0"/>
              <a:t>1</a:t>
            </a:r>
            <a:r>
              <a:rPr lang="zh-CN" altLang="en-US" sz="1400" b="1" dirty="0"/>
              <a:t>）被乘数</a:t>
            </a:r>
            <a:r>
              <a:rPr lang="en-US" altLang="zh-CN" sz="1400" b="1" dirty="0"/>
              <a:t>x</a:t>
            </a:r>
            <a:r>
              <a:rPr lang="zh-CN" altLang="en-US" sz="1400" b="1" dirty="0"/>
              <a:t>符号任意，乘数</a:t>
            </a:r>
            <a:r>
              <a:rPr lang="en-US" altLang="zh-CN" sz="1400" b="1" dirty="0"/>
              <a:t>y</a:t>
            </a:r>
            <a:r>
              <a:rPr lang="zh-CN" altLang="en-US" sz="1400" b="1" dirty="0"/>
              <a:t>符号为正数</a:t>
            </a:r>
            <a:endParaRPr lang="en-US" altLang="zh-CN" sz="1400" b="1" dirty="0"/>
          </a:p>
          <a:p>
            <a:pPr lvl="3" eaLnBrk="1" hangingPunct="1"/>
            <a:endParaRPr lang="en-US" altLang="zh-CN" sz="1600" b="1" dirty="0"/>
          </a:p>
          <a:p>
            <a:pPr lvl="3" eaLnBrk="1" hangingPunct="1"/>
            <a:r>
              <a:rPr lang="en-US" altLang="zh-CN" sz="1600" b="1" dirty="0"/>
              <a:t>[x]</a:t>
            </a:r>
            <a:r>
              <a:rPr lang="zh-CN" altLang="en-US" sz="1600" b="1" baseline="-25000" dirty="0"/>
              <a:t>补 </a:t>
            </a:r>
            <a:r>
              <a:rPr lang="en-US" altLang="zh-CN" sz="1600" b="1" dirty="0"/>
              <a:t>· [y]</a:t>
            </a:r>
            <a:r>
              <a:rPr lang="zh-CN" altLang="en-US" sz="1600" b="1" baseline="-25000" dirty="0"/>
              <a:t>补 </a:t>
            </a:r>
            <a:r>
              <a:rPr lang="en-US" altLang="zh-CN" sz="1600" b="1" dirty="0"/>
              <a:t>= [x · y]</a:t>
            </a:r>
            <a:r>
              <a:rPr lang="zh-CN" altLang="en-US" sz="1600" b="1" baseline="-25000" dirty="0"/>
              <a:t>补 </a:t>
            </a:r>
            <a:r>
              <a:rPr lang="en-US" altLang="zh-CN" sz="1600" b="1" dirty="0"/>
              <a:t>= [x]</a:t>
            </a:r>
            <a:r>
              <a:rPr lang="zh-CN" altLang="en-US" sz="1600" b="1" baseline="-25000" dirty="0"/>
              <a:t>补 </a:t>
            </a:r>
            <a:r>
              <a:rPr lang="en-US" altLang="zh-CN" sz="1600" b="1" dirty="0"/>
              <a:t>· y</a:t>
            </a:r>
            <a:endParaRPr lang="en-US" altLang="zh-CN" sz="1000" b="1" dirty="0"/>
          </a:p>
          <a:p>
            <a:pPr lvl="2" eaLnBrk="1" hangingPunct="1"/>
            <a:endParaRPr lang="en-US" altLang="zh-CN" sz="1400" b="1" dirty="0"/>
          </a:p>
          <a:p>
            <a:pPr lvl="2" eaLnBrk="1" hangingPunct="1"/>
            <a:endParaRPr lang="en-US" altLang="zh-CN" sz="1400" b="1" dirty="0"/>
          </a:p>
          <a:p>
            <a:pPr lvl="2" eaLnBrk="1" hangingPunct="1"/>
            <a:r>
              <a:rPr lang="zh-CN" altLang="en-US" sz="1400" b="1" dirty="0"/>
              <a:t>（</a:t>
            </a:r>
            <a:r>
              <a:rPr lang="en-US" altLang="zh-CN" sz="1400" b="1" dirty="0"/>
              <a:t>2</a:t>
            </a:r>
            <a:r>
              <a:rPr lang="zh-CN" altLang="en-US" sz="1400" b="1" dirty="0"/>
              <a:t>）被乘数</a:t>
            </a:r>
            <a:r>
              <a:rPr lang="en-US" altLang="zh-CN" sz="1400" b="1" dirty="0"/>
              <a:t>x</a:t>
            </a:r>
            <a:r>
              <a:rPr lang="zh-CN" altLang="en-US" sz="1400" b="1" dirty="0"/>
              <a:t>符号任意，乘数</a:t>
            </a:r>
            <a:r>
              <a:rPr lang="en-US" altLang="zh-CN" sz="1400" b="1" dirty="0"/>
              <a:t>y</a:t>
            </a:r>
            <a:r>
              <a:rPr lang="zh-CN" altLang="en-US" sz="1400" b="1" dirty="0"/>
              <a:t>符号为负数</a:t>
            </a:r>
            <a:endParaRPr lang="en-US" altLang="zh-CN" sz="1400" b="1" dirty="0"/>
          </a:p>
          <a:p>
            <a:pPr lvl="3" eaLnBrk="1" hangingPunct="1"/>
            <a:endParaRPr lang="en-US" altLang="zh-CN" sz="1600" b="1" dirty="0"/>
          </a:p>
          <a:p>
            <a:pPr lvl="3" eaLnBrk="1" hangingPunct="1"/>
            <a:r>
              <a:rPr lang="en-US" altLang="zh-CN" sz="1600" b="1" dirty="0"/>
              <a:t>[x]</a:t>
            </a:r>
            <a:r>
              <a:rPr lang="zh-CN" altLang="en-US" sz="1600" b="1" baseline="-25000" dirty="0"/>
              <a:t>补 </a:t>
            </a:r>
            <a:r>
              <a:rPr lang="en-US" altLang="zh-CN" sz="1600" b="1" dirty="0"/>
              <a:t>· [y]</a:t>
            </a:r>
            <a:r>
              <a:rPr lang="zh-CN" altLang="en-US" sz="1600" b="1" baseline="-25000" dirty="0"/>
              <a:t>补 </a:t>
            </a:r>
            <a:r>
              <a:rPr lang="en-US" altLang="zh-CN" sz="1600" b="1" dirty="0"/>
              <a:t>= [x · y]</a:t>
            </a:r>
            <a:r>
              <a:rPr lang="zh-CN" altLang="en-US" sz="1600" b="1" baseline="-25000" dirty="0"/>
              <a:t>补 </a:t>
            </a:r>
            <a:r>
              <a:rPr lang="en-US" altLang="zh-CN" sz="1600" b="1" dirty="0"/>
              <a:t>= [x]</a:t>
            </a:r>
            <a:r>
              <a:rPr lang="zh-CN" altLang="en-US" sz="1600" b="1" baseline="-25000" dirty="0"/>
              <a:t>补</a:t>
            </a:r>
            <a:r>
              <a:rPr lang="en-US" altLang="zh-CN" sz="1600" b="1" dirty="0"/>
              <a:t>· 0.y</a:t>
            </a:r>
            <a:r>
              <a:rPr lang="en-US" altLang="zh-CN" sz="1600" b="1" baseline="-25000" dirty="0"/>
              <a:t>1</a:t>
            </a:r>
            <a:r>
              <a:rPr lang="en-US" altLang="zh-CN" sz="1600" b="1" dirty="0"/>
              <a:t>y</a:t>
            </a:r>
            <a:r>
              <a:rPr lang="en-US" altLang="zh-CN" sz="1600" b="1" baseline="-25000" dirty="0"/>
              <a:t>2</a:t>
            </a:r>
            <a:r>
              <a:rPr lang="en-US" altLang="zh-CN" sz="1600" b="1" dirty="0"/>
              <a:t>…</a:t>
            </a:r>
            <a:r>
              <a:rPr lang="en-US" altLang="zh-CN" sz="1600" b="1" dirty="0" err="1"/>
              <a:t>y</a:t>
            </a:r>
            <a:r>
              <a:rPr lang="en-US" altLang="zh-CN" sz="1600" b="1" baseline="-25000" dirty="0" err="1"/>
              <a:t>n</a:t>
            </a:r>
            <a:r>
              <a:rPr lang="en-US" altLang="zh-CN" sz="1600" b="1" dirty="0"/>
              <a:t> - [x]</a:t>
            </a:r>
            <a:r>
              <a:rPr lang="zh-CN" altLang="en-US" sz="1600" b="1" baseline="-25000" dirty="0"/>
              <a:t>补</a:t>
            </a:r>
            <a:endParaRPr lang="en-US" altLang="zh-CN" sz="1600" b="1" dirty="0"/>
          </a:p>
          <a:p>
            <a:pPr lvl="2" eaLnBrk="1" hangingPunct="1"/>
            <a:endParaRPr lang="en-US" altLang="zh-CN" sz="1400" b="1" dirty="0"/>
          </a:p>
          <a:p>
            <a:pPr lvl="2" eaLnBrk="1" hangingPunct="1"/>
            <a:endParaRPr lang="en-US" altLang="zh-CN" sz="1400" b="1" dirty="0"/>
          </a:p>
          <a:p>
            <a:pPr lvl="2" eaLnBrk="1" hangingPunct="1"/>
            <a:r>
              <a:rPr lang="zh-CN" altLang="en-US" sz="1400" b="1" dirty="0"/>
              <a:t>（</a:t>
            </a:r>
            <a:r>
              <a:rPr lang="en-US" altLang="zh-CN" sz="1400" b="1" dirty="0"/>
              <a:t>3</a:t>
            </a:r>
            <a:r>
              <a:rPr lang="zh-CN" altLang="en-US" sz="1400" b="1" dirty="0"/>
              <a:t>）被乘数</a:t>
            </a:r>
            <a:r>
              <a:rPr lang="en-US" altLang="zh-CN" sz="1400" b="1" dirty="0"/>
              <a:t>x</a:t>
            </a:r>
            <a:r>
              <a:rPr lang="zh-CN" altLang="en-US" sz="1400" b="1" dirty="0"/>
              <a:t>符号任意，乘数</a:t>
            </a:r>
            <a:r>
              <a:rPr lang="en-US" altLang="zh-CN" sz="1400" b="1" dirty="0"/>
              <a:t>y</a:t>
            </a:r>
            <a:r>
              <a:rPr lang="zh-CN" altLang="en-US" sz="1400" b="1" dirty="0"/>
              <a:t>符号任意</a:t>
            </a:r>
            <a:endParaRPr lang="en-US" altLang="zh-CN" sz="1400" b="1" dirty="0"/>
          </a:p>
          <a:p>
            <a:pPr lvl="3" eaLnBrk="1" hangingPunct="1"/>
            <a:endParaRPr lang="en-US" altLang="zh-CN" sz="1600" b="1" dirty="0"/>
          </a:p>
          <a:p>
            <a:pPr lvl="3" eaLnBrk="1" hangingPunct="1"/>
            <a:r>
              <a:rPr lang="en-US" altLang="zh-CN" sz="1600" b="1" dirty="0"/>
              <a:t>[x]</a:t>
            </a:r>
            <a:r>
              <a:rPr lang="zh-CN" altLang="en-US" sz="1600" b="1" baseline="-25000" dirty="0"/>
              <a:t>补 </a:t>
            </a:r>
            <a:r>
              <a:rPr lang="en-US" altLang="zh-CN" sz="1600" b="1" dirty="0"/>
              <a:t>· [y]</a:t>
            </a:r>
            <a:r>
              <a:rPr lang="zh-CN" altLang="en-US" sz="1600" b="1" baseline="-25000" dirty="0"/>
              <a:t>补 </a:t>
            </a:r>
            <a:r>
              <a:rPr lang="en-US" altLang="zh-CN" sz="1600" b="1" dirty="0"/>
              <a:t>= [x · y]</a:t>
            </a:r>
            <a:r>
              <a:rPr lang="zh-CN" altLang="en-US" sz="1600" b="1" baseline="-25000" dirty="0"/>
              <a:t>补 </a:t>
            </a:r>
            <a:r>
              <a:rPr lang="en-US" altLang="zh-CN" sz="1600" b="1" dirty="0"/>
              <a:t>= [x]</a:t>
            </a:r>
            <a:r>
              <a:rPr lang="zh-CN" altLang="en-US" sz="1600" b="1" baseline="-25000" dirty="0"/>
              <a:t>补</a:t>
            </a:r>
            <a:r>
              <a:rPr lang="en-US" altLang="zh-CN" sz="1600" b="1" dirty="0"/>
              <a:t>· 0.y</a:t>
            </a:r>
            <a:r>
              <a:rPr lang="en-US" altLang="zh-CN" sz="1600" b="1" baseline="-25000" dirty="0"/>
              <a:t>1</a:t>
            </a:r>
            <a:r>
              <a:rPr lang="en-US" altLang="zh-CN" sz="1600" b="1" dirty="0"/>
              <a:t>y</a:t>
            </a:r>
            <a:r>
              <a:rPr lang="en-US" altLang="zh-CN" sz="1600" b="1" baseline="-25000" dirty="0"/>
              <a:t>2</a:t>
            </a:r>
            <a:r>
              <a:rPr lang="en-US" altLang="zh-CN" sz="1600" b="1" dirty="0"/>
              <a:t>…</a:t>
            </a:r>
            <a:r>
              <a:rPr lang="en-US" altLang="zh-CN" sz="1600" b="1" dirty="0" err="1"/>
              <a:t>y</a:t>
            </a:r>
            <a:r>
              <a:rPr lang="en-US" altLang="zh-CN" sz="1600" b="1" baseline="-25000" dirty="0" err="1"/>
              <a:t>n</a:t>
            </a:r>
            <a:r>
              <a:rPr lang="en-US" altLang="zh-CN" sz="1600" b="1" dirty="0"/>
              <a:t> - [x]</a:t>
            </a:r>
            <a:r>
              <a:rPr lang="zh-CN" altLang="en-US" sz="1600" b="1" baseline="-25000" dirty="0"/>
              <a:t>补 </a:t>
            </a:r>
            <a:r>
              <a:rPr lang="en-US" altLang="zh-CN" sz="1600" b="1" dirty="0"/>
              <a:t>· y</a:t>
            </a:r>
            <a:r>
              <a:rPr lang="en-US" altLang="zh-CN" sz="1600" b="1" baseline="-25000" dirty="0"/>
              <a:t>0</a:t>
            </a:r>
            <a:endParaRPr lang="en-US" altLang="zh-CN" sz="1000" b="1" dirty="0"/>
          </a:p>
          <a:p>
            <a:pPr lvl="2" eaLnBrk="1" hangingPunct="1"/>
            <a:endParaRPr lang="en-US" altLang="zh-CN" sz="1400" b="1" dirty="0"/>
          </a:p>
        </p:txBody>
      </p:sp>
      <p:sp>
        <p:nvSpPr>
          <p:cNvPr id="5" name="文本框 4">
            <a:extLst>
              <a:ext uri="{FF2B5EF4-FFF2-40B4-BE49-F238E27FC236}">
                <a16:creationId xmlns:a16="http://schemas.microsoft.com/office/drawing/2014/main" id="{32AE9E9C-A7BC-491C-B667-12BF22C2F990}"/>
              </a:ext>
            </a:extLst>
          </p:cNvPr>
          <p:cNvSpPr txBox="1"/>
          <p:nvPr/>
        </p:nvSpPr>
        <p:spPr>
          <a:xfrm>
            <a:off x="4932040" y="2615648"/>
            <a:ext cx="1512168" cy="338554"/>
          </a:xfrm>
          <a:prstGeom prst="rect">
            <a:avLst/>
          </a:prstGeom>
          <a:solidFill>
            <a:srgbClr val="FFFF00"/>
          </a:solidFill>
        </p:spPr>
        <p:txBody>
          <a:bodyPr wrap="square" rtlCol="0">
            <a:spAutoFit/>
          </a:bodyPr>
          <a:lstStyle/>
          <a:p>
            <a:r>
              <a:rPr lang="zh-CN" altLang="en-US" sz="1600" b="1" dirty="0"/>
              <a:t>公式（</a:t>
            </a:r>
            <a:r>
              <a:rPr lang="en-US" altLang="zh-CN" sz="1600" b="1" dirty="0"/>
              <a:t>3-17</a:t>
            </a:r>
            <a:r>
              <a:rPr lang="zh-CN" altLang="en-US" sz="1600" b="1" dirty="0"/>
              <a:t>）</a:t>
            </a:r>
          </a:p>
        </p:txBody>
      </p:sp>
      <p:sp>
        <p:nvSpPr>
          <p:cNvPr id="15" name="文本框 14">
            <a:extLst>
              <a:ext uri="{FF2B5EF4-FFF2-40B4-BE49-F238E27FC236}">
                <a16:creationId xmlns:a16="http://schemas.microsoft.com/office/drawing/2014/main" id="{C50BBB0A-1A7A-4F00-9039-D6205DC5CD2C}"/>
              </a:ext>
            </a:extLst>
          </p:cNvPr>
          <p:cNvSpPr txBox="1"/>
          <p:nvPr/>
        </p:nvSpPr>
        <p:spPr>
          <a:xfrm>
            <a:off x="6156176" y="3970268"/>
            <a:ext cx="1440160" cy="338554"/>
          </a:xfrm>
          <a:prstGeom prst="rect">
            <a:avLst/>
          </a:prstGeom>
          <a:solidFill>
            <a:srgbClr val="FFFF00"/>
          </a:solidFill>
        </p:spPr>
        <p:txBody>
          <a:bodyPr wrap="square" rtlCol="0">
            <a:spAutoFit/>
          </a:bodyPr>
          <a:lstStyle>
            <a:defPPr>
              <a:defRPr lang="zh-CN"/>
            </a:defPPr>
            <a:lvl1pPr>
              <a:defRPr sz="1600" b="1"/>
            </a:lvl1pPr>
          </a:lstStyle>
          <a:p>
            <a:r>
              <a:rPr lang="zh-CN" altLang="en-US"/>
              <a:t>公式（</a:t>
            </a:r>
            <a:r>
              <a:rPr lang="en-US" altLang="zh-CN" dirty="0"/>
              <a:t>3-20</a:t>
            </a:r>
            <a:r>
              <a:rPr lang="zh-CN" altLang="en-US" dirty="0"/>
              <a:t>）</a:t>
            </a:r>
          </a:p>
        </p:txBody>
      </p:sp>
      <p:sp>
        <p:nvSpPr>
          <p:cNvPr id="19" name="文本框 18">
            <a:extLst>
              <a:ext uri="{FF2B5EF4-FFF2-40B4-BE49-F238E27FC236}">
                <a16:creationId xmlns:a16="http://schemas.microsoft.com/office/drawing/2014/main" id="{A4FB4950-BA79-4F12-BD2D-397CFA951FEE}"/>
              </a:ext>
            </a:extLst>
          </p:cNvPr>
          <p:cNvSpPr txBox="1"/>
          <p:nvPr/>
        </p:nvSpPr>
        <p:spPr>
          <a:xfrm>
            <a:off x="6444208" y="5327788"/>
            <a:ext cx="1440160" cy="338554"/>
          </a:xfrm>
          <a:prstGeom prst="rect">
            <a:avLst/>
          </a:prstGeom>
          <a:solidFill>
            <a:srgbClr val="FFFF00"/>
          </a:solidFill>
        </p:spPr>
        <p:txBody>
          <a:bodyPr wrap="square" rtlCol="0">
            <a:spAutoFit/>
          </a:bodyPr>
          <a:lstStyle>
            <a:defPPr>
              <a:defRPr lang="zh-CN"/>
            </a:defPPr>
            <a:lvl1pPr>
              <a:defRPr sz="1600" b="1"/>
            </a:lvl1pPr>
          </a:lstStyle>
          <a:p>
            <a:r>
              <a:rPr lang="zh-CN" altLang="en-US"/>
              <a:t>公式（</a:t>
            </a:r>
            <a:r>
              <a:rPr lang="en-US" altLang="zh-CN" dirty="0"/>
              <a:t>3-21</a:t>
            </a:r>
            <a:r>
              <a:rPr lang="zh-CN" altLang="en-US" dirty="0"/>
              <a:t>）</a:t>
            </a:r>
          </a:p>
        </p:txBody>
      </p:sp>
    </p:spTree>
    <p:extLst>
      <p:ext uri="{BB962C8B-B14F-4D97-AF65-F5344CB8AC3E}">
        <p14:creationId xmlns:p14="http://schemas.microsoft.com/office/powerpoint/2010/main" val="14301779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404664"/>
            <a:ext cx="8229600" cy="6048375"/>
          </a:xfrm>
        </p:spPr>
        <p:txBody>
          <a:bodyPr rtlCol="0">
            <a:normAutofit/>
          </a:bodyPr>
          <a:lstStyle/>
          <a:p>
            <a:pPr lvl="1" eaLnBrk="1" hangingPunct="1"/>
            <a:r>
              <a:rPr lang="en-US" altLang="zh-CN" sz="2000" b="1" dirty="0"/>
              <a:t>2</a:t>
            </a:r>
            <a:r>
              <a:rPr lang="zh-CN" altLang="en-US" sz="2000" b="1" dirty="0"/>
              <a:t>、补码一位乘法的算法（</a:t>
            </a:r>
            <a:r>
              <a:rPr lang="en-US" altLang="zh-CN" sz="2000" b="1" dirty="0"/>
              <a:t>Booth</a:t>
            </a:r>
            <a:r>
              <a:rPr lang="zh-CN" altLang="en-US" sz="2000" b="1" dirty="0"/>
              <a:t>算法，教材图</a:t>
            </a:r>
            <a:r>
              <a:rPr lang="en-US" altLang="zh-CN" sz="2000" b="1" dirty="0"/>
              <a:t>3.11</a:t>
            </a:r>
            <a:r>
              <a:rPr lang="zh-CN" altLang="en-US" sz="2000" b="1" dirty="0"/>
              <a:t>）</a:t>
            </a:r>
            <a:endParaRPr lang="en-US" altLang="zh-CN" sz="1600" b="1" dirty="0"/>
          </a:p>
        </p:txBody>
      </p:sp>
      <p:pic>
        <p:nvPicPr>
          <p:cNvPr id="4" name="图片 3">
            <a:extLst>
              <a:ext uri="{FF2B5EF4-FFF2-40B4-BE49-F238E27FC236}">
                <a16:creationId xmlns:a16="http://schemas.microsoft.com/office/drawing/2014/main" id="{F51656DE-0B1C-4ED4-94D6-F7428E2BA506}"/>
              </a:ext>
            </a:extLst>
          </p:cNvPr>
          <p:cNvPicPr>
            <a:picLocks noChangeAspect="1"/>
          </p:cNvPicPr>
          <p:nvPr/>
        </p:nvPicPr>
        <p:blipFill>
          <a:blip r:embed="rId2"/>
          <a:stretch>
            <a:fillRect/>
          </a:stretch>
        </p:blipFill>
        <p:spPr>
          <a:xfrm>
            <a:off x="1475656" y="1196752"/>
            <a:ext cx="5402081" cy="4746001"/>
          </a:xfrm>
          <a:prstGeom prst="rect">
            <a:avLst/>
          </a:prstGeom>
        </p:spPr>
      </p:pic>
      <p:sp>
        <p:nvSpPr>
          <p:cNvPr id="5" name="文本框 4">
            <a:extLst>
              <a:ext uri="{FF2B5EF4-FFF2-40B4-BE49-F238E27FC236}">
                <a16:creationId xmlns:a16="http://schemas.microsoft.com/office/drawing/2014/main" id="{4829397A-DF00-47D4-BD4B-2866F02F93EA}"/>
              </a:ext>
            </a:extLst>
          </p:cNvPr>
          <p:cNvSpPr txBox="1"/>
          <p:nvPr/>
        </p:nvSpPr>
        <p:spPr>
          <a:xfrm>
            <a:off x="2627784" y="6246516"/>
            <a:ext cx="4572000" cy="307777"/>
          </a:xfrm>
          <a:prstGeom prst="rect">
            <a:avLst/>
          </a:prstGeom>
          <a:noFill/>
        </p:spPr>
        <p:txBody>
          <a:bodyPr wrap="square">
            <a:spAutoFit/>
          </a:bodyPr>
          <a:lstStyle/>
          <a:p>
            <a:r>
              <a:rPr lang="zh-CN" altLang="en-US" sz="1400" b="1" dirty="0"/>
              <a:t>图</a:t>
            </a:r>
            <a:r>
              <a:rPr lang="en-US" altLang="zh-CN" sz="1400" b="1" dirty="0"/>
              <a:t>3.11    </a:t>
            </a:r>
            <a:r>
              <a:rPr lang="zh-CN" altLang="en-US" sz="1400" b="1" dirty="0"/>
              <a:t>补码一位乘法算法流程图</a:t>
            </a:r>
            <a:endParaRPr lang="zh-CN" altLang="en-US" sz="1400" dirty="0"/>
          </a:p>
        </p:txBody>
      </p:sp>
    </p:spTree>
    <p:extLst>
      <p:ext uri="{BB962C8B-B14F-4D97-AF65-F5344CB8AC3E}">
        <p14:creationId xmlns:p14="http://schemas.microsoft.com/office/powerpoint/2010/main" val="19129903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E454CF-F7F7-49D5-B5AF-C37945C02EC9}"/>
              </a:ext>
            </a:extLst>
          </p:cNvPr>
          <p:cNvSpPr>
            <a:spLocks noGrp="1"/>
          </p:cNvSpPr>
          <p:nvPr>
            <p:ph idx="1"/>
          </p:nvPr>
        </p:nvSpPr>
        <p:spPr>
          <a:xfrm>
            <a:off x="457200" y="260648"/>
            <a:ext cx="8229600" cy="4525963"/>
          </a:xfrm>
        </p:spPr>
        <p:txBody>
          <a:bodyPr/>
          <a:lstStyle/>
          <a:p>
            <a:pPr lvl="2"/>
            <a:r>
              <a:rPr lang="zh-CN" altLang="en-US" sz="1800" b="1" dirty="0"/>
              <a:t>例</a:t>
            </a:r>
            <a:r>
              <a:rPr lang="en-US" altLang="zh-CN" sz="1800" b="1" dirty="0"/>
              <a:t>3.11</a:t>
            </a:r>
            <a:r>
              <a:rPr lang="zh-CN" altLang="en-US" sz="1800" b="1" dirty="0"/>
              <a:t>：</a:t>
            </a:r>
            <a:r>
              <a:rPr lang="en-US" altLang="zh-CN" sz="1800" b="1" dirty="0"/>
              <a:t>[x]</a:t>
            </a:r>
            <a:r>
              <a:rPr lang="zh-CN" altLang="en-US" sz="1800" b="1" baseline="-25000" dirty="0"/>
              <a:t>补</a:t>
            </a:r>
            <a:r>
              <a:rPr lang="en-US" altLang="zh-CN" sz="1800" b="1" dirty="0"/>
              <a:t>=1.0111</a:t>
            </a:r>
            <a:r>
              <a:rPr lang="zh-CN" altLang="en-US" sz="1800" b="1" dirty="0"/>
              <a:t>，</a:t>
            </a:r>
            <a:r>
              <a:rPr lang="en-US" altLang="zh-CN" sz="1800" b="1" dirty="0"/>
              <a:t>[y]</a:t>
            </a:r>
            <a:r>
              <a:rPr lang="zh-CN" altLang="en-US" sz="1800" b="1" baseline="-25000" dirty="0"/>
              <a:t>补</a:t>
            </a:r>
            <a:r>
              <a:rPr lang="en-US" altLang="zh-CN" sz="1800" b="1" dirty="0"/>
              <a:t>=1.0011</a:t>
            </a:r>
            <a:r>
              <a:rPr lang="zh-CN" altLang="en-US" sz="1800" b="1" dirty="0"/>
              <a:t>，用补码一位乘法求</a:t>
            </a:r>
            <a:r>
              <a:rPr lang="en-US" altLang="zh-CN" sz="1800" b="1" dirty="0"/>
              <a:t>[</a:t>
            </a:r>
            <a:r>
              <a:rPr lang="en-US" altLang="zh-CN" sz="1800" b="1" dirty="0" err="1"/>
              <a:t>x·y</a:t>
            </a:r>
            <a:r>
              <a:rPr lang="en-US" altLang="zh-CN" sz="1800" b="1" dirty="0"/>
              <a:t>]</a:t>
            </a:r>
            <a:r>
              <a:rPr lang="zh-CN" altLang="en-US" sz="1800" b="1" baseline="-25000" dirty="0"/>
              <a:t>补</a:t>
            </a:r>
            <a:endParaRPr lang="en-US" altLang="zh-CN" sz="1800" b="1" baseline="-25000" dirty="0"/>
          </a:p>
          <a:p>
            <a:pPr lvl="2"/>
            <a:r>
              <a:rPr lang="zh-CN" altLang="en-US" sz="1800" b="1" dirty="0"/>
              <a:t>解：</a:t>
            </a:r>
            <a:endParaRPr lang="en-US" altLang="zh-CN" sz="1800" b="1" dirty="0"/>
          </a:p>
          <a:p>
            <a:pPr lvl="3"/>
            <a:r>
              <a:rPr lang="en-US" altLang="zh-CN" sz="1400" b="1" dirty="0"/>
              <a:t>[-x]</a:t>
            </a:r>
            <a:r>
              <a:rPr lang="zh-CN" altLang="en-US" sz="1400" b="1" baseline="-25000" dirty="0"/>
              <a:t>补 </a:t>
            </a:r>
            <a:r>
              <a:rPr lang="en-US" altLang="zh-CN" sz="1400" b="1" dirty="0"/>
              <a:t>= 0.1000 + 0.0001 = 0.1001</a:t>
            </a:r>
            <a:r>
              <a:rPr lang="zh-CN" altLang="en-US" sz="1400" b="1" dirty="0"/>
              <a:t>（取反加</a:t>
            </a:r>
            <a:r>
              <a:rPr lang="en-US" altLang="zh-CN" sz="1400" b="1" dirty="0"/>
              <a:t>1</a:t>
            </a:r>
            <a:r>
              <a:rPr lang="zh-CN" altLang="en-US" sz="1400" b="1" dirty="0"/>
              <a:t>）</a:t>
            </a:r>
            <a:endParaRPr lang="en-US" altLang="zh-CN" sz="1400" b="1" dirty="0"/>
          </a:p>
          <a:p>
            <a:pPr lvl="3"/>
            <a:r>
              <a:rPr lang="en-US" altLang="zh-CN" sz="1400" b="1" dirty="0"/>
              <a:t> [x · y]</a:t>
            </a:r>
            <a:r>
              <a:rPr lang="zh-CN" altLang="en-US" sz="1400" b="1" baseline="-25000" dirty="0"/>
              <a:t>补 </a:t>
            </a:r>
            <a:r>
              <a:rPr lang="en-US" altLang="zh-CN" sz="1400" b="1" dirty="0"/>
              <a:t>= 0.0111 0101</a:t>
            </a:r>
            <a:r>
              <a:rPr lang="zh-CN" altLang="en-US" sz="1400" b="1" dirty="0"/>
              <a:t>（具体见下面的计算过程）</a:t>
            </a:r>
            <a:r>
              <a:rPr lang="en-US" altLang="zh-CN" sz="1400" b="1" dirty="0"/>
              <a:t>      </a:t>
            </a:r>
          </a:p>
          <a:p>
            <a:pPr lvl="3"/>
            <a:r>
              <a:rPr lang="zh-CN" altLang="en-US" sz="1400" b="1" dirty="0"/>
              <a:t>验证：</a:t>
            </a:r>
            <a:r>
              <a:rPr lang="en-US" altLang="zh-CN" sz="1400" b="1" dirty="0"/>
              <a:t>x = -0.1001</a:t>
            </a:r>
            <a:r>
              <a:rPr lang="zh-CN" altLang="en-US" sz="1400" b="1" dirty="0"/>
              <a:t>，</a:t>
            </a:r>
            <a:r>
              <a:rPr lang="en-US" altLang="zh-CN" sz="1400" b="1" dirty="0"/>
              <a:t>y = -0.1101</a:t>
            </a:r>
            <a:r>
              <a:rPr lang="zh-CN" altLang="en-US" sz="1400" b="1" dirty="0"/>
              <a:t>，</a:t>
            </a:r>
            <a:r>
              <a:rPr lang="en-US" altLang="zh-CN" sz="1400" b="1" dirty="0"/>
              <a:t>x · y = 0.0111 0101</a:t>
            </a:r>
          </a:p>
          <a:p>
            <a:pPr lvl="3"/>
            <a:endParaRPr lang="zh-CN" altLang="en-US" sz="800" b="1" dirty="0"/>
          </a:p>
        </p:txBody>
      </p:sp>
      <p:grpSp>
        <p:nvGrpSpPr>
          <p:cNvPr id="2" name="组合 1">
            <a:extLst>
              <a:ext uri="{FF2B5EF4-FFF2-40B4-BE49-F238E27FC236}">
                <a16:creationId xmlns:a16="http://schemas.microsoft.com/office/drawing/2014/main" id="{4F8CE3B3-7B0D-4862-8A17-4524B0E5B8BC}"/>
              </a:ext>
            </a:extLst>
          </p:cNvPr>
          <p:cNvGrpSpPr/>
          <p:nvPr/>
        </p:nvGrpSpPr>
        <p:grpSpPr>
          <a:xfrm>
            <a:off x="1979712" y="1908696"/>
            <a:ext cx="4896544" cy="4616648"/>
            <a:chOff x="1979712" y="1484784"/>
            <a:chExt cx="5256584" cy="4616648"/>
          </a:xfrm>
        </p:grpSpPr>
        <p:grpSp>
          <p:nvGrpSpPr>
            <p:cNvPr id="15" name="组合 14">
              <a:extLst>
                <a:ext uri="{FF2B5EF4-FFF2-40B4-BE49-F238E27FC236}">
                  <a16:creationId xmlns:a16="http://schemas.microsoft.com/office/drawing/2014/main" id="{40CC534B-D037-4A16-9B17-5AC45F85898A}"/>
                </a:ext>
              </a:extLst>
            </p:cNvPr>
            <p:cNvGrpSpPr/>
            <p:nvPr/>
          </p:nvGrpSpPr>
          <p:grpSpPr>
            <a:xfrm>
              <a:off x="1979712" y="1484784"/>
              <a:ext cx="5256584" cy="4616648"/>
              <a:chOff x="1979712" y="1484784"/>
              <a:chExt cx="4647125" cy="4616648"/>
            </a:xfrm>
          </p:grpSpPr>
          <p:grpSp>
            <p:nvGrpSpPr>
              <p:cNvPr id="4" name="组合 3">
                <a:extLst>
                  <a:ext uri="{FF2B5EF4-FFF2-40B4-BE49-F238E27FC236}">
                    <a16:creationId xmlns:a16="http://schemas.microsoft.com/office/drawing/2014/main" id="{AD2D8858-9FAF-4203-8BAF-93814D61770D}"/>
                  </a:ext>
                </a:extLst>
              </p:cNvPr>
              <p:cNvGrpSpPr/>
              <p:nvPr/>
            </p:nvGrpSpPr>
            <p:grpSpPr>
              <a:xfrm>
                <a:off x="1979712" y="1484784"/>
                <a:ext cx="4647125" cy="4616648"/>
                <a:chOff x="1979712" y="2420888"/>
                <a:chExt cx="4647125" cy="4616648"/>
              </a:xfrm>
            </p:grpSpPr>
            <p:sp>
              <p:nvSpPr>
                <p:cNvPr id="5" name="文本框 4">
                  <a:extLst>
                    <a:ext uri="{FF2B5EF4-FFF2-40B4-BE49-F238E27FC236}">
                      <a16:creationId xmlns:a16="http://schemas.microsoft.com/office/drawing/2014/main" id="{80055F23-3693-45A0-9AB6-48B9DABFB818}"/>
                    </a:ext>
                  </a:extLst>
                </p:cNvPr>
                <p:cNvSpPr txBox="1"/>
                <p:nvPr/>
              </p:nvSpPr>
              <p:spPr>
                <a:xfrm>
                  <a:off x="1979712" y="2420888"/>
                  <a:ext cx="4647125" cy="4616648"/>
                </a:xfrm>
                <a:prstGeom prst="rect">
                  <a:avLst/>
                </a:prstGeom>
                <a:solidFill>
                  <a:srgbClr val="FFFF00"/>
                </a:solidFill>
              </p:spPr>
              <p:txBody>
                <a:bodyPr wrap="square" rtlCol="0">
                  <a:spAutoFit/>
                </a:bodyPr>
                <a:lstStyle/>
                <a:p>
                  <a:r>
                    <a:rPr lang="en-US" altLang="zh-CN" sz="1400" b="1" dirty="0"/>
                    <a:t>	   </a:t>
                  </a:r>
                  <a:r>
                    <a:rPr lang="zh-CN" altLang="en-US" sz="1400" b="1" dirty="0"/>
                    <a:t>部分积              乘数</a:t>
                  </a:r>
                  <a:r>
                    <a:rPr lang="en-US" altLang="zh-CN" sz="1400" b="1" dirty="0"/>
                    <a:t>y                   </a:t>
                  </a:r>
                  <a:r>
                    <a:rPr lang="zh-CN" altLang="en-US" sz="1400" b="1" dirty="0"/>
                    <a:t>说明</a:t>
                  </a:r>
                  <a:endParaRPr lang="en-US" altLang="zh-CN" sz="1400" b="1" dirty="0"/>
                </a:p>
                <a:p>
                  <a:r>
                    <a:rPr lang="en-US" altLang="zh-CN" sz="1400" b="1" dirty="0"/>
                    <a:t>	0 0 . 0 0 0 0       1 0 0 1 </a:t>
                  </a:r>
                  <a:r>
                    <a:rPr lang="en-US" altLang="zh-CN" sz="1400" b="1" dirty="0">
                      <a:solidFill>
                        <a:srgbClr val="FF0000"/>
                      </a:solidFill>
                    </a:rPr>
                    <a:t>1 0 </a:t>
                  </a:r>
                  <a:r>
                    <a:rPr lang="en-US" altLang="zh-CN" sz="1400" b="1" dirty="0"/>
                    <a:t>        P=0    y</a:t>
                  </a:r>
                  <a:r>
                    <a:rPr lang="en-US" altLang="zh-CN" sz="1400" b="1" baseline="-25000" dirty="0"/>
                    <a:t>n+1</a:t>
                  </a:r>
                  <a:r>
                    <a:rPr lang="en-US" altLang="zh-CN" sz="1400" b="1" dirty="0"/>
                    <a:t>=0</a:t>
                  </a:r>
                </a:p>
                <a:p>
                  <a:r>
                    <a:rPr lang="en-US" altLang="zh-CN" sz="1400" b="1" dirty="0"/>
                    <a:t>    +	0 0 . 1 0 0 1                                   y</a:t>
                  </a:r>
                  <a:r>
                    <a:rPr lang="en-US" altLang="zh-CN" sz="1400" b="1" baseline="-25000" dirty="0"/>
                    <a:t>n</a:t>
                  </a:r>
                  <a:r>
                    <a:rPr lang="en-US" altLang="zh-CN" sz="1400" b="1" dirty="0"/>
                    <a:t>y</a:t>
                  </a:r>
                  <a:r>
                    <a:rPr lang="en-US" altLang="zh-CN" sz="1400" b="1" baseline="-25000" dirty="0"/>
                    <a:t>n+1</a:t>
                  </a:r>
                  <a:r>
                    <a:rPr lang="en-US" altLang="zh-CN" sz="1400" b="1" dirty="0"/>
                    <a:t>=10</a:t>
                  </a:r>
                  <a:r>
                    <a:rPr lang="zh-CN" altLang="en-US" sz="1400" b="1" dirty="0"/>
                    <a:t>，</a:t>
                  </a:r>
                  <a:r>
                    <a:rPr lang="en-US" altLang="zh-CN" sz="1400" b="1" dirty="0"/>
                    <a:t>+[-x]</a:t>
                  </a:r>
                  <a:r>
                    <a:rPr lang="zh-CN" altLang="en-US" sz="1400" b="1" baseline="-25000" dirty="0"/>
                    <a:t>补</a:t>
                  </a:r>
                  <a:endParaRPr lang="en-US" altLang="zh-CN" sz="1400" b="1" baseline="-25000" dirty="0"/>
                </a:p>
                <a:p>
                  <a:endParaRPr lang="en-US" altLang="zh-CN" sz="1400" b="1" dirty="0"/>
                </a:p>
                <a:p>
                  <a:r>
                    <a:rPr lang="en-US" altLang="zh-CN" sz="1400" b="1" dirty="0"/>
                    <a:t>	0 0 . 1 0 0 1       1 0 0 1 1 0</a:t>
                  </a:r>
                </a:p>
                <a:p>
                  <a:r>
                    <a:rPr lang="en-US" altLang="zh-CN" sz="1400" b="1" dirty="0"/>
                    <a:t>    →	0 0 . 0 1 0 0       1 1 0 0 </a:t>
                  </a:r>
                  <a:r>
                    <a:rPr lang="en-US" altLang="zh-CN" sz="1400" b="1" dirty="0">
                      <a:solidFill>
                        <a:srgbClr val="FF0000"/>
                      </a:solidFill>
                    </a:rPr>
                    <a:t>1 1</a:t>
                  </a:r>
                  <a:r>
                    <a:rPr lang="en-US" altLang="zh-CN" sz="1400" b="1" dirty="0"/>
                    <a:t>          </a:t>
                  </a:r>
                  <a:r>
                    <a:rPr lang="zh-CN" altLang="en-US" sz="1400" b="1" dirty="0"/>
                    <a:t>算术右移一位</a:t>
                  </a:r>
                  <a:endParaRPr lang="en-US" altLang="zh-CN" sz="1400" b="1" dirty="0"/>
                </a:p>
                <a:p>
                  <a:r>
                    <a:rPr lang="en-US" altLang="zh-CN" sz="1400" b="1" dirty="0"/>
                    <a:t>    +	0 0 . 0 0 0 0 		           y</a:t>
                  </a:r>
                  <a:r>
                    <a:rPr lang="en-US" altLang="zh-CN" sz="1400" b="1" baseline="-25000" dirty="0"/>
                    <a:t>n</a:t>
                  </a:r>
                  <a:r>
                    <a:rPr lang="en-US" altLang="zh-CN" sz="1400" b="1" dirty="0"/>
                    <a:t>y</a:t>
                  </a:r>
                  <a:r>
                    <a:rPr lang="en-US" altLang="zh-CN" sz="1400" b="1" baseline="-25000" dirty="0"/>
                    <a:t>n+1</a:t>
                  </a:r>
                  <a:r>
                    <a:rPr lang="en-US" altLang="zh-CN" sz="1400" b="1" dirty="0"/>
                    <a:t>=11</a:t>
                  </a:r>
                  <a:r>
                    <a:rPr lang="zh-CN" altLang="en-US" sz="1400" b="1" dirty="0"/>
                    <a:t>，</a:t>
                  </a:r>
                  <a:r>
                    <a:rPr lang="en-US" altLang="zh-CN" sz="1400" b="1" dirty="0"/>
                    <a:t>+0</a:t>
                  </a:r>
                </a:p>
                <a:p>
                  <a:endParaRPr lang="en-US" altLang="zh-CN" sz="1400" b="1" dirty="0"/>
                </a:p>
                <a:p>
                  <a:r>
                    <a:rPr lang="en-US" altLang="zh-CN" sz="1400" b="1" dirty="0"/>
                    <a:t>	0 0 . 0 1 0 0       1 1 0 0 1 1</a:t>
                  </a:r>
                </a:p>
                <a:p>
                  <a:r>
                    <a:rPr lang="en-US" altLang="zh-CN" sz="1400" b="1" dirty="0"/>
                    <a:t>    → 	0 0 . 0 0 1 0       0 1 1 0 </a:t>
                  </a:r>
                  <a:r>
                    <a:rPr lang="en-US" altLang="zh-CN" sz="1400" b="1" dirty="0">
                      <a:solidFill>
                        <a:srgbClr val="FF0000"/>
                      </a:solidFill>
                    </a:rPr>
                    <a:t>0 1   </a:t>
                  </a:r>
                  <a:r>
                    <a:rPr lang="en-US" altLang="zh-CN" sz="1400" b="1" dirty="0"/>
                    <a:t>        </a:t>
                  </a:r>
                  <a:r>
                    <a:rPr lang="zh-CN" altLang="en-US" sz="1400" b="1" dirty="0"/>
                    <a:t>算术右移一位</a:t>
                  </a:r>
                  <a:endParaRPr lang="en-US" altLang="zh-CN" sz="1400" b="1" dirty="0"/>
                </a:p>
                <a:p>
                  <a:r>
                    <a:rPr lang="en-US" altLang="zh-CN" sz="1400" b="1" dirty="0"/>
                    <a:t>    +	1 1 . 0 1 1 1 		            y</a:t>
                  </a:r>
                  <a:r>
                    <a:rPr lang="en-US" altLang="zh-CN" sz="1400" b="1" baseline="-25000" dirty="0"/>
                    <a:t>n</a:t>
                  </a:r>
                  <a:r>
                    <a:rPr lang="en-US" altLang="zh-CN" sz="1400" b="1" dirty="0"/>
                    <a:t>y</a:t>
                  </a:r>
                  <a:r>
                    <a:rPr lang="en-US" altLang="zh-CN" sz="1400" b="1" baseline="-25000" dirty="0"/>
                    <a:t>n+1</a:t>
                  </a:r>
                  <a:r>
                    <a:rPr lang="en-US" altLang="zh-CN" sz="1400" b="1" dirty="0"/>
                    <a:t>=01</a:t>
                  </a:r>
                  <a:r>
                    <a:rPr lang="zh-CN" altLang="en-US" sz="1400" b="1" dirty="0"/>
                    <a:t>，</a:t>
                  </a:r>
                  <a:r>
                    <a:rPr lang="en-US" altLang="zh-CN" sz="1400" b="1" dirty="0"/>
                    <a:t>+[x]</a:t>
                  </a:r>
                  <a:r>
                    <a:rPr lang="zh-CN" altLang="en-US" sz="1400" b="1" baseline="-25000" dirty="0"/>
                    <a:t>补</a:t>
                  </a:r>
                  <a:endParaRPr lang="en-US" altLang="zh-CN" sz="1400" b="1" dirty="0"/>
                </a:p>
                <a:p>
                  <a:endParaRPr lang="en-US" altLang="zh-CN" sz="1400" b="1" dirty="0"/>
                </a:p>
                <a:p>
                  <a:r>
                    <a:rPr lang="en-US" altLang="zh-CN" sz="1400" b="1" dirty="0"/>
                    <a:t>	1 1 . 1 0 0 1       0 1 1 0 0 1</a:t>
                  </a:r>
                </a:p>
                <a:p>
                  <a:r>
                    <a:rPr lang="en-US" altLang="zh-CN" sz="1400" b="1" dirty="0"/>
                    <a:t>    → 	1 1 . 1 1 0 0       1 0 1 1 </a:t>
                  </a:r>
                  <a:r>
                    <a:rPr lang="en-US" altLang="zh-CN" sz="1400" b="1" dirty="0">
                      <a:solidFill>
                        <a:srgbClr val="FF0000"/>
                      </a:solidFill>
                    </a:rPr>
                    <a:t>0 0 </a:t>
                  </a:r>
                  <a:r>
                    <a:rPr lang="en-US" altLang="zh-CN" sz="1400" b="1" dirty="0"/>
                    <a:t>           </a:t>
                  </a:r>
                  <a:r>
                    <a:rPr lang="zh-CN" altLang="en-US" sz="1400" b="1" dirty="0"/>
                    <a:t>算术右移一位</a:t>
                  </a:r>
                  <a:endParaRPr lang="en-US" altLang="zh-CN" sz="1400" b="1" dirty="0"/>
                </a:p>
                <a:p>
                  <a:r>
                    <a:rPr lang="en-US" altLang="zh-CN" sz="1400" b="1" dirty="0"/>
                    <a:t>    +	0 0 . 0 0 0 0 		             y</a:t>
                  </a:r>
                  <a:r>
                    <a:rPr lang="en-US" altLang="zh-CN" sz="1400" b="1" baseline="-25000" dirty="0"/>
                    <a:t>n</a:t>
                  </a:r>
                  <a:r>
                    <a:rPr lang="en-US" altLang="zh-CN" sz="1400" b="1" dirty="0"/>
                    <a:t>y</a:t>
                  </a:r>
                  <a:r>
                    <a:rPr lang="en-US" altLang="zh-CN" sz="1400" b="1" baseline="-25000" dirty="0"/>
                    <a:t>n+1</a:t>
                  </a:r>
                  <a:r>
                    <a:rPr lang="en-US" altLang="zh-CN" sz="1400" b="1" dirty="0"/>
                    <a:t>=00</a:t>
                  </a:r>
                  <a:r>
                    <a:rPr lang="zh-CN" altLang="en-US" sz="1400" b="1" dirty="0"/>
                    <a:t>，</a:t>
                  </a:r>
                  <a:r>
                    <a:rPr lang="en-US" altLang="zh-CN" sz="1400" b="1" dirty="0"/>
                    <a:t>+0</a:t>
                  </a:r>
                </a:p>
                <a:p>
                  <a:endParaRPr lang="en-US" altLang="zh-CN" sz="1400" b="1" dirty="0"/>
                </a:p>
                <a:p>
                  <a:r>
                    <a:rPr lang="en-US" altLang="zh-CN" sz="1400" b="1" dirty="0"/>
                    <a:t>	1 1 . 1 1 0 0       1 0 1 1 0 0</a:t>
                  </a:r>
                </a:p>
                <a:p>
                  <a:r>
                    <a:rPr lang="en-US" altLang="zh-CN" sz="1400" b="1" dirty="0"/>
                    <a:t>     →  	1 1 . 1 1 1 0       0 1 0 1 </a:t>
                  </a:r>
                  <a:r>
                    <a:rPr lang="en-US" altLang="zh-CN" sz="1400" b="1" dirty="0">
                      <a:solidFill>
                        <a:srgbClr val="FF0000"/>
                      </a:solidFill>
                    </a:rPr>
                    <a:t>1 0 </a:t>
                  </a:r>
                  <a:r>
                    <a:rPr lang="en-US" altLang="zh-CN" sz="1400" b="1" dirty="0"/>
                    <a:t>           </a:t>
                  </a:r>
                  <a:r>
                    <a:rPr lang="zh-CN" altLang="en-US" sz="1400" b="1" dirty="0"/>
                    <a:t>算术右移一位</a:t>
                  </a:r>
                  <a:endParaRPr lang="en-US" altLang="zh-CN" sz="1400" b="1" dirty="0"/>
                </a:p>
                <a:p>
                  <a:r>
                    <a:rPr lang="en-US" altLang="zh-CN" sz="1400" b="1" dirty="0"/>
                    <a:t>     +	0 0 . 1 0 0 1 		             y</a:t>
                  </a:r>
                  <a:r>
                    <a:rPr lang="en-US" altLang="zh-CN" sz="1400" b="1" baseline="-25000" dirty="0"/>
                    <a:t>n</a:t>
                  </a:r>
                  <a:r>
                    <a:rPr lang="en-US" altLang="zh-CN" sz="1400" b="1" dirty="0"/>
                    <a:t>y</a:t>
                  </a:r>
                  <a:r>
                    <a:rPr lang="en-US" altLang="zh-CN" sz="1400" b="1" baseline="-25000" dirty="0"/>
                    <a:t>n+1</a:t>
                  </a:r>
                  <a:r>
                    <a:rPr lang="en-US" altLang="zh-CN" sz="1400" b="1" dirty="0"/>
                    <a:t>=10</a:t>
                  </a:r>
                  <a:r>
                    <a:rPr lang="zh-CN" altLang="en-US" sz="1400" b="1" dirty="0"/>
                    <a:t>，</a:t>
                  </a:r>
                  <a:r>
                    <a:rPr lang="en-US" altLang="zh-CN" sz="1400" b="1" dirty="0"/>
                    <a:t>+[-x]</a:t>
                  </a:r>
                  <a:r>
                    <a:rPr lang="zh-CN" altLang="en-US" sz="1400" b="1" baseline="-25000" dirty="0"/>
                    <a:t>补</a:t>
                  </a:r>
                  <a:endParaRPr lang="en-US" altLang="zh-CN" sz="1400" b="1" baseline="-25000" dirty="0"/>
                </a:p>
                <a:p>
                  <a:r>
                    <a:rPr lang="en-US" altLang="zh-CN" sz="1400" b="1" dirty="0"/>
                    <a:t> </a:t>
                  </a:r>
                </a:p>
                <a:p>
                  <a:r>
                    <a:rPr lang="en-US" altLang="zh-CN" sz="1400" b="1" dirty="0"/>
                    <a:t>	</a:t>
                  </a:r>
                  <a:r>
                    <a:rPr lang="en-US" altLang="zh-CN" sz="1400" b="1" dirty="0">
                      <a:solidFill>
                        <a:srgbClr val="FF0000"/>
                      </a:solidFill>
                    </a:rPr>
                    <a:t>0 0 . 0 1 1 1 	     0 1 0 1 </a:t>
                  </a:r>
                  <a:r>
                    <a:rPr lang="en-US" altLang="zh-CN" sz="1400" b="1" dirty="0"/>
                    <a:t>                   </a:t>
                  </a:r>
                  <a:r>
                    <a:rPr lang="zh-CN" altLang="en-US" sz="1400" b="1" dirty="0"/>
                    <a:t>最后一步不移位</a:t>
                  </a:r>
                  <a:r>
                    <a:rPr lang="en-US" altLang="zh-CN" sz="1400" b="1" dirty="0"/>
                    <a:t>	             </a:t>
                  </a:r>
                </a:p>
              </p:txBody>
            </p:sp>
            <p:cxnSp>
              <p:nvCxnSpPr>
                <p:cNvPr id="6" name="直接连接符 5">
                  <a:extLst>
                    <a:ext uri="{FF2B5EF4-FFF2-40B4-BE49-F238E27FC236}">
                      <a16:creationId xmlns:a16="http://schemas.microsoft.com/office/drawing/2014/main" id="{77872F38-31C9-479B-9D55-7C340C7484D2}"/>
                    </a:ext>
                  </a:extLst>
                </p:cNvPr>
                <p:cNvCxnSpPr>
                  <a:cxnSpLocks/>
                </p:cNvCxnSpPr>
                <p:nvPr/>
              </p:nvCxnSpPr>
              <p:spPr>
                <a:xfrm>
                  <a:off x="1979712" y="3212976"/>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B226DCE-CA6B-4BB3-9D34-77310BE5B52B}"/>
                    </a:ext>
                  </a:extLst>
                </p:cNvPr>
                <p:cNvCxnSpPr>
                  <a:cxnSpLocks/>
                </p:cNvCxnSpPr>
                <p:nvPr/>
              </p:nvCxnSpPr>
              <p:spPr>
                <a:xfrm>
                  <a:off x="1979712" y="4071756"/>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a16="http://schemas.microsoft.com/office/drawing/2014/main" id="{304D86A2-9D75-46A3-A1EA-81B3A4103E76}"/>
                  </a:ext>
                </a:extLst>
              </p:cNvPr>
              <p:cNvCxnSpPr>
                <a:cxnSpLocks/>
              </p:cNvCxnSpPr>
              <p:nvPr/>
            </p:nvCxnSpPr>
            <p:spPr>
              <a:xfrm>
                <a:off x="1979712" y="3994432"/>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70E7109-4B64-49EA-88CD-C980DE342E84}"/>
                  </a:ext>
                </a:extLst>
              </p:cNvPr>
              <p:cNvCxnSpPr>
                <a:cxnSpLocks/>
              </p:cNvCxnSpPr>
              <p:nvPr/>
            </p:nvCxnSpPr>
            <p:spPr>
              <a:xfrm>
                <a:off x="1979712" y="4858528"/>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直接连接符 10">
              <a:extLst>
                <a:ext uri="{FF2B5EF4-FFF2-40B4-BE49-F238E27FC236}">
                  <a16:creationId xmlns:a16="http://schemas.microsoft.com/office/drawing/2014/main" id="{ABDB4CDC-4829-42E2-8F07-6A4ADD086ABD}"/>
                </a:ext>
              </a:extLst>
            </p:cNvPr>
            <p:cNvCxnSpPr>
              <a:cxnSpLocks/>
            </p:cNvCxnSpPr>
            <p:nvPr/>
          </p:nvCxnSpPr>
          <p:spPr>
            <a:xfrm>
              <a:off x="1985028" y="5706676"/>
              <a:ext cx="52512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37A8D49D-47AE-4675-B8BC-BA3622FC82C1}"/>
              </a:ext>
            </a:extLst>
          </p:cNvPr>
          <p:cNvSpPr txBox="1"/>
          <p:nvPr/>
        </p:nvSpPr>
        <p:spPr>
          <a:xfrm>
            <a:off x="7020272" y="1916832"/>
            <a:ext cx="1944216" cy="769441"/>
          </a:xfrm>
          <a:prstGeom prst="rect">
            <a:avLst/>
          </a:prstGeom>
          <a:solidFill>
            <a:srgbClr val="92D050"/>
          </a:solidFill>
        </p:spPr>
        <p:txBody>
          <a:bodyPr wrap="square" rtlCol="0">
            <a:spAutoFit/>
          </a:bodyPr>
          <a:lstStyle/>
          <a:p>
            <a:r>
              <a:rPr lang="zh-CN" altLang="en-US" sz="1100" b="1" dirty="0"/>
              <a:t>乘数</a:t>
            </a:r>
            <a:r>
              <a:rPr lang="en-US" altLang="zh-CN" sz="1100" b="1" dirty="0"/>
              <a:t>y</a:t>
            </a:r>
            <a:r>
              <a:rPr lang="zh-CN" altLang="en-US" sz="1100" b="1" dirty="0"/>
              <a:t>为补码值（</a:t>
            </a:r>
            <a:r>
              <a:rPr lang="en-US" altLang="zh-CN" sz="1100" b="1" dirty="0"/>
              <a:t>1.0011</a:t>
            </a:r>
            <a:r>
              <a:rPr lang="zh-CN" altLang="en-US" sz="1100" b="1" dirty="0"/>
              <a:t>），去掉小数点（</a:t>
            </a:r>
            <a:r>
              <a:rPr lang="en-US" altLang="zh-CN" sz="1100" b="1" dirty="0"/>
              <a:t>10011</a:t>
            </a:r>
            <a:r>
              <a:rPr lang="zh-CN" altLang="en-US" sz="1100" b="1" dirty="0"/>
              <a:t>），最后增加一位</a:t>
            </a:r>
            <a:r>
              <a:rPr lang="en-US" altLang="zh-CN" sz="1100" b="1" dirty="0"/>
              <a:t>y</a:t>
            </a:r>
            <a:r>
              <a:rPr lang="en-US" altLang="zh-CN" sz="1100" b="1" baseline="-25000" dirty="0"/>
              <a:t>n+1</a:t>
            </a:r>
            <a:r>
              <a:rPr lang="en-US" altLang="zh-CN" sz="1100" b="1" dirty="0"/>
              <a:t>=0</a:t>
            </a:r>
            <a:r>
              <a:rPr lang="zh-CN" altLang="en-US" sz="1100" b="1" dirty="0"/>
              <a:t>（</a:t>
            </a:r>
            <a:r>
              <a:rPr lang="en-US" altLang="zh-CN" sz="1100" b="1" dirty="0"/>
              <a:t>100110</a:t>
            </a:r>
            <a:r>
              <a:rPr lang="zh-CN" altLang="en-US" sz="1100" b="1" dirty="0"/>
              <a:t>）；部分积为</a:t>
            </a:r>
            <a:r>
              <a:rPr lang="en-US" altLang="zh-CN" sz="1100" b="1" dirty="0"/>
              <a:t>0</a:t>
            </a:r>
            <a:r>
              <a:rPr lang="zh-CN" altLang="en-US" sz="1100" b="1" dirty="0"/>
              <a:t>（双符号位小数）</a:t>
            </a:r>
          </a:p>
        </p:txBody>
      </p:sp>
      <p:sp>
        <p:nvSpPr>
          <p:cNvPr id="13" name="文本框 12">
            <a:extLst>
              <a:ext uri="{FF2B5EF4-FFF2-40B4-BE49-F238E27FC236}">
                <a16:creationId xmlns:a16="http://schemas.microsoft.com/office/drawing/2014/main" id="{FD105B37-A612-48ED-918F-0DC2A7B3BFA4}"/>
              </a:ext>
            </a:extLst>
          </p:cNvPr>
          <p:cNvSpPr txBox="1"/>
          <p:nvPr/>
        </p:nvSpPr>
        <p:spPr>
          <a:xfrm>
            <a:off x="7020272" y="3429000"/>
            <a:ext cx="1944216" cy="600164"/>
          </a:xfrm>
          <a:prstGeom prst="rect">
            <a:avLst/>
          </a:prstGeom>
          <a:solidFill>
            <a:srgbClr val="92D050"/>
          </a:solidFill>
        </p:spPr>
        <p:txBody>
          <a:bodyPr wrap="square" rtlCol="0">
            <a:spAutoFit/>
          </a:bodyPr>
          <a:lstStyle/>
          <a:p>
            <a:r>
              <a:rPr lang="zh-CN" altLang="en-US" sz="1100" b="1" dirty="0"/>
              <a:t>根据</a:t>
            </a:r>
            <a:r>
              <a:rPr lang="en-US" altLang="zh-CN" sz="1100" b="1" dirty="0"/>
              <a:t>y</a:t>
            </a:r>
            <a:r>
              <a:rPr lang="zh-CN" altLang="en-US" sz="1100" b="1" dirty="0"/>
              <a:t>的最后二位是</a:t>
            </a:r>
            <a:r>
              <a:rPr lang="en-US" altLang="zh-CN" sz="1100" b="1" dirty="0"/>
              <a:t>01</a:t>
            </a:r>
            <a:r>
              <a:rPr lang="zh-CN" altLang="en-US" sz="1100" b="1" dirty="0"/>
              <a:t>、</a:t>
            </a:r>
            <a:r>
              <a:rPr lang="en-US" altLang="zh-CN" sz="1100" b="1" dirty="0"/>
              <a:t>10</a:t>
            </a:r>
            <a:r>
              <a:rPr lang="zh-CN" altLang="en-US" sz="1100" b="1" dirty="0"/>
              <a:t>、</a:t>
            </a:r>
            <a:r>
              <a:rPr lang="en-US" altLang="zh-CN" sz="1100" b="1" dirty="0"/>
              <a:t>00</a:t>
            </a:r>
            <a:r>
              <a:rPr lang="zh-CN" altLang="en-US" sz="1100" b="1" dirty="0"/>
              <a:t>或</a:t>
            </a:r>
            <a:r>
              <a:rPr lang="en-US" altLang="zh-CN" sz="1100" b="1" dirty="0"/>
              <a:t>11</a:t>
            </a:r>
            <a:r>
              <a:rPr lang="zh-CN" altLang="en-US" sz="1100" b="1" dirty="0"/>
              <a:t>，执行</a:t>
            </a:r>
            <a:r>
              <a:rPr lang="en-US" altLang="zh-CN" sz="1100" b="1" dirty="0"/>
              <a:t>+[x]</a:t>
            </a:r>
            <a:r>
              <a:rPr lang="zh-CN" altLang="en-US" sz="1100" b="1" baseline="-25000" dirty="0"/>
              <a:t>补</a:t>
            </a:r>
            <a:r>
              <a:rPr lang="zh-CN" altLang="en-US" sz="1100" b="1" dirty="0"/>
              <a:t>、</a:t>
            </a:r>
            <a:r>
              <a:rPr lang="en-US" altLang="zh-CN" sz="1100" b="1" dirty="0"/>
              <a:t>+[-x]</a:t>
            </a:r>
            <a:r>
              <a:rPr lang="zh-CN" altLang="en-US" sz="1100" b="1" baseline="-25000" dirty="0"/>
              <a:t>补</a:t>
            </a:r>
            <a:r>
              <a:rPr lang="zh-CN" altLang="en-US" sz="1100" b="1" dirty="0"/>
              <a:t>、</a:t>
            </a:r>
            <a:r>
              <a:rPr lang="en-US" altLang="zh-CN" sz="1100" b="1" dirty="0"/>
              <a:t>+0</a:t>
            </a:r>
            <a:r>
              <a:rPr lang="zh-CN" altLang="en-US" sz="1100" b="1" dirty="0"/>
              <a:t>的操作</a:t>
            </a:r>
          </a:p>
        </p:txBody>
      </p:sp>
      <p:sp>
        <p:nvSpPr>
          <p:cNvPr id="12" name="文本框 11">
            <a:extLst>
              <a:ext uri="{FF2B5EF4-FFF2-40B4-BE49-F238E27FC236}">
                <a16:creationId xmlns:a16="http://schemas.microsoft.com/office/drawing/2014/main" id="{64E86065-34EF-44A1-A15F-0FCC5C0BCC6B}"/>
              </a:ext>
            </a:extLst>
          </p:cNvPr>
          <p:cNvSpPr txBox="1"/>
          <p:nvPr/>
        </p:nvSpPr>
        <p:spPr>
          <a:xfrm>
            <a:off x="251520" y="3659832"/>
            <a:ext cx="1229824" cy="369332"/>
          </a:xfrm>
          <a:prstGeom prst="rect">
            <a:avLst/>
          </a:prstGeom>
          <a:solidFill>
            <a:srgbClr val="FFC000"/>
          </a:solidFill>
        </p:spPr>
        <p:txBody>
          <a:bodyPr wrap="none" rtlCol="0">
            <a:spAutoFit/>
          </a:bodyPr>
          <a:lstStyle/>
          <a:p>
            <a:r>
              <a:rPr lang="en-US" altLang="zh-CN" b="1" dirty="0"/>
              <a:t>Booth</a:t>
            </a:r>
            <a:r>
              <a:rPr lang="zh-CN" altLang="en-US" b="1" dirty="0"/>
              <a:t>算法</a:t>
            </a:r>
          </a:p>
        </p:txBody>
      </p:sp>
    </p:spTree>
    <p:extLst>
      <p:ext uri="{BB962C8B-B14F-4D97-AF65-F5344CB8AC3E}">
        <p14:creationId xmlns:p14="http://schemas.microsoft.com/office/powerpoint/2010/main" val="29772179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404664"/>
            <a:ext cx="8229600" cy="6048375"/>
          </a:xfrm>
        </p:spPr>
        <p:txBody>
          <a:bodyPr rtlCol="0">
            <a:normAutofit/>
          </a:bodyPr>
          <a:lstStyle/>
          <a:p>
            <a:pPr lvl="1" eaLnBrk="1" hangingPunct="1"/>
            <a:r>
              <a:rPr lang="en-US" altLang="zh-CN" sz="2000" b="1" dirty="0"/>
              <a:t>3</a:t>
            </a:r>
            <a:r>
              <a:rPr lang="zh-CN" altLang="en-US" sz="2000" b="1" dirty="0"/>
              <a:t>、补码一位乘法的逻辑实现（</a:t>
            </a:r>
            <a:r>
              <a:rPr lang="en-US" altLang="zh-CN" sz="2000" b="1" dirty="0"/>
              <a:t>Booth</a:t>
            </a:r>
            <a:r>
              <a:rPr lang="zh-CN" altLang="en-US" sz="2000" b="1" dirty="0"/>
              <a:t>算法，教材图</a:t>
            </a:r>
            <a:r>
              <a:rPr lang="en-US" altLang="zh-CN" sz="2000" b="1" dirty="0"/>
              <a:t>3.12</a:t>
            </a:r>
            <a:r>
              <a:rPr lang="zh-CN" altLang="en-US" sz="2000" b="1" dirty="0"/>
              <a:t>）</a:t>
            </a:r>
            <a:endParaRPr lang="en-US" altLang="zh-CN" sz="1600" b="1" dirty="0"/>
          </a:p>
        </p:txBody>
      </p:sp>
      <p:pic>
        <p:nvPicPr>
          <p:cNvPr id="5" name="图片 4">
            <a:extLst>
              <a:ext uri="{FF2B5EF4-FFF2-40B4-BE49-F238E27FC236}">
                <a16:creationId xmlns:a16="http://schemas.microsoft.com/office/drawing/2014/main" id="{F8F413C4-AE1A-48E1-A7ED-61BC106CD917}"/>
              </a:ext>
            </a:extLst>
          </p:cNvPr>
          <p:cNvPicPr>
            <a:picLocks noChangeAspect="1"/>
          </p:cNvPicPr>
          <p:nvPr/>
        </p:nvPicPr>
        <p:blipFill>
          <a:blip r:embed="rId2"/>
          <a:stretch>
            <a:fillRect/>
          </a:stretch>
        </p:blipFill>
        <p:spPr>
          <a:xfrm>
            <a:off x="1547664" y="1412776"/>
            <a:ext cx="6219023" cy="4752528"/>
          </a:xfrm>
          <a:prstGeom prst="rect">
            <a:avLst/>
          </a:prstGeom>
        </p:spPr>
      </p:pic>
      <p:sp>
        <p:nvSpPr>
          <p:cNvPr id="6" name="文本框 5">
            <a:extLst>
              <a:ext uri="{FF2B5EF4-FFF2-40B4-BE49-F238E27FC236}">
                <a16:creationId xmlns:a16="http://schemas.microsoft.com/office/drawing/2014/main" id="{56C31457-24F7-451B-A37D-80627D6080EE}"/>
              </a:ext>
            </a:extLst>
          </p:cNvPr>
          <p:cNvSpPr txBox="1"/>
          <p:nvPr/>
        </p:nvSpPr>
        <p:spPr>
          <a:xfrm>
            <a:off x="3289023" y="6438883"/>
            <a:ext cx="2736304" cy="307777"/>
          </a:xfrm>
          <a:prstGeom prst="rect">
            <a:avLst/>
          </a:prstGeom>
          <a:noFill/>
        </p:spPr>
        <p:txBody>
          <a:bodyPr wrap="square">
            <a:spAutoFit/>
          </a:bodyPr>
          <a:lstStyle/>
          <a:p>
            <a:r>
              <a:rPr lang="zh-CN" altLang="en-US" sz="1400" b="1" dirty="0"/>
              <a:t>图</a:t>
            </a:r>
            <a:r>
              <a:rPr lang="en-US" altLang="zh-CN" sz="1400" b="1" dirty="0"/>
              <a:t>3.12    </a:t>
            </a:r>
            <a:r>
              <a:rPr lang="zh-CN" altLang="en-US" sz="1400" b="1" dirty="0"/>
              <a:t>补码一位乘法逻辑实现</a:t>
            </a:r>
            <a:endParaRPr lang="zh-CN" altLang="en-US" sz="1400" dirty="0"/>
          </a:p>
        </p:txBody>
      </p:sp>
    </p:spTree>
    <p:extLst>
      <p:ext uri="{BB962C8B-B14F-4D97-AF65-F5344CB8AC3E}">
        <p14:creationId xmlns:p14="http://schemas.microsoft.com/office/powerpoint/2010/main" val="15282698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AADD9F29-4916-4662-9D0F-0BD898E8FAB3}"/>
              </a:ext>
            </a:extLst>
          </p:cNvPr>
          <p:cNvSpPr txBox="1"/>
          <p:nvPr/>
        </p:nvSpPr>
        <p:spPr>
          <a:xfrm>
            <a:off x="2555776" y="91392"/>
            <a:ext cx="3579826" cy="369332"/>
          </a:xfrm>
          <a:prstGeom prst="rect">
            <a:avLst/>
          </a:prstGeom>
          <a:solidFill>
            <a:srgbClr val="FFFF00"/>
          </a:solidFill>
        </p:spPr>
        <p:txBody>
          <a:bodyPr wrap="none" rtlCol="0">
            <a:spAutoFit/>
          </a:bodyPr>
          <a:lstStyle/>
          <a:p>
            <a:r>
              <a:rPr lang="en-US" altLang="zh-CN" b="1" dirty="0"/>
              <a:t>Logisim</a:t>
            </a:r>
            <a:r>
              <a:rPr lang="zh-CN" altLang="en-US" b="1" dirty="0"/>
              <a:t>实现的</a:t>
            </a:r>
            <a:r>
              <a:rPr lang="en-US" altLang="zh-CN" b="1" dirty="0"/>
              <a:t>8</a:t>
            </a:r>
            <a:r>
              <a:rPr lang="zh-CN" altLang="en-US" sz="1800" b="1" dirty="0"/>
              <a:t>位补码一位乘法器</a:t>
            </a:r>
            <a:endParaRPr lang="zh-CN" altLang="en-US" b="1" dirty="0"/>
          </a:p>
        </p:txBody>
      </p:sp>
      <p:pic>
        <p:nvPicPr>
          <p:cNvPr id="3" name="图片 2">
            <a:extLst>
              <a:ext uri="{FF2B5EF4-FFF2-40B4-BE49-F238E27FC236}">
                <a16:creationId xmlns:a16="http://schemas.microsoft.com/office/drawing/2014/main" id="{E4932F01-9277-FD5B-F6A9-81C8DAC05E7E}"/>
              </a:ext>
            </a:extLst>
          </p:cNvPr>
          <p:cNvPicPr>
            <a:picLocks noChangeAspect="1"/>
          </p:cNvPicPr>
          <p:nvPr/>
        </p:nvPicPr>
        <p:blipFill>
          <a:blip r:embed="rId2"/>
          <a:stretch>
            <a:fillRect/>
          </a:stretch>
        </p:blipFill>
        <p:spPr>
          <a:xfrm>
            <a:off x="1230047" y="1196752"/>
            <a:ext cx="6683905" cy="5514031"/>
          </a:xfrm>
          <a:prstGeom prst="rect">
            <a:avLst/>
          </a:prstGeom>
        </p:spPr>
      </p:pic>
      <p:sp>
        <p:nvSpPr>
          <p:cNvPr id="5" name="文本框 4">
            <a:extLst>
              <a:ext uri="{FF2B5EF4-FFF2-40B4-BE49-F238E27FC236}">
                <a16:creationId xmlns:a16="http://schemas.microsoft.com/office/drawing/2014/main" id="{90C3C08A-21DD-DEC0-336A-5FC463646405}"/>
              </a:ext>
            </a:extLst>
          </p:cNvPr>
          <p:cNvSpPr txBox="1"/>
          <p:nvPr/>
        </p:nvSpPr>
        <p:spPr>
          <a:xfrm>
            <a:off x="2339752" y="620688"/>
            <a:ext cx="3955958" cy="276999"/>
          </a:xfrm>
          <a:prstGeom prst="rect">
            <a:avLst/>
          </a:prstGeom>
          <a:solidFill>
            <a:srgbClr val="92D050"/>
          </a:solidFill>
        </p:spPr>
        <p:txBody>
          <a:bodyPr wrap="square" rtlCol="0">
            <a:spAutoFit/>
          </a:bodyPr>
          <a:lstStyle/>
          <a:p>
            <a:pPr algn="ctr"/>
            <a:r>
              <a:rPr lang="zh-CN" altLang="en-US" sz="1200" b="1" dirty="0"/>
              <a:t>设计文件“</a:t>
            </a:r>
            <a:r>
              <a:rPr lang="en-US" altLang="zh-CN" sz="1200" b="1" dirty="0"/>
              <a:t>8</a:t>
            </a:r>
            <a:r>
              <a:rPr lang="zh-CN" altLang="en-US" sz="1200" b="1" dirty="0"/>
              <a:t>位补码一位乘法器</a:t>
            </a:r>
            <a:r>
              <a:rPr lang="en-US" altLang="zh-CN" sz="1200" b="1" dirty="0"/>
              <a:t>.circ</a:t>
            </a:r>
            <a:r>
              <a:rPr lang="zh-CN" altLang="en-US" sz="1200" b="1" dirty="0"/>
              <a:t>”（请从</a:t>
            </a:r>
            <a:r>
              <a:rPr lang="en-US" altLang="zh-CN" sz="1200" b="1" dirty="0"/>
              <a:t>FTP</a:t>
            </a:r>
            <a:r>
              <a:rPr lang="zh-CN" altLang="en-US" sz="1200" b="1" dirty="0"/>
              <a:t>下载）</a:t>
            </a:r>
          </a:p>
        </p:txBody>
      </p:sp>
    </p:spTree>
    <p:extLst>
      <p:ext uri="{BB962C8B-B14F-4D97-AF65-F5344CB8AC3E}">
        <p14:creationId xmlns:p14="http://schemas.microsoft.com/office/powerpoint/2010/main" val="16178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88640"/>
            <a:ext cx="8229600" cy="6048375"/>
          </a:xfrm>
        </p:spPr>
        <p:txBody>
          <a:bodyPr rtlCol="0">
            <a:normAutofit/>
          </a:bodyPr>
          <a:lstStyle/>
          <a:p>
            <a:pPr eaLnBrk="1" fontAlgn="auto" hangingPunct="1">
              <a:spcAft>
                <a:spcPts val="0"/>
              </a:spcAft>
              <a:defRPr/>
            </a:pPr>
            <a:r>
              <a:rPr lang="en-US" altLang="zh-CN" b="1" dirty="0">
                <a:ea typeface="黑体" pitchFamily="49" charset="-122"/>
              </a:rPr>
              <a:t>3.3.3  </a:t>
            </a:r>
            <a:r>
              <a:rPr lang="zh-CN" altLang="en-US" b="1" dirty="0">
                <a:ea typeface="黑体" pitchFamily="49" charset="-122"/>
              </a:rPr>
              <a:t>阵列乘法器</a:t>
            </a:r>
            <a:endParaRPr lang="en-US" altLang="zh-CN" b="1" dirty="0">
              <a:ea typeface="黑体" pitchFamily="49" charset="-122"/>
            </a:endParaRPr>
          </a:p>
          <a:p>
            <a:pPr lvl="1" eaLnBrk="1" fontAlgn="auto" hangingPunct="1">
              <a:spcAft>
                <a:spcPts val="0"/>
              </a:spcAft>
              <a:defRPr/>
            </a:pPr>
            <a:endParaRPr lang="en-US" altLang="zh-CN" sz="1400" b="1" dirty="0">
              <a:ea typeface="黑体" pitchFamily="49" charset="-122"/>
            </a:endParaRPr>
          </a:p>
          <a:p>
            <a:pPr lvl="1" eaLnBrk="1" fontAlgn="auto" hangingPunct="1">
              <a:spcAft>
                <a:spcPts val="0"/>
              </a:spcAft>
              <a:defRPr/>
            </a:pPr>
            <a:r>
              <a:rPr lang="zh-CN" altLang="en-US" sz="1800" b="1" dirty="0">
                <a:latin typeface="+mn-ea"/>
              </a:rPr>
              <a:t>被乘数</a:t>
            </a:r>
            <a:r>
              <a:rPr lang="en-US" altLang="zh-CN" sz="1800" b="1" dirty="0">
                <a:ea typeface="黑体" pitchFamily="49" charset="-122"/>
              </a:rPr>
              <a:t>X = X</a:t>
            </a:r>
            <a:r>
              <a:rPr lang="en-US" altLang="zh-CN" sz="1800" b="1" baseline="-25000" dirty="0">
                <a:ea typeface="黑体" pitchFamily="49" charset="-122"/>
              </a:rPr>
              <a:t>4</a:t>
            </a:r>
            <a:r>
              <a:rPr lang="en-US" altLang="zh-CN" sz="1800" b="1" dirty="0">
                <a:ea typeface="黑体" pitchFamily="49" charset="-122"/>
              </a:rPr>
              <a:t>X</a:t>
            </a:r>
            <a:r>
              <a:rPr lang="en-US" altLang="zh-CN" sz="1800" b="1" baseline="-25000" dirty="0">
                <a:ea typeface="黑体" pitchFamily="49" charset="-122"/>
              </a:rPr>
              <a:t>3</a:t>
            </a:r>
            <a:r>
              <a:rPr lang="en-US" altLang="zh-CN" sz="1800" b="1" dirty="0">
                <a:ea typeface="黑体" pitchFamily="49" charset="-122"/>
              </a:rPr>
              <a:t>X</a:t>
            </a:r>
            <a:r>
              <a:rPr lang="en-US" altLang="zh-CN" sz="1800" b="1" baseline="-25000" dirty="0">
                <a:ea typeface="黑体" pitchFamily="49" charset="-122"/>
              </a:rPr>
              <a:t>2</a:t>
            </a:r>
            <a:r>
              <a:rPr lang="en-US" altLang="zh-CN" sz="1800" b="1" dirty="0">
                <a:ea typeface="黑体" pitchFamily="49" charset="-122"/>
              </a:rPr>
              <a:t>X</a:t>
            </a:r>
            <a:r>
              <a:rPr lang="en-US" altLang="zh-CN" sz="1800" b="1" baseline="-25000" dirty="0">
                <a:ea typeface="黑体" pitchFamily="49" charset="-122"/>
              </a:rPr>
              <a:t>1</a:t>
            </a:r>
            <a:r>
              <a:rPr lang="en-US" altLang="zh-CN" sz="1800" b="1" dirty="0">
                <a:ea typeface="黑体" pitchFamily="49" charset="-122"/>
              </a:rPr>
              <a:t>X</a:t>
            </a:r>
            <a:r>
              <a:rPr lang="en-US" altLang="zh-CN" sz="1800" b="1" baseline="-25000" dirty="0">
                <a:ea typeface="黑体" pitchFamily="49" charset="-122"/>
              </a:rPr>
              <a:t>0</a:t>
            </a:r>
          </a:p>
          <a:p>
            <a:pPr lvl="1" eaLnBrk="1" fontAlgn="auto" hangingPunct="1">
              <a:spcAft>
                <a:spcPts val="0"/>
              </a:spcAft>
              <a:defRPr/>
            </a:pPr>
            <a:r>
              <a:rPr lang="zh-CN" altLang="en-US" sz="1800" b="1" dirty="0">
                <a:latin typeface="+mn-ea"/>
              </a:rPr>
              <a:t>乘数</a:t>
            </a:r>
            <a:r>
              <a:rPr lang="en-US" altLang="zh-CN" sz="1800" b="1" dirty="0">
                <a:ea typeface="黑体" pitchFamily="49" charset="-122"/>
              </a:rPr>
              <a:t>Y = Y</a:t>
            </a:r>
            <a:r>
              <a:rPr lang="en-US" altLang="zh-CN" sz="1800" b="1" baseline="-25000" dirty="0">
                <a:ea typeface="黑体" pitchFamily="49" charset="-122"/>
              </a:rPr>
              <a:t>4</a:t>
            </a:r>
            <a:r>
              <a:rPr lang="en-US" altLang="zh-CN" sz="1800" b="1" dirty="0">
                <a:ea typeface="黑体" pitchFamily="49" charset="-122"/>
              </a:rPr>
              <a:t>Y</a:t>
            </a:r>
            <a:r>
              <a:rPr lang="en-US" altLang="zh-CN" sz="1800" b="1" baseline="-25000" dirty="0">
                <a:ea typeface="黑体" pitchFamily="49" charset="-122"/>
              </a:rPr>
              <a:t>3</a:t>
            </a:r>
            <a:r>
              <a:rPr lang="en-US" altLang="zh-CN" sz="1800" b="1" dirty="0">
                <a:ea typeface="黑体" pitchFamily="49" charset="-122"/>
              </a:rPr>
              <a:t>Y</a:t>
            </a:r>
            <a:r>
              <a:rPr lang="en-US" altLang="zh-CN" sz="1800" b="1" baseline="-25000" dirty="0">
                <a:ea typeface="黑体" pitchFamily="49" charset="-122"/>
              </a:rPr>
              <a:t>2</a:t>
            </a:r>
            <a:r>
              <a:rPr lang="en-US" altLang="zh-CN" sz="1800" b="1" dirty="0">
                <a:ea typeface="黑体" pitchFamily="49" charset="-122"/>
              </a:rPr>
              <a:t>Y</a:t>
            </a:r>
            <a:r>
              <a:rPr lang="en-US" altLang="zh-CN" sz="1800" b="1" baseline="-25000" dirty="0">
                <a:ea typeface="黑体" pitchFamily="49" charset="-122"/>
              </a:rPr>
              <a:t>1</a:t>
            </a:r>
            <a:r>
              <a:rPr lang="en-US" altLang="zh-CN" sz="1800" b="1" dirty="0">
                <a:ea typeface="黑体" pitchFamily="49" charset="-122"/>
              </a:rPr>
              <a:t>Y</a:t>
            </a:r>
            <a:r>
              <a:rPr lang="en-US" altLang="zh-CN" sz="1800" b="1" baseline="-25000" dirty="0">
                <a:ea typeface="黑体" pitchFamily="49" charset="-122"/>
              </a:rPr>
              <a:t>0</a:t>
            </a:r>
            <a:endParaRPr lang="en-US" altLang="zh-CN" sz="1800" b="1" dirty="0">
              <a:ea typeface="黑体" pitchFamily="49" charset="-122"/>
            </a:endParaRPr>
          </a:p>
          <a:p>
            <a:pPr lvl="1" eaLnBrk="1" fontAlgn="auto" hangingPunct="1">
              <a:spcAft>
                <a:spcPts val="0"/>
              </a:spcAft>
              <a:defRPr/>
            </a:pPr>
            <a:r>
              <a:rPr lang="zh-CN" altLang="en-US" sz="1800" b="1" dirty="0">
                <a:latin typeface="+mn-ea"/>
              </a:rPr>
              <a:t>乘积</a:t>
            </a:r>
            <a:r>
              <a:rPr lang="en-US" altLang="zh-CN" sz="1800" b="1" dirty="0">
                <a:ea typeface="黑体" pitchFamily="49" charset="-122"/>
              </a:rPr>
              <a:t>P = P</a:t>
            </a:r>
            <a:r>
              <a:rPr lang="en-US" altLang="zh-CN" sz="1800" b="1" baseline="-25000" dirty="0">
                <a:ea typeface="黑体" pitchFamily="49" charset="-122"/>
              </a:rPr>
              <a:t>9</a:t>
            </a:r>
            <a:r>
              <a:rPr lang="en-US" altLang="zh-CN" sz="1800" b="1" dirty="0">
                <a:ea typeface="黑体" pitchFamily="49" charset="-122"/>
              </a:rPr>
              <a:t>P</a:t>
            </a:r>
            <a:r>
              <a:rPr lang="en-US" altLang="zh-CN" sz="1800" b="1" baseline="-25000" dirty="0">
                <a:ea typeface="黑体" pitchFamily="49" charset="-122"/>
              </a:rPr>
              <a:t>8</a:t>
            </a:r>
            <a:r>
              <a:rPr lang="en-US" altLang="zh-CN" sz="1800" b="1" dirty="0">
                <a:ea typeface="黑体" pitchFamily="49" charset="-122"/>
              </a:rPr>
              <a:t>P</a:t>
            </a:r>
            <a:r>
              <a:rPr lang="en-US" altLang="zh-CN" sz="1800" b="1" baseline="-25000" dirty="0">
                <a:ea typeface="黑体" pitchFamily="49" charset="-122"/>
              </a:rPr>
              <a:t>7</a:t>
            </a:r>
            <a:r>
              <a:rPr lang="en-US" altLang="zh-CN" sz="1800" b="1" dirty="0">
                <a:ea typeface="黑体" pitchFamily="49" charset="-122"/>
              </a:rPr>
              <a:t>P</a:t>
            </a:r>
            <a:r>
              <a:rPr lang="en-US" altLang="zh-CN" sz="1800" b="1" baseline="-25000" dirty="0">
                <a:ea typeface="黑体" pitchFamily="49" charset="-122"/>
              </a:rPr>
              <a:t>6</a:t>
            </a:r>
            <a:r>
              <a:rPr lang="en-US" altLang="zh-CN" sz="1800" b="1" dirty="0">
                <a:ea typeface="黑体" pitchFamily="49" charset="-122"/>
              </a:rPr>
              <a:t>P</a:t>
            </a:r>
            <a:r>
              <a:rPr lang="en-US" altLang="zh-CN" sz="1800" b="1" baseline="-25000" dirty="0">
                <a:ea typeface="黑体" pitchFamily="49" charset="-122"/>
              </a:rPr>
              <a:t>5</a:t>
            </a:r>
            <a:r>
              <a:rPr lang="en-US" altLang="zh-CN" sz="1800" b="1" dirty="0">
                <a:ea typeface="黑体" pitchFamily="49" charset="-122"/>
              </a:rPr>
              <a:t>P</a:t>
            </a:r>
            <a:r>
              <a:rPr lang="en-US" altLang="zh-CN" sz="1800" b="1" baseline="-25000" dirty="0">
                <a:ea typeface="黑体" pitchFamily="49" charset="-122"/>
              </a:rPr>
              <a:t>4</a:t>
            </a:r>
            <a:r>
              <a:rPr lang="en-US" altLang="zh-CN" sz="1800" b="1" dirty="0">
                <a:ea typeface="黑体" pitchFamily="49" charset="-122"/>
              </a:rPr>
              <a:t>P</a:t>
            </a:r>
            <a:r>
              <a:rPr lang="en-US" altLang="zh-CN" sz="1800" b="1" baseline="-25000" dirty="0">
                <a:ea typeface="黑体" pitchFamily="49" charset="-122"/>
              </a:rPr>
              <a:t>3</a:t>
            </a:r>
            <a:r>
              <a:rPr lang="en-US" altLang="zh-CN" sz="1800" b="1" dirty="0">
                <a:ea typeface="黑体" pitchFamily="49" charset="-122"/>
              </a:rPr>
              <a:t>P</a:t>
            </a:r>
            <a:r>
              <a:rPr lang="en-US" altLang="zh-CN" sz="1800" b="1" baseline="-25000" dirty="0">
                <a:ea typeface="黑体" pitchFamily="49" charset="-122"/>
              </a:rPr>
              <a:t>2</a:t>
            </a:r>
            <a:r>
              <a:rPr lang="en-US" altLang="zh-CN" sz="1800" b="1" dirty="0">
                <a:ea typeface="黑体" pitchFamily="49" charset="-122"/>
              </a:rPr>
              <a:t>P</a:t>
            </a:r>
            <a:r>
              <a:rPr lang="en-US" altLang="zh-CN" sz="1800" b="1" baseline="-25000" dirty="0">
                <a:ea typeface="黑体" pitchFamily="49" charset="-122"/>
              </a:rPr>
              <a:t>1</a:t>
            </a:r>
            <a:r>
              <a:rPr lang="en-US" altLang="zh-CN" sz="1800" b="1" dirty="0">
                <a:ea typeface="黑体" pitchFamily="49" charset="-122"/>
              </a:rPr>
              <a:t>P</a:t>
            </a:r>
            <a:r>
              <a:rPr lang="en-US" altLang="zh-CN" sz="1800" b="1" baseline="-25000" dirty="0">
                <a:ea typeface="黑体" pitchFamily="49" charset="-122"/>
              </a:rPr>
              <a:t>0</a:t>
            </a:r>
            <a:endParaRPr lang="en-US" altLang="zh-CN" sz="1800" b="1" dirty="0">
              <a:ea typeface="黑体" pitchFamily="49" charset="-122"/>
            </a:endParaRPr>
          </a:p>
          <a:p>
            <a:pPr lvl="1" eaLnBrk="1" fontAlgn="auto" hangingPunct="1">
              <a:spcAft>
                <a:spcPts val="0"/>
              </a:spcAft>
              <a:defRPr/>
            </a:pPr>
            <a:endParaRPr lang="en-US" altLang="zh-CN" sz="1800" b="1" dirty="0"/>
          </a:p>
          <a:p>
            <a:pPr lvl="1" eaLnBrk="1" fontAlgn="auto" hangingPunct="1">
              <a:spcAft>
                <a:spcPts val="0"/>
              </a:spcAft>
              <a:defRPr/>
            </a:pPr>
            <a:r>
              <a:rPr lang="zh-CN" altLang="en-US" sz="1800" b="1" dirty="0"/>
              <a:t>手工计算：</a:t>
            </a:r>
            <a:endParaRPr lang="en-US" altLang="zh-CN" sz="1800" b="1" dirty="0"/>
          </a:p>
          <a:p>
            <a:pPr lvl="1" eaLnBrk="1" hangingPunct="1"/>
            <a:endParaRPr lang="en-US" altLang="zh-CN" sz="2000" b="1" dirty="0"/>
          </a:p>
        </p:txBody>
      </p:sp>
      <p:grpSp>
        <p:nvGrpSpPr>
          <p:cNvPr id="10" name="组合 9">
            <a:extLst>
              <a:ext uri="{FF2B5EF4-FFF2-40B4-BE49-F238E27FC236}">
                <a16:creationId xmlns:a16="http://schemas.microsoft.com/office/drawing/2014/main" id="{A2EF6B4A-EC00-43C7-A7A8-75B58099F81F}"/>
              </a:ext>
            </a:extLst>
          </p:cNvPr>
          <p:cNvGrpSpPr/>
          <p:nvPr/>
        </p:nvGrpSpPr>
        <p:grpSpPr>
          <a:xfrm>
            <a:off x="1907704" y="2852936"/>
            <a:ext cx="6049589" cy="3839738"/>
            <a:chOff x="1835696" y="2981073"/>
            <a:chExt cx="5617541" cy="3331393"/>
          </a:xfrm>
        </p:grpSpPr>
        <p:pic>
          <p:nvPicPr>
            <p:cNvPr id="7" name="图片 6">
              <a:extLst>
                <a:ext uri="{FF2B5EF4-FFF2-40B4-BE49-F238E27FC236}">
                  <a16:creationId xmlns:a16="http://schemas.microsoft.com/office/drawing/2014/main" id="{3AA365F2-7D71-4B97-8424-B45500E35CA7}"/>
                </a:ext>
              </a:extLst>
            </p:cNvPr>
            <p:cNvPicPr>
              <a:picLocks noChangeAspect="1"/>
            </p:cNvPicPr>
            <p:nvPr/>
          </p:nvPicPr>
          <p:blipFill>
            <a:blip r:embed="rId2"/>
            <a:stretch>
              <a:fillRect/>
            </a:stretch>
          </p:blipFill>
          <p:spPr>
            <a:xfrm>
              <a:off x="2195736" y="3140968"/>
              <a:ext cx="5257501" cy="3171498"/>
            </a:xfrm>
            <a:prstGeom prst="rect">
              <a:avLst/>
            </a:prstGeom>
          </p:spPr>
        </p:pic>
        <p:pic>
          <p:nvPicPr>
            <p:cNvPr id="9" name="图片 8">
              <a:extLst>
                <a:ext uri="{FF2B5EF4-FFF2-40B4-BE49-F238E27FC236}">
                  <a16:creationId xmlns:a16="http://schemas.microsoft.com/office/drawing/2014/main" id="{0A6AE5D3-4F16-48A6-80A5-D535467D4F87}"/>
                </a:ext>
              </a:extLst>
            </p:cNvPr>
            <p:cNvPicPr>
              <a:picLocks noChangeAspect="1"/>
            </p:cNvPicPr>
            <p:nvPr/>
          </p:nvPicPr>
          <p:blipFill>
            <a:blip r:embed="rId3"/>
            <a:stretch>
              <a:fillRect/>
            </a:stretch>
          </p:blipFill>
          <p:spPr>
            <a:xfrm>
              <a:off x="1835696" y="2981073"/>
              <a:ext cx="1485976" cy="1314518"/>
            </a:xfrm>
            <a:prstGeom prst="rect">
              <a:avLst/>
            </a:prstGeom>
          </p:spPr>
        </p:pic>
      </p:grpSp>
      <p:pic>
        <p:nvPicPr>
          <p:cNvPr id="13" name="图片 12">
            <a:extLst>
              <a:ext uri="{FF2B5EF4-FFF2-40B4-BE49-F238E27FC236}">
                <a16:creationId xmlns:a16="http://schemas.microsoft.com/office/drawing/2014/main" id="{EB13DA26-511B-4EC8-8B21-DB7D2104264F}"/>
              </a:ext>
            </a:extLst>
          </p:cNvPr>
          <p:cNvPicPr>
            <a:picLocks noChangeAspect="1"/>
          </p:cNvPicPr>
          <p:nvPr/>
        </p:nvPicPr>
        <p:blipFill>
          <a:blip r:embed="rId4"/>
          <a:stretch>
            <a:fillRect/>
          </a:stretch>
        </p:blipFill>
        <p:spPr>
          <a:xfrm>
            <a:off x="5220072" y="1124744"/>
            <a:ext cx="2385342" cy="1058987"/>
          </a:xfrm>
          <a:prstGeom prst="rect">
            <a:avLst/>
          </a:prstGeom>
        </p:spPr>
      </p:pic>
    </p:spTree>
    <p:extLst>
      <p:ext uri="{BB962C8B-B14F-4D97-AF65-F5344CB8AC3E}">
        <p14:creationId xmlns:p14="http://schemas.microsoft.com/office/powerpoint/2010/main" val="3102924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404664"/>
            <a:ext cx="8229600" cy="6048375"/>
          </a:xfrm>
        </p:spPr>
        <p:txBody>
          <a:bodyPr rtlCol="0">
            <a:normAutofit/>
          </a:bodyPr>
          <a:lstStyle/>
          <a:p>
            <a:pPr eaLnBrk="1" fontAlgn="auto" hangingPunct="1">
              <a:spcAft>
                <a:spcPts val="0"/>
              </a:spcAft>
              <a:defRPr/>
            </a:pPr>
            <a:r>
              <a:rPr lang="en-US" altLang="zh-CN" b="1" dirty="0">
                <a:ea typeface="黑体" pitchFamily="49" charset="-122"/>
              </a:rPr>
              <a:t>3.1.2  C</a:t>
            </a:r>
            <a:r>
              <a:rPr lang="zh-CN" altLang="en-US" b="1" dirty="0">
                <a:ea typeface="黑体" pitchFamily="49" charset="-122"/>
              </a:rPr>
              <a:t>语言中的逻辑运算</a:t>
            </a:r>
            <a:endParaRPr lang="en-US" altLang="zh-CN" b="1" dirty="0">
              <a:ea typeface="黑体" pitchFamily="49" charset="-122"/>
            </a:endParaRPr>
          </a:p>
          <a:p>
            <a:pPr lvl="1" eaLnBrk="1" fontAlgn="auto" hangingPunct="1">
              <a:spcAft>
                <a:spcPts val="0"/>
              </a:spcAft>
              <a:defRPr/>
            </a:pPr>
            <a:endParaRPr lang="en-US" altLang="zh-CN" sz="1800" b="1" dirty="0"/>
          </a:p>
          <a:p>
            <a:pPr lvl="1" eaLnBrk="1" hangingPunct="1"/>
            <a:r>
              <a:rPr lang="zh-CN" altLang="en-US" sz="2000" b="1" dirty="0"/>
              <a:t>逻辑运算属于非数值运算，所有参与运算的数以及运算结果只有</a:t>
            </a:r>
            <a:r>
              <a:rPr lang="en-US" altLang="zh-CN" sz="2000" b="1" dirty="0"/>
              <a:t>0</a:t>
            </a:r>
            <a:r>
              <a:rPr lang="zh-CN" altLang="en-US" sz="2000" b="1" dirty="0"/>
              <a:t>、</a:t>
            </a:r>
            <a:r>
              <a:rPr lang="en-US" altLang="zh-CN" sz="2000" b="1" dirty="0"/>
              <a:t>1</a:t>
            </a:r>
            <a:r>
              <a:rPr lang="zh-CN" altLang="en-US" sz="2000" b="1" dirty="0"/>
              <a:t>两个值。</a:t>
            </a:r>
            <a:endParaRPr lang="en-US" altLang="zh-CN" sz="2000" b="1" dirty="0"/>
          </a:p>
          <a:p>
            <a:pPr lvl="1" eaLnBrk="1" hangingPunct="1"/>
            <a:endParaRPr lang="en-US" altLang="zh-CN" sz="2000" b="1" dirty="0"/>
          </a:p>
          <a:p>
            <a:pPr marL="914400" lvl="1" indent="-457200" eaLnBrk="1" hangingPunct="1">
              <a:buFont typeface="+mj-ea"/>
              <a:buAutoNum type="circleNumDbPlain"/>
            </a:pPr>
            <a:r>
              <a:rPr lang="en-US" altLang="zh-CN" sz="2000" b="1" dirty="0"/>
              <a:t>&amp;&amp;</a:t>
            </a:r>
            <a:r>
              <a:rPr lang="zh-CN" altLang="en-US" sz="2000" b="1" dirty="0"/>
              <a:t>   与</a:t>
            </a:r>
            <a:endParaRPr lang="en-US" altLang="zh-CN" sz="2000" b="1" dirty="0"/>
          </a:p>
          <a:p>
            <a:pPr marL="914400" lvl="1" indent="-457200" eaLnBrk="1" hangingPunct="1">
              <a:buFont typeface="+mj-ea"/>
              <a:buAutoNum type="circleNumDbPlain"/>
            </a:pPr>
            <a:r>
              <a:rPr lang="en-US" altLang="zh-CN" sz="2000" b="1" dirty="0"/>
              <a:t>||</a:t>
            </a:r>
            <a:r>
              <a:rPr lang="zh-CN" altLang="en-US" sz="2000" b="1" dirty="0"/>
              <a:t>     或</a:t>
            </a:r>
            <a:endParaRPr lang="en-US" altLang="zh-CN" sz="2000" b="1" dirty="0"/>
          </a:p>
          <a:p>
            <a:pPr marL="914400" lvl="1" indent="-457200" eaLnBrk="1" hangingPunct="1">
              <a:buFont typeface="+mj-ea"/>
              <a:buAutoNum type="circleNumDbPlain"/>
            </a:pPr>
            <a:r>
              <a:rPr lang="en-US" altLang="zh-CN" sz="2000" b="1" dirty="0"/>
              <a:t>!</a:t>
            </a:r>
            <a:r>
              <a:rPr lang="zh-CN" altLang="en-US" sz="2000" b="1" dirty="0"/>
              <a:t>       非</a:t>
            </a:r>
            <a:endParaRPr lang="en-US" altLang="zh-CN" sz="2000" b="1" dirty="0"/>
          </a:p>
          <a:p>
            <a:pPr lvl="1" eaLnBrk="1" hangingPunct="1"/>
            <a:endParaRPr lang="en-US" altLang="zh-CN" sz="2000" b="1" dirty="0"/>
          </a:p>
          <a:p>
            <a:pPr lvl="2" eaLnBrk="1" fontAlgn="auto" hangingPunct="1">
              <a:spcAft>
                <a:spcPts val="0"/>
              </a:spcAft>
              <a:defRPr/>
            </a:pPr>
            <a:endParaRPr lang="en-US" altLang="zh-CN" sz="2000" b="1" dirty="0"/>
          </a:p>
          <a:p>
            <a:pPr lvl="2" eaLnBrk="1" fontAlgn="auto" hangingPunct="1">
              <a:spcAft>
                <a:spcPts val="0"/>
              </a:spcAft>
              <a:defRPr/>
            </a:pPr>
            <a:endParaRPr lang="en-US" altLang="zh-CN" sz="1400" b="1" dirty="0"/>
          </a:p>
        </p:txBody>
      </p:sp>
    </p:spTree>
    <p:extLst>
      <p:ext uri="{BB962C8B-B14F-4D97-AF65-F5344CB8AC3E}">
        <p14:creationId xmlns:p14="http://schemas.microsoft.com/office/powerpoint/2010/main" val="14135424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A20DCDF-7E08-48B1-ADA6-2F0F9A6D3AF0}"/>
              </a:ext>
            </a:extLst>
          </p:cNvPr>
          <p:cNvSpPr>
            <a:spLocks noGrp="1"/>
          </p:cNvSpPr>
          <p:nvPr>
            <p:ph idx="1"/>
          </p:nvPr>
        </p:nvSpPr>
        <p:spPr>
          <a:xfrm>
            <a:off x="457200" y="476672"/>
            <a:ext cx="8229600" cy="4525963"/>
          </a:xfrm>
        </p:spPr>
        <p:txBody>
          <a:bodyPr/>
          <a:lstStyle/>
          <a:p>
            <a:pPr lvl="1"/>
            <a:r>
              <a:rPr lang="zh-CN" altLang="en-US" sz="1800" b="1" dirty="0"/>
              <a:t>（无符号）阵列乘法器的实现：</a:t>
            </a:r>
            <a:endParaRPr lang="en-US" altLang="zh-CN" sz="1800" b="1" dirty="0"/>
          </a:p>
          <a:p>
            <a:pPr lvl="1"/>
            <a:endParaRPr lang="en-US" altLang="zh-CN" sz="1800" b="1" dirty="0"/>
          </a:p>
          <a:p>
            <a:pPr lvl="2"/>
            <a:r>
              <a:rPr lang="zh-CN" altLang="en-US" sz="1600" b="1" dirty="0">
                <a:solidFill>
                  <a:srgbClr val="FF0000"/>
                </a:solidFill>
              </a:rPr>
              <a:t>相加数产生电路</a:t>
            </a:r>
            <a:r>
              <a:rPr lang="zh-CN" altLang="en-US" sz="1600" b="1" dirty="0"/>
              <a:t>：</a:t>
            </a:r>
            <a:r>
              <a:rPr lang="en-US" altLang="zh-CN" sz="1600" b="1" dirty="0"/>
              <a:t>1</a:t>
            </a:r>
            <a:r>
              <a:rPr lang="zh-CN" altLang="en-US" sz="1600" b="1" dirty="0"/>
              <a:t>位乘法，得到</a:t>
            </a:r>
            <a:r>
              <a:rPr lang="en-US" altLang="zh-CN" sz="1600" b="1" dirty="0"/>
              <a:t>25</a:t>
            </a:r>
            <a:r>
              <a:rPr lang="zh-CN" altLang="en-US" sz="1600" b="1" dirty="0"/>
              <a:t>个乘积</a:t>
            </a:r>
            <a:r>
              <a:rPr lang="en-US" altLang="zh-CN" sz="1600" b="1" dirty="0" err="1"/>
              <a:t>X</a:t>
            </a:r>
            <a:r>
              <a:rPr lang="en-US" altLang="zh-CN" sz="1600" b="1" baseline="-25000" dirty="0" err="1"/>
              <a:t>i</a:t>
            </a:r>
            <a:r>
              <a:rPr lang="en-US" altLang="zh-CN" sz="1600" b="1" dirty="0" err="1"/>
              <a:t>·Y</a:t>
            </a:r>
            <a:r>
              <a:rPr lang="en-US" altLang="zh-CN" sz="1600" b="1" baseline="-25000" dirty="0" err="1"/>
              <a:t>j</a:t>
            </a:r>
            <a:r>
              <a:rPr lang="zh-CN" altLang="en-US" sz="1600" b="1" dirty="0"/>
              <a:t>，通过与门实现（</a:t>
            </a:r>
            <a:r>
              <a:rPr lang="en-US" altLang="zh-CN" sz="1600" b="1" dirty="0"/>
              <a:t>25</a:t>
            </a:r>
            <a:r>
              <a:rPr lang="zh-CN" altLang="en-US" sz="1600" b="1" dirty="0"/>
              <a:t>个与门）</a:t>
            </a:r>
            <a:endParaRPr lang="zh-CN" altLang="en-US" sz="1400" b="1" dirty="0"/>
          </a:p>
        </p:txBody>
      </p:sp>
      <p:pic>
        <p:nvPicPr>
          <p:cNvPr id="5" name="图片 4">
            <a:extLst>
              <a:ext uri="{FF2B5EF4-FFF2-40B4-BE49-F238E27FC236}">
                <a16:creationId xmlns:a16="http://schemas.microsoft.com/office/drawing/2014/main" id="{BB171992-36DE-4348-BEF9-9E9E7F940B64}"/>
              </a:ext>
            </a:extLst>
          </p:cNvPr>
          <p:cNvPicPr>
            <a:picLocks noChangeAspect="1"/>
          </p:cNvPicPr>
          <p:nvPr/>
        </p:nvPicPr>
        <p:blipFill>
          <a:blip r:embed="rId2"/>
          <a:stretch>
            <a:fillRect/>
          </a:stretch>
        </p:blipFill>
        <p:spPr>
          <a:xfrm>
            <a:off x="2483768" y="1700808"/>
            <a:ext cx="3168352" cy="4463063"/>
          </a:xfrm>
          <a:prstGeom prst="rect">
            <a:avLst/>
          </a:prstGeom>
        </p:spPr>
      </p:pic>
      <p:sp>
        <p:nvSpPr>
          <p:cNvPr id="6" name="文本框 5">
            <a:extLst>
              <a:ext uri="{FF2B5EF4-FFF2-40B4-BE49-F238E27FC236}">
                <a16:creationId xmlns:a16="http://schemas.microsoft.com/office/drawing/2014/main" id="{49C0C5A2-534D-4E18-8425-AF31B089AB56}"/>
              </a:ext>
            </a:extLst>
          </p:cNvPr>
          <p:cNvSpPr txBox="1"/>
          <p:nvPr/>
        </p:nvSpPr>
        <p:spPr>
          <a:xfrm>
            <a:off x="3419872" y="6381328"/>
            <a:ext cx="1440160" cy="307777"/>
          </a:xfrm>
          <a:prstGeom prst="rect">
            <a:avLst/>
          </a:prstGeom>
          <a:noFill/>
        </p:spPr>
        <p:txBody>
          <a:bodyPr wrap="square">
            <a:spAutoFit/>
          </a:bodyPr>
          <a:lstStyle/>
          <a:p>
            <a:r>
              <a:rPr lang="zh-CN" altLang="en-US" sz="1400" b="1" dirty="0"/>
              <a:t>相加数产生电路</a:t>
            </a:r>
            <a:endParaRPr lang="zh-CN" altLang="en-US" sz="1400" dirty="0"/>
          </a:p>
        </p:txBody>
      </p:sp>
    </p:spTree>
    <p:extLst>
      <p:ext uri="{BB962C8B-B14F-4D97-AF65-F5344CB8AC3E}">
        <p14:creationId xmlns:p14="http://schemas.microsoft.com/office/powerpoint/2010/main" val="3739682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A20DCDF-7E08-48B1-ADA6-2F0F9A6D3AF0}"/>
              </a:ext>
            </a:extLst>
          </p:cNvPr>
          <p:cNvSpPr>
            <a:spLocks noGrp="1"/>
          </p:cNvSpPr>
          <p:nvPr>
            <p:ph idx="1"/>
          </p:nvPr>
        </p:nvSpPr>
        <p:spPr>
          <a:xfrm>
            <a:off x="457200" y="764704"/>
            <a:ext cx="8229600" cy="4525963"/>
          </a:xfrm>
        </p:spPr>
        <p:txBody>
          <a:bodyPr/>
          <a:lstStyle/>
          <a:p>
            <a:pPr lvl="2"/>
            <a:r>
              <a:rPr lang="en-US" altLang="zh-CN" sz="1600" b="1" dirty="0">
                <a:effectLst>
                  <a:outerShdw blurRad="38100" dist="38100" dir="2700000" algn="tl">
                    <a:srgbClr val="000000">
                      <a:alpha val="43137"/>
                    </a:srgbClr>
                  </a:outerShdw>
                </a:effectLst>
              </a:rPr>
              <a:t>【HDL</a:t>
            </a:r>
            <a:r>
              <a:rPr lang="zh-CN" altLang="en-US" sz="1600" b="1" dirty="0">
                <a:effectLst>
                  <a:outerShdw blurRad="38100" dist="38100" dir="2700000" algn="tl">
                    <a:srgbClr val="000000">
                      <a:alpha val="43137"/>
                    </a:srgbClr>
                  </a:outerShdw>
                </a:effectLst>
              </a:rPr>
              <a:t>系列</a:t>
            </a:r>
            <a:r>
              <a:rPr lang="en-US" altLang="zh-CN" sz="1600" b="1" dirty="0">
                <a:effectLst>
                  <a:outerShdw blurRad="38100" dist="38100" dir="2700000" algn="tl">
                    <a:srgbClr val="000000">
                      <a:alpha val="43137"/>
                    </a:srgbClr>
                  </a:outerShdw>
                </a:effectLst>
              </a:rPr>
              <a:t>】</a:t>
            </a:r>
            <a:r>
              <a:rPr lang="zh-CN" altLang="en-US" sz="1600" b="1" dirty="0">
                <a:effectLst>
                  <a:outerShdw blurRad="38100" dist="38100" dir="2700000" algn="tl">
                    <a:srgbClr val="000000">
                      <a:alpha val="43137"/>
                    </a:srgbClr>
                  </a:outerShdw>
                </a:effectLst>
              </a:rPr>
              <a:t>乘法器</a:t>
            </a:r>
            <a:r>
              <a:rPr lang="en-US" altLang="zh-CN" sz="1600" b="1" dirty="0">
                <a:effectLst>
                  <a:outerShdw blurRad="38100" dist="38100" dir="2700000" algn="tl">
                    <a:srgbClr val="000000">
                      <a:alpha val="43137"/>
                    </a:srgbClr>
                  </a:outerShdw>
                </a:effectLst>
              </a:rPr>
              <a:t>(2)——</a:t>
            </a:r>
            <a:r>
              <a:rPr lang="zh-CN" altLang="en-US" sz="1600" b="1" dirty="0">
                <a:effectLst>
                  <a:outerShdw blurRad="38100" dist="38100" dir="2700000" algn="tl">
                    <a:srgbClr val="000000">
                      <a:alpha val="43137"/>
                    </a:srgbClr>
                  </a:outerShdw>
                </a:effectLst>
              </a:rPr>
              <a:t>阵列乘法器 </a:t>
            </a:r>
            <a:r>
              <a:rPr lang="en-US" altLang="zh-CN" sz="1600" b="1" dirty="0">
                <a:effectLst>
                  <a:outerShdw blurRad="38100" dist="38100" dir="2700000" algn="tl">
                    <a:srgbClr val="000000">
                      <a:alpha val="43137"/>
                    </a:srgbClr>
                  </a:outerShdw>
                </a:effectLst>
              </a:rPr>
              <a:t>- </a:t>
            </a:r>
            <a:r>
              <a:rPr lang="zh-CN" altLang="en-US" sz="1600" b="1" dirty="0">
                <a:effectLst>
                  <a:outerShdw blurRad="38100" dist="38100" dir="2700000" algn="tl">
                    <a:srgbClr val="000000">
                      <a:alpha val="43137"/>
                    </a:srgbClr>
                  </a:outerShdw>
                </a:effectLst>
              </a:rPr>
              <a:t>知乎</a:t>
            </a:r>
          </a:p>
          <a:p>
            <a:pPr lvl="2"/>
            <a:r>
              <a:rPr lang="en-US" altLang="zh-CN" sz="1600" b="1" dirty="0">
                <a:effectLst>
                  <a:outerShdw blurRad="38100" dist="38100" dir="2700000" algn="tl">
                    <a:srgbClr val="000000">
                      <a:alpha val="43137"/>
                    </a:srgbClr>
                  </a:outerShdw>
                </a:effectLst>
              </a:rPr>
              <a:t>https://zhuanlan.zhihu.com/p/119444283</a:t>
            </a:r>
          </a:p>
          <a:p>
            <a:pPr lvl="2"/>
            <a:r>
              <a:rPr lang="zh-CN" altLang="en-US" sz="1600" b="1" dirty="0"/>
              <a:t>方法一：</a:t>
            </a:r>
            <a:r>
              <a:rPr lang="zh-CN" altLang="en-US" sz="1600" b="1" dirty="0">
                <a:solidFill>
                  <a:srgbClr val="FF0000"/>
                </a:solidFill>
              </a:rPr>
              <a:t>横向进位无符号阵列乘法器</a:t>
            </a:r>
            <a:endParaRPr lang="en-US" altLang="zh-CN" sz="1600" b="1" dirty="0">
              <a:solidFill>
                <a:srgbClr val="FF0000"/>
              </a:solidFill>
            </a:endParaRPr>
          </a:p>
          <a:p>
            <a:pPr lvl="3"/>
            <a:r>
              <a:rPr lang="zh-CN" altLang="en-US" sz="1400" b="1" dirty="0"/>
              <a:t>图中</a:t>
            </a:r>
            <a:r>
              <a:rPr lang="zh-CN" altLang="en-US" sz="1400" b="1" i="0" dirty="0">
                <a:solidFill>
                  <a:srgbClr val="FF0000"/>
                </a:solidFill>
                <a:effectLst/>
                <a:latin typeface="PingFang SC"/>
              </a:rPr>
              <a:t>⊕</a:t>
            </a:r>
            <a:r>
              <a:rPr lang="zh-CN" altLang="en-US" sz="1400" b="1" i="0" dirty="0">
                <a:solidFill>
                  <a:srgbClr val="333333"/>
                </a:solidFill>
                <a:effectLst/>
                <a:latin typeface="PingFang SC"/>
              </a:rPr>
              <a:t>为一位全加器，共</a:t>
            </a:r>
            <a:r>
              <a:rPr lang="en-US" altLang="zh-CN" sz="1400" b="1" i="0" dirty="0">
                <a:solidFill>
                  <a:srgbClr val="333333"/>
                </a:solidFill>
                <a:effectLst/>
                <a:latin typeface="PingFang SC"/>
              </a:rPr>
              <a:t>20=n</a:t>
            </a:r>
            <a:r>
              <a:rPr lang="en-US" altLang="zh-CN" sz="1400" b="1" dirty="0">
                <a:solidFill>
                  <a:srgbClr val="333333"/>
                </a:solidFill>
                <a:latin typeface="PingFang SC"/>
              </a:rPr>
              <a:t>*(n-1)</a:t>
            </a:r>
            <a:r>
              <a:rPr lang="zh-CN" altLang="en-US" sz="1400" b="1" i="0" dirty="0">
                <a:solidFill>
                  <a:srgbClr val="333333"/>
                </a:solidFill>
                <a:effectLst/>
                <a:latin typeface="PingFang SC"/>
              </a:rPr>
              <a:t>个</a:t>
            </a:r>
            <a:endParaRPr lang="zh-CN" altLang="en-US" sz="1000" b="1" dirty="0"/>
          </a:p>
        </p:txBody>
      </p:sp>
      <p:pic>
        <p:nvPicPr>
          <p:cNvPr id="4" name="图片 3">
            <a:extLst>
              <a:ext uri="{FF2B5EF4-FFF2-40B4-BE49-F238E27FC236}">
                <a16:creationId xmlns:a16="http://schemas.microsoft.com/office/drawing/2014/main" id="{211AF949-5C53-44C7-ADC2-6AA35B61A5D0}"/>
              </a:ext>
            </a:extLst>
          </p:cNvPr>
          <p:cNvPicPr>
            <a:picLocks noChangeAspect="1"/>
          </p:cNvPicPr>
          <p:nvPr/>
        </p:nvPicPr>
        <p:blipFill>
          <a:blip r:embed="rId2"/>
          <a:stretch>
            <a:fillRect/>
          </a:stretch>
        </p:blipFill>
        <p:spPr>
          <a:xfrm>
            <a:off x="1259632" y="1953953"/>
            <a:ext cx="6537769" cy="3863674"/>
          </a:xfrm>
          <a:prstGeom prst="rect">
            <a:avLst/>
          </a:prstGeom>
        </p:spPr>
      </p:pic>
      <p:pic>
        <p:nvPicPr>
          <p:cNvPr id="5" name="图片 4">
            <a:extLst>
              <a:ext uri="{FF2B5EF4-FFF2-40B4-BE49-F238E27FC236}">
                <a16:creationId xmlns:a16="http://schemas.microsoft.com/office/drawing/2014/main" id="{9D47C7AE-109F-425E-93AE-71A5493E1B12}"/>
              </a:ext>
            </a:extLst>
          </p:cNvPr>
          <p:cNvPicPr>
            <a:picLocks noChangeAspect="1"/>
          </p:cNvPicPr>
          <p:nvPr/>
        </p:nvPicPr>
        <p:blipFill>
          <a:blip r:embed="rId3"/>
          <a:stretch>
            <a:fillRect/>
          </a:stretch>
        </p:blipFill>
        <p:spPr>
          <a:xfrm>
            <a:off x="683568" y="1953953"/>
            <a:ext cx="1606530" cy="1189249"/>
          </a:xfrm>
          <a:prstGeom prst="rect">
            <a:avLst/>
          </a:prstGeom>
        </p:spPr>
      </p:pic>
      <p:sp>
        <p:nvSpPr>
          <p:cNvPr id="6" name="文本框 5">
            <a:extLst>
              <a:ext uri="{FF2B5EF4-FFF2-40B4-BE49-F238E27FC236}">
                <a16:creationId xmlns:a16="http://schemas.microsoft.com/office/drawing/2014/main" id="{9F3853F6-0520-47D4-9897-BA34A8306274}"/>
              </a:ext>
            </a:extLst>
          </p:cNvPr>
          <p:cNvSpPr txBox="1"/>
          <p:nvPr/>
        </p:nvSpPr>
        <p:spPr>
          <a:xfrm>
            <a:off x="3419872" y="6021288"/>
            <a:ext cx="2880320" cy="307777"/>
          </a:xfrm>
          <a:prstGeom prst="rect">
            <a:avLst/>
          </a:prstGeom>
          <a:noFill/>
        </p:spPr>
        <p:txBody>
          <a:bodyPr wrap="square">
            <a:spAutoFit/>
          </a:bodyPr>
          <a:lstStyle/>
          <a:p>
            <a:r>
              <a:rPr lang="zh-CN" altLang="en-US" sz="1400" b="1" dirty="0"/>
              <a:t>横向进位无符号阵列乘法器</a:t>
            </a:r>
            <a:endParaRPr lang="zh-CN" altLang="en-US" sz="1400" dirty="0"/>
          </a:p>
        </p:txBody>
      </p:sp>
      <p:sp>
        <p:nvSpPr>
          <p:cNvPr id="2" name="椭圆 1">
            <a:extLst>
              <a:ext uri="{FF2B5EF4-FFF2-40B4-BE49-F238E27FC236}">
                <a16:creationId xmlns:a16="http://schemas.microsoft.com/office/drawing/2014/main" id="{3941F394-63BB-42E6-903B-2256C507F248}"/>
              </a:ext>
            </a:extLst>
          </p:cNvPr>
          <p:cNvSpPr/>
          <p:nvPr/>
        </p:nvSpPr>
        <p:spPr>
          <a:xfrm>
            <a:off x="7020272" y="902087"/>
            <a:ext cx="648068" cy="58742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FA</a:t>
            </a:r>
            <a:endParaRPr lang="zh-CN" altLang="en-US" dirty="0">
              <a:solidFill>
                <a:schemeClr val="tx1"/>
              </a:solidFill>
            </a:endParaRPr>
          </a:p>
        </p:txBody>
      </p:sp>
      <p:cxnSp>
        <p:nvCxnSpPr>
          <p:cNvPr id="8" name="直接箭头连接符 7">
            <a:extLst>
              <a:ext uri="{FF2B5EF4-FFF2-40B4-BE49-F238E27FC236}">
                <a16:creationId xmlns:a16="http://schemas.microsoft.com/office/drawing/2014/main" id="{C5D04350-B72E-41D5-BDF3-260B7D238367}"/>
              </a:ext>
            </a:extLst>
          </p:cNvPr>
          <p:cNvCxnSpPr/>
          <p:nvPr/>
        </p:nvCxnSpPr>
        <p:spPr>
          <a:xfrm>
            <a:off x="7330057" y="553408"/>
            <a:ext cx="0" cy="3486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直接箭头连接符 8">
            <a:extLst>
              <a:ext uri="{FF2B5EF4-FFF2-40B4-BE49-F238E27FC236}">
                <a16:creationId xmlns:a16="http://schemas.microsoft.com/office/drawing/2014/main" id="{6DCF28BA-DBD7-4126-AF32-E2CD7F8C9DDF}"/>
              </a:ext>
            </a:extLst>
          </p:cNvPr>
          <p:cNvCxnSpPr>
            <a:cxnSpLocks/>
          </p:cNvCxnSpPr>
          <p:nvPr/>
        </p:nvCxnSpPr>
        <p:spPr>
          <a:xfrm flipH="1">
            <a:off x="7517757" y="601334"/>
            <a:ext cx="279644" cy="3267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直接箭头连接符 10">
            <a:extLst>
              <a:ext uri="{FF2B5EF4-FFF2-40B4-BE49-F238E27FC236}">
                <a16:creationId xmlns:a16="http://schemas.microsoft.com/office/drawing/2014/main" id="{DADAC7A7-6C7B-46A8-BA6A-C90A2C4D0CD4}"/>
              </a:ext>
            </a:extLst>
          </p:cNvPr>
          <p:cNvCxnSpPr>
            <a:cxnSpLocks/>
          </p:cNvCxnSpPr>
          <p:nvPr/>
        </p:nvCxnSpPr>
        <p:spPr>
          <a:xfrm>
            <a:off x="7332573" y="148951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直接箭头连接符 11">
            <a:extLst>
              <a:ext uri="{FF2B5EF4-FFF2-40B4-BE49-F238E27FC236}">
                <a16:creationId xmlns:a16="http://schemas.microsoft.com/office/drawing/2014/main" id="{F805EBEF-60BA-48B3-B21D-37EDF4A52D41}"/>
              </a:ext>
            </a:extLst>
          </p:cNvPr>
          <p:cNvCxnSpPr>
            <a:cxnSpLocks/>
            <a:endCxn id="2" idx="6"/>
          </p:cNvCxnSpPr>
          <p:nvPr/>
        </p:nvCxnSpPr>
        <p:spPr>
          <a:xfrm flipH="1">
            <a:off x="7668340" y="1195799"/>
            <a:ext cx="468000"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直接箭头连接符 14">
            <a:extLst>
              <a:ext uri="{FF2B5EF4-FFF2-40B4-BE49-F238E27FC236}">
                <a16:creationId xmlns:a16="http://schemas.microsoft.com/office/drawing/2014/main" id="{906FF871-5ED9-4028-8727-4237DABCE46F}"/>
              </a:ext>
            </a:extLst>
          </p:cNvPr>
          <p:cNvCxnSpPr>
            <a:cxnSpLocks/>
          </p:cNvCxnSpPr>
          <p:nvPr/>
        </p:nvCxnSpPr>
        <p:spPr>
          <a:xfrm flipH="1">
            <a:off x="6516216" y="1189944"/>
            <a:ext cx="504000"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文本框 15">
            <a:extLst>
              <a:ext uri="{FF2B5EF4-FFF2-40B4-BE49-F238E27FC236}">
                <a16:creationId xmlns:a16="http://schemas.microsoft.com/office/drawing/2014/main" id="{3B881BC2-49FC-446C-B363-E4BBE38A7D05}"/>
              </a:ext>
            </a:extLst>
          </p:cNvPr>
          <p:cNvSpPr txBox="1"/>
          <p:nvPr/>
        </p:nvSpPr>
        <p:spPr>
          <a:xfrm>
            <a:off x="7147244" y="207436"/>
            <a:ext cx="497483" cy="369332"/>
          </a:xfrm>
          <a:prstGeom prst="rect">
            <a:avLst/>
          </a:prstGeom>
          <a:noFill/>
        </p:spPr>
        <p:txBody>
          <a:bodyPr wrap="square" rtlCol="0">
            <a:spAutoFit/>
          </a:bodyPr>
          <a:lstStyle/>
          <a:p>
            <a:r>
              <a:rPr lang="en-US" altLang="zh-CN" dirty="0"/>
              <a:t>Xi</a:t>
            </a:r>
            <a:endParaRPr lang="zh-CN" altLang="en-US" dirty="0"/>
          </a:p>
        </p:txBody>
      </p:sp>
      <p:sp>
        <p:nvSpPr>
          <p:cNvPr id="17" name="文本框 16">
            <a:extLst>
              <a:ext uri="{FF2B5EF4-FFF2-40B4-BE49-F238E27FC236}">
                <a16:creationId xmlns:a16="http://schemas.microsoft.com/office/drawing/2014/main" id="{E9FF9374-9986-447C-9E2D-F64A5B64EA4D}"/>
              </a:ext>
            </a:extLst>
          </p:cNvPr>
          <p:cNvSpPr txBox="1"/>
          <p:nvPr/>
        </p:nvSpPr>
        <p:spPr>
          <a:xfrm>
            <a:off x="7840685" y="388343"/>
            <a:ext cx="497483" cy="369332"/>
          </a:xfrm>
          <a:prstGeom prst="rect">
            <a:avLst/>
          </a:prstGeom>
          <a:noFill/>
        </p:spPr>
        <p:txBody>
          <a:bodyPr wrap="square" rtlCol="0">
            <a:spAutoFit/>
          </a:bodyPr>
          <a:lstStyle/>
          <a:p>
            <a:r>
              <a:rPr lang="en-US" altLang="zh-CN" dirty="0"/>
              <a:t>Yi</a:t>
            </a:r>
            <a:endParaRPr lang="zh-CN" altLang="en-US" dirty="0"/>
          </a:p>
        </p:txBody>
      </p:sp>
      <p:sp>
        <p:nvSpPr>
          <p:cNvPr id="18" name="文本框 17">
            <a:extLst>
              <a:ext uri="{FF2B5EF4-FFF2-40B4-BE49-F238E27FC236}">
                <a16:creationId xmlns:a16="http://schemas.microsoft.com/office/drawing/2014/main" id="{B5807DD8-8207-4548-BA0B-C09ABAB3ACC4}"/>
              </a:ext>
            </a:extLst>
          </p:cNvPr>
          <p:cNvSpPr txBox="1"/>
          <p:nvPr/>
        </p:nvSpPr>
        <p:spPr>
          <a:xfrm>
            <a:off x="8136340" y="1005278"/>
            <a:ext cx="576065" cy="369332"/>
          </a:xfrm>
          <a:prstGeom prst="rect">
            <a:avLst/>
          </a:prstGeom>
          <a:noFill/>
        </p:spPr>
        <p:txBody>
          <a:bodyPr wrap="square" rtlCol="0">
            <a:spAutoFit/>
          </a:bodyPr>
          <a:lstStyle/>
          <a:p>
            <a:r>
              <a:rPr lang="en-US" altLang="zh-CN" dirty="0"/>
              <a:t>Ci-1</a:t>
            </a:r>
            <a:endParaRPr lang="zh-CN" altLang="en-US" dirty="0"/>
          </a:p>
        </p:txBody>
      </p:sp>
      <p:sp>
        <p:nvSpPr>
          <p:cNvPr id="19" name="文本框 18">
            <a:extLst>
              <a:ext uri="{FF2B5EF4-FFF2-40B4-BE49-F238E27FC236}">
                <a16:creationId xmlns:a16="http://schemas.microsoft.com/office/drawing/2014/main" id="{D20913D2-A0ED-42F3-8631-34E93981B407}"/>
              </a:ext>
            </a:extLst>
          </p:cNvPr>
          <p:cNvSpPr txBox="1"/>
          <p:nvPr/>
        </p:nvSpPr>
        <p:spPr>
          <a:xfrm>
            <a:off x="6143108" y="1005278"/>
            <a:ext cx="458191" cy="369332"/>
          </a:xfrm>
          <a:prstGeom prst="rect">
            <a:avLst/>
          </a:prstGeom>
          <a:noFill/>
        </p:spPr>
        <p:txBody>
          <a:bodyPr wrap="square" rtlCol="0">
            <a:spAutoFit/>
          </a:bodyPr>
          <a:lstStyle/>
          <a:p>
            <a:r>
              <a:rPr lang="en-US" altLang="zh-CN" dirty="0"/>
              <a:t>Ci</a:t>
            </a:r>
            <a:endParaRPr lang="zh-CN" altLang="en-US" dirty="0"/>
          </a:p>
        </p:txBody>
      </p:sp>
      <p:sp>
        <p:nvSpPr>
          <p:cNvPr id="20" name="文本框 19">
            <a:extLst>
              <a:ext uri="{FF2B5EF4-FFF2-40B4-BE49-F238E27FC236}">
                <a16:creationId xmlns:a16="http://schemas.microsoft.com/office/drawing/2014/main" id="{6BC6A5F6-299A-4805-9E5A-BDB4A91A9B40}"/>
              </a:ext>
            </a:extLst>
          </p:cNvPr>
          <p:cNvSpPr txBox="1"/>
          <p:nvPr/>
        </p:nvSpPr>
        <p:spPr>
          <a:xfrm>
            <a:off x="7186536" y="1740582"/>
            <a:ext cx="458191" cy="369332"/>
          </a:xfrm>
          <a:prstGeom prst="rect">
            <a:avLst/>
          </a:prstGeom>
          <a:noFill/>
        </p:spPr>
        <p:txBody>
          <a:bodyPr wrap="square" rtlCol="0">
            <a:spAutoFit/>
          </a:bodyPr>
          <a:lstStyle/>
          <a:p>
            <a:r>
              <a:rPr lang="en-US" altLang="zh-CN" dirty="0"/>
              <a:t>Si</a:t>
            </a:r>
            <a:endParaRPr lang="zh-CN" altLang="en-US" dirty="0"/>
          </a:p>
        </p:txBody>
      </p:sp>
    </p:spTree>
    <p:extLst>
      <p:ext uri="{BB962C8B-B14F-4D97-AF65-F5344CB8AC3E}">
        <p14:creationId xmlns:p14="http://schemas.microsoft.com/office/powerpoint/2010/main" val="23685370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623107F0-5C16-422F-BCF5-6E06BF81824B}"/>
              </a:ext>
            </a:extLst>
          </p:cNvPr>
          <p:cNvGrpSpPr/>
          <p:nvPr/>
        </p:nvGrpSpPr>
        <p:grpSpPr>
          <a:xfrm>
            <a:off x="251521" y="1700808"/>
            <a:ext cx="8556073" cy="3746462"/>
            <a:chOff x="251521" y="1700808"/>
            <a:chExt cx="8556073" cy="3746462"/>
          </a:xfrm>
        </p:grpSpPr>
        <p:grpSp>
          <p:nvGrpSpPr>
            <p:cNvPr id="4" name="组合 3">
              <a:extLst>
                <a:ext uri="{FF2B5EF4-FFF2-40B4-BE49-F238E27FC236}">
                  <a16:creationId xmlns:a16="http://schemas.microsoft.com/office/drawing/2014/main" id="{8ACA9F4C-B4FA-44BF-A25F-172E157C96E4}"/>
                </a:ext>
              </a:extLst>
            </p:cNvPr>
            <p:cNvGrpSpPr/>
            <p:nvPr/>
          </p:nvGrpSpPr>
          <p:grpSpPr>
            <a:xfrm>
              <a:off x="323528" y="1844824"/>
              <a:ext cx="8484066" cy="3602446"/>
              <a:chOff x="1368182" y="1266714"/>
              <a:chExt cx="9455636" cy="4324572"/>
            </a:xfrm>
          </p:grpSpPr>
          <p:pic>
            <p:nvPicPr>
              <p:cNvPr id="5" name="图片 4">
                <a:extLst>
                  <a:ext uri="{FF2B5EF4-FFF2-40B4-BE49-F238E27FC236}">
                    <a16:creationId xmlns:a16="http://schemas.microsoft.com/office/drawing/2014/main" id="{50AF905B-227A-4BEF-86D6-F2E4433AD570}"/>
                  </a:ext>
                </a:extLst>
              </p:cNvPr>
              <p:cNvPicPr>
                <a:picLocks noChangeAspect="1"/>
              </p:cNvPicPr>
              <p:nvPr/>
            </p:nvPicPr>
            <p:blipFill>
              <a:blip r:embed="rId2"/>
              <a:stretch>
                <a:fillRect/>
              </a:stretch>
            </p:blipFill>
            <p:spPr>
              <a:xfrm>
                <a:off x="1368182" y="1266714"/>
                <a:ext cx="9455636" cy="4324572"/>
              </a:xfrm>
              <a:prstGeom prst="rect">
                <a:avLst/>
              </a:prstGeom>
            </p:spPr>
          </p:pic>
          <p:sp>
            <p:nvSpPr>
              <p:cNvPr id="6" name="文本框 5">
                <a:extLst>
                  <a:ext uri="{FF2B5EF4-FFF2-40B4-BE49-F238E27FC236}">
                    <a16:creationId xmlns:a16="http://schemas.microsoft.com/office/drawing/2014/main" id="{554F2938-93B0-42B6-9A6A-FCDB6D1F485D}"/>
                  </a:ext>
                </a:extLst>
              </p:cNvPr>
              <p:cNvSpPr txBox="1"/>
              <p:nvPr/>
            </p:nvSpPr>
            <p:spPr>
              <a:xfrm>
                <a:off x="1368182" y="1659792"/>
                <a:ext cx="3270859" cy="369332"/>
              </a:xfrm>
              <a:prstGeom prst="rect">
                <a:avLst/>
              </a:prstGeom>
              <a:solidFill>
                <a:srgbClr val="FFFF00"/>
              </a:solidFill>
            </p:spPr>
            <p:txBody>
              <a:bodyPr wrap="square">
                <a:spAutoFit/>
              </a:bodyPr>
              <a:lstStyle/>
              <a:p>
                <a:r>
                  <a:rPr lang="en-US" altLang="zh-CN" sz="1800" b="1" dirty="0"/>
                  <a:t>5</a:t>
                </a:r>
                <a:r>
                  <a:rPr lang="zh-CN" altLang="en-US" sz="1800" b="1" dirty="0"/>
                  <a:t>位无符号阵列乘法器（横向）</a:t>
                </a:r>
                <a:endParaRPr lang="zh-CN" altLang="en-US" dirty="0"/>
              </a:p>
            </p:txBody>
          </p:sp>
        </p:grpSp>
        <p:pic>
          <p:nvPicPr>
            <p:cNvPr id="8" name="图片 7">
              <a:extLst>
                <a:ext uri="{FF2B5EF4-FFF2-40B4-BE49-F238E27FC236}">
                  <a16:creationId xmlns:a16="http://schemas.microsoft.com/office/drawing/2014/main" id="{F32C2D68-86DB-416D-AC8F-ED1E35883BEE}"/>
                </a:ext>
              </a:extLst>
            </p:cNvPr>
            <p:cNvPicPr>
              <a:picLocks noChangeAspect="1"/>
            </p:cNvPicPr>
            <p:nvPr/>
          </p:nvPicPr>
          <p:blipFill>
            <a:blip r:embed="rId3"/>
            <a:stretch>
              <a:fillRect/>
            </a:stretch>
          </p:blipFill>
          <p:spPr>
            <a:xfrm>
              <a:off x="251521" y="1700808"/>
              <a:ext cx="3312368" cy="853430"/>
            </a:xfrm>
            <a:prstGeom prst="rect">
              <a:avLst/>
            </a:prstGeom>
          </p:spPr>
        </p:pic>
        <p:pic>
          <p:nvPicPr>
            <p:cNvPr id="9" name="图片 8">
              <a:extLst>
                <a:ext uri="{FF2B5EF4-FFF2-40B4-BE49-F238E27FC236}">
                  <a16:creationId xmlns:a16="http://schemas.microsoft.com/office/drawing/2014/main" id="{F569C0D8-E9FA-430B-B73B-8B09229413F3}"/>
                </a:ext>
              </a:extLst>
            </p:cNvPr>
            <p:cNvPicPr>
              <a:picLocks noChangeAspect="1"/>
            </p:cNvPicPr>
            <p:nvPr/>
          </p:nvPicPr>
          <p:blipFill>
            <a:blip r:embed="rId3"/>
            <a:stretch>
              <a:fillRect/>
            </a:stretch>
          </p:blipFill>
          <p:spPr>
            <a:xfrm>
              <a:off x="283321" y="2132856"/>
              <a:ext cx="1071735" cy="853430"/>
            </a:xfrm>
            <a:prstGeom prst="rect">
              <a:avLst/>
            </a:prstGeom>
          </p:spPr>
        </p:pic>
      </p:grpSp>
      <p:sp>
        <p:nvSpPr>
          <p:cNvPr id="11" name="文本框 10">
            <a:extLst>
              <a:ext uri="{FF2B5EF4-FFF2-40B4-BE49-F238E27FC236}">
                <a16:creationId xmlns:a16="http://schemas.microsoft.com/office/drawing/2014/main" id="{28FCBA5C-F9B7-4178-8AF7-A058DDE9C263}"/>
              </a:ext>
            </a:extLst>
          </p:cNvPr>
          <p:cNvSpPr txBox="1"/>
          <p:nvPr/>
        </p:nvSpPr>
        <p:spPr>
          <a:xfrm>
            <a:off x="2123728" y="476672"/>
            <a:ext cx="5206875" cy="369332"/>
          </a:xfrm>
          <a:prstGeom prst="rect">
            <a:avLst/>
          </a:prstGeom>
          <a:solidFill>
            <a:srgbClr val="FFFF00"/>
          </a:solidFill>
        </p:spPr>
        <p:txBody>
          <a:bodyPr wrap="none" rtlCol="0">
            <a:spAutoFit/>
          </a:bodyPr>
          <a:lstStyle/>
          <a:p>
            <a:r>
              <a:rPr lang="en-US" altLang="zh-CN" b="1" dirty="0"/>
              <a:t>Logisim</a:t>
            </a:r>
            <a:r>
              <a:rPr lang="zh-CN" altLang="en-US" b="1" dirty="0"/>
              <a:t>实现的</a:t>
            </a:r>
            <a:r>
              <a:rPr lang="en-US" altLang="zh-CN" b="1" dirty="0"/>
              <a:t>5</a:t>
            </a:r>
            <a:r>
              <a:rPr lang="zh-CN" altLang="en-US" b="1" dirty="0"/>
              <a:t>位</a:t>
            </a:r>
            <a:r>
              <a:rPr lang="zh-CN" altLang="en-US" sz="1800" b="1" dirty="0"/>
              <a:t>无符号阵列乘法器（横向进位）</a:t>
            </a:r>
            <a:endParaRPr lang="zh-CN" altLang="en-US" b="1" dirty="0"/>
          </a:p>
        </p:txBody>
      </p:sp>
      <p:sp>
        <p:nvSpPr>
          <p:cNvPr id="2" name="文本框 1">
            <a:extLst>
              <a:ext uri="{FF2B5EF4-FFF2-40B4-BE49-F238E27FC236}">
                <a16:creationId xmlns:a16="http://schemas.microsoft.com/office/drawing/2014/main" id="{0ED42370-E944-67F8-6430-1218B48797DF}"/>
              </a:ext>
            </a:extLst>
          </p:cNvPr>
          <p:cNvSpPr txBox="1"/>
          <p:nvPr/>
        </p:nvSpPr>
        <p:spPr>
          <a:xfrm>
            <a:off x="2776282" y="991761"/>
            <a:ext cx="3955958" cy="276999"/>
          </a:xfrm>
          <a:prstGeom prst="rect">
            <a:avLst/>
          </a:prstGeom>
          <a:solidFill>
            <a:srgbClr val="92D050"/>
          </a:solidFill>
        </p:spPr>
        <p:txBody>
          <a:bodyPr wrap="square" rtlCol="0">
            <a:spAutoFit/>
          </a:bodyPr>
          <a:lstStyle/>
          <a:p>
            <a:pPr algn="ctr"/>
            <a:r>
              <a:rPr lang="zh-CN" altLang="en-US" sz="1200" b="1" dirty="0"/>
              <a:t>设计文件“</a:t>
            </a:r>
            <a:r>
              <a:rPr lang="en-US" altLang="zh-CN" sz="1200" b="1" dirty="0"/>
              <a:t>5</a:t>
            </a:r>
            <a:r>
              <a:rPr lang="zh-CN" altLang="en-US" sz="1200" b="1" dirty="0"/>
              <a:t>位无符号阵列乘法器</a:t>
            </a:r>
            <a:r>
              <a:rPr lang="en-US" altLang="zh-CN" sz="1200" b="1" dirty="0"/>
              <a:t>.circ</a:t>
            </a:r>
            <a:r>
              <a:rPr lang="zh-CN" altLang="en-US" sz="1200" b="1" dirty="0"/>
              <a:t>”（请从</a:t>
            </a:r>
            <a:r>
              <a:rPr lang="en-US" altLang="zh-CN" sz="1200" b="1" dirty="0"/>
              <a:t>FTP</a:t>
            </a:r>
            <a:r>
              <a:rPr lang="zh-CN" altLang="en-US" sz="1200" b="1" dirty="0"/>
              <a:t>下载）</a:t>
            </a:r>
          </a:p>
        </p:txBody>
      </p:sp>
    </p:spTree>
    <p:extLst>
      <p:ext uri="{BB962C8B-B14F-4D97-AF65-F5344CB8AC3E}">
        <p14:creationId xmlns:p14="http://schemas.microsoft.com/office/powerpoint/2010/main" val="3590458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A20DCDF-7E08-48B1-ADA6-2F0F9A6D3AF0}"/>
              </a:ext>
            </a:extLst>
          </p:cNvPr>
          <p:cNvSpPr>
            <a:spLocks noGrp="1"/>
          </p:cNvSpPr>
          <p:nvPr>
            <p:ph idx="1"/>
          </p:nvPr>
        </p:nvSpPr>
        <p:spPr>
          <a:xfrm>
            <a:off x="457200" y="764704"/>
            <a:ext cx="8229600" cy="4525963"/>
          </a:xfrm>
        </p:spPr>
        <p:txBody>
          <a:bodyPr/>
          <a:lstStyle/>
          <a:p>
            <a:pPr lvl="2"/>
            <a:r>
              <a:rPr lang="zh-CN" altLang="en-US" sz="1600" b="1" dirty="0"/>
              <a:t>方法二：</a:t>
            </a:r>
            <a:r>
              <a:rPr lang="zh-CN" altLang="en-US" sz="1600" b="1" dirty="0">
                <a:solidFill>
                  <a:srgbClr val="FF0000"/>
                </a:solidFill>
              </a:rPr>
              <a:t>斜向进位无符号阵列乘法器</a:t>
            </a:r>
            <a:r>
              <a:rPr lang="zh-CN" altLang="en-US" sz="1600" b="1" dirty="0"/>
              <a:t>（教材图</a:t>
            </a:r>
            <a:r>
              <a:rPr lang="en-US" altLang="zh-CN" sz="1600" b="1" dirty="0"/>
              <a:t>3.13</a:t>
            </a:r>
            <a:r>
              <a:rPr lang="zh-CN" altLang="en-US" sz="1600" b="1" dirty="0"/>
              <a:t>）</a:t>
            </a:r>
            <a:endParaRPr lang="en-US" altLang="zh-CN" sz="1600" b="1" dirty="0"/>
          </a:p>
          <a:p>
            <a:pPr lvl="3"/>
            <a:r>
              <a:rPr lang="zh-CN" altLang="en-US" sz="1400" b="1" dirty="0"/>
              <a:t>图中</a:t>
            </a:r>
            <a:r>
              <a:rPr lang="zh-CN" altLang="en-US" sz="1400" b="1" i="0" dirty="0">
                <a:solidFill>
                  <a:srgbClr val="FF0000"/>
                </a:solidFill>
                <a:effectLst/>
                <a:latin typeface="PingFang SC"/>
              </a:rPr>
              <a:t>⊕</a:t>
            </a:r>
            <a:r>
              <a:rPr lang="zh-CN" altLang="en-US" sz="1400" b="1" i="0" dirty="0">
                <a:solidFill>
                  <a:srgbClr val="333333"/>
                </a:solidFill>
                <a:effectLst/>
                <a:latin typeface="PingFang SC"/>
              </a:rPr>
              <a:t>为一位全加器，共</a:t>
            </a:r>
            <a:r>
              <a:rPr lang="en-US" altLang="zh-CN" sz="1400" b="1" i="0" dirty="0">
                <a:solidFill>
                  <a:srgbClr val="333333"/>
                </a:solidFill>
                <a:effectLst/>
                <a:latin typeface="PingFang SC"/>
              </a:rPr>
              <a:t>20</a:t>
            </a:r>
            <a:r>
              <a:rPr lang="zh-CN" altLang="en-US" sz="1400" b="1" i="0" dirty="0">
                <a:solidFill>
                  <a:srgbClr val="333333"/>
                </a:solidFill>
                <a:effectLst/>
                <a:latin typeface="PingFang SC"/>
              </a:rPr>
              <a:t>个</a:t>
            </a:r>
            <a:endParaRPr lang="zh-CN" altLang="en-US" sz="1000" b="1" dirty="0"/>
          </a:p>
        </p:txBody>
      </p:sp>
      <p:pic>
        <p:nvPicPr>
          <p:cNvPr id="5" name="图片 4">
            <a:extLst>
              <a:ext uri="{FF2B5EF4-FFF2-40B4-BE49-F238E27FC236}">
                <a16:creationId xmlns:a16="http://schemas.microsoft.com/office/drawing/2014/main" id="{C830CBEE-E0E7-43F4-B7EE-C269A1AE4638}"/>
              </a:ext>
            </a:extLst>
          </p:cNvPr>
          <p:cNvPicPr>
            <a:picLocks noChangeAspect="1"/>
          </p:cNvPicPr>
          <p:nvPr/>
        </p:nvPicPr>
        <p:blipFill>
          <a:blip r:embed="rId2"/>
          <a:stretch>
            <a:fillRect/>
          </a:stretch>
        </p:blipFill>
        <p:spPr>
          <a:xfrm>
            <a:off x="1499273" y="1968825"/>
            <a:ext cx="6602293" cy="4134102"/>
          </a:xfrm>
          <a:prstGeom prst="rect">
            <a:avLst/>
          </a:prstGeom>
        </p:spPr>
      </p:pic>
      <p:pic>
        <p:nvPicPr>
          <p:cNvPr id="4" name="图片 3">
            <a:extLst>
              <a:ext uri="{FF2B5EF4-FFF2-40B4-BE49-F238E27FC236}">
                <a16:creationId xmlns:a16="http://schemas.microsoft.com/office/drawing/2014/main" id="{76AAEC6D-18AB-499D-9647-3420D4E87344}"/>
              </a:ext>
            </a:extLst>
          </p:cNvPr>
          <p:cNvPicPr>
            <a:picLocks noChangeAspect="1"/>
          </p:cNvPicPr>
          <p:nvPr/>
        </p:nvPicPr>
        <p:blipFill>
          <a:blip r:embed="rId3"/>
          <a:stretch>
            <a:fillRect/>
          </a:stretch>
        </p:blipFill>
        <p:spPr>
          <a:xfrm>
            <a:off x="431595" y="1911098"/>
            <a:ext cx="1667897" cy="1234677"/>
          </a:xfrm>
          <a:prstGeom prst="rect">
            <a:avLst/>
          </a:prstGeom>
        </p:spPr>
      </p:pic>
      <p:sp>
        <p:nvSpPr>
          <p:cNvPr id="6" name="文本框 5">
            <a:extLst>
              <a:ext uri="{FF2B5EF4-FFF2-40B4-BE49-F238E27FC236}">
                <a16:creationId xmlns:a16="http://schemas.microsoft.com/office/drawing/2014/main" id="{893EF90E-FA03-475F-909C-8F2D253DA507}"/>
              </a:ext>
            </a:extLst>
          </p:cNvPr>
          <p:cNvSpPr txBox="1"/>
          <p:nvPr/>
        </p:nvSpPr>
        <p:spPr>
          <a:xfrm>
            <a:off x="3347864" y="6309320"/>
            <a:ext cx="3096344" cy="307777"/>
          </a:xfrm>
          <a:prstGeom prst="rect">
            <a:avLst/>
          </a:prstGeom>
          <a:noFill/>
        </p:spPr>
        <p:txBody>
          <a:bodyPr wrap="square">
            <a:spAutoFit/>
          </a:bodyPr>
          <a:lstStyle/>
          <a:p>
            <a:r>
              <a:rPr lang="zh-CN" altLang="en-US" sz="1400" b="1" dirty="0"/>
              <a:t>图</a:t>
            </a:r>
            <a:r>
              <a:rPr lang="en-US" altLang="zh-CN" sz="1400" b="1" dirty="0"/>
              <a:t>3.13    </a:t>
            </a:r>
            <a:r>
              <a:rPr lang="zh-CN" altLang="en-US" sz="1400" b="1" dirty="0"/>
              <a:t>斜向进位无符号阵列乘法器</a:t>
            </a:r>
            <a:endParaRPr lang="zh-CN" altLang="en-US" sz="1400" dirty="0"/>
          </a:p>
        </p:txBody>
      </p:sp>
      <p:sp>
        <p:nvSpPr>
          <p:cNvPr id="7" name="椭圆 6">
            <a:extLst>
              <a:ext uri="{FF2B5EF4-FFF2-40B4-BE49-F238E27FC236}">
                <a16:creationId xmlns:a16="http://schemas.microsoft.com/office/drawing/2014/main" id="{336D0C73-4C59-4FA3-87E8-11B8131B8463}"/>
              </a:ext>
            </a:extLst>
          </p:cNvPr>
          <p:cNvSpPr/>
          <p:nvPr/>
        </p:nvSpPr>
        <p:spPr>
          <a:xfrm>
            <a:off x="7020272" y="902087"/>
            <a:ext cx="648068" cy="58742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FA</a:t>
            </a:r>
            <a:endParaRPr lang="zh-CN" altLang="en-US" dirty="0">
              <a:solidFill>
                <a:schemeClr val="tx1"/>
              </a:solidFill>
            </a:endParaRPr>
          </a:p>
        </p:txBody>
      </p:sp>
      <p:cxnSp>
        <p:nvCxnSpPr>
          <p:cNvPr id="8" name="直接箭头连接符 7">
            <a:extLst>
              <a:ext uri="{FF2B5EF4-FFF2-40B4-BE49-F238E27FC236}">
                <a16:creationId xmlns:a16="http://schemas.microsoft.com/office/drawing/2014/main" id="{ACC3764F-5235-46FE-9402-4DE95EA5B02D}"/>
              </a:ext>
            </a:extLst>
          </p:cNvPr>
          <p:cNvCxnSpPr/>
          <p:nvPr/>
        </p:nvCxnSpPr>
        <p:spPr>
          <a:xfrm>
            <a:off x="7330057" y="553408"/>
            <a:ext cx="0" cy="3486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直接箭头连接符 8">
            <a:extLst>
              <a:ext uri="{FF2B5EF4-FFF2-40B4-BE49-F238E27FC236}">
                <a16:creationId xmlns:a16="http://schemas.microsoft.com/office/drawing/2014/main" id="{6D234D0E-CA98-4781-9E9E-F7B7385ACE5A}"/>
              </a:ext>
            </a:extLst>
          </p:cNvPr>
          <p:cNvCxnSpPr>
            <a:cxnSpLocks/>
            <a:stCxn id="15" idx="1"/>
            <a:endCxn id="7" idx="7"/>
          </p:cNvCxnSpPr>
          <p:nvPr/>
        </p:nvCxnSpPr>
        <p:spPr>
          <a:xfrm flipH="1">
            <a:off x="7573433" y="608720"/>
            <a:ext cx="318139" cy="3793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直接箭头连接符 9">
            <a:extLst>
              <a:ext uri="{FF2B5EF4-FFF2-40B4-BE49-F238E27FC236}">
                <a16:creationId xmlns:a16="http://schemas.microsoft.com/office/drawing/2014/main" id="{E35AADE4-2B80-4298-87C4-969993BA9077}"/>
              </a:ext>
            </a:extLst>
          </p:cNvPr>
          <p:cNvCxnSpPr>
            <a:cxnSpLocks/>
          </p:cNvCxnSpPr>
          <p:nvPr/>
        </p:nvCxnSpPr>
        <p:spPr>
          <a:xfrm>
            <a:off x="7332573" y="1489512"/>
            <a:ext cx="0" cy="28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直接箭头连接符 10">
            <a:extLst>
              <a:ext uri="{FF2B5EF4-FFF2-40B4-BE49-F238E27FC236}">
                <a16:creationId xmlns:a16="http://schemas.microsoft.com/office/drawing/2014/main" id="{0962FE99-6C94-4671-B8BF-40513DB9CB56}"/>
              </a:ext>
            </a:extLst>
          </p:cNvPr>
          <p:cNvCxnSpPr>
            <a:cxnSpLocks/>
            <a:endCxn id="7" idx="6"/>
          </p:cNvCxnSpPr>
          <p:nvPr/>
        </p:nvCxnSpPr>
        <p:spPr>
          <a:xfrm flipH="1">
            <a:off x="7668340" y="1195799"/>
            <a:ext cx="468000"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直接箭头连接符 11">
            <a:extLst>
              <a:ext uri="{FF2B5EF4-FFF2-40B4-BE49-F238E27FC236}">
                <a16:creationId xmlns:a16="http://schemas.microsoft.com/office/drawing/2014/main" id="{23A34AE8-C499-4C3D-9B77-E93441778DD2}"/>
              </a:ext>
            </a:extLst>
          </p:cNvPr>
          <p:cNvCxnSpPr>
            <a:cxnSpLocks/>
          </p:cNvCxnSpPr>
          <p:nvPr/>
        </p:nvCxnSpPr>
        <p:spPr>
          <a:xfrm flipH="1">
            <a:off x="6891211" y="1451412"/>
            <a:ext cx="223968" cy="2493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文本框 12">
            <a:extLst>
              <a:ext uri="{FF2B5EF4-FFF2-40B4-BE49-F238E27FC236}">
                <a16:creationId xmlns:a16="http://schemas.microsoft.com/office/drawing/2014/main" id="{6E3814C2-329B-4AEE-9840-C6A57F336D2A}"/>
              </a:ext>
            </a:extLst>
          </p:cNvPr>
          <p:cNvSpPr txBox="1"/>
          <p:nvPr/>
        </p:nvSpPr>
        <p:spPr>
          <a:xfrm>
            <a:off x="7147244" y="207436"/>
            <a:ext cx="497483" cy="369332"/>
          </a:xfrm>
          <a:prstGeom prst="rect">
            <a:avLst/>
          </a:prstGeom>
          <a:noFill/>
        </p:spPr>
        <p:txBody>
          <a:bodyPr wrap="square" rtlCol="0">
            <a:spAutoFit/>
          </a:bodyPr>
          <a:lstStyle/>
          <a:p>
            <a:r>
              <a:rPr lang="en-US" altLang="zh-CN" dirty="0"/>
              <a:t>Xi</a:t>
            </a:r>
            <a:endParaRPr lang="zh-CN" altLang="en-US" dirty="0"/>
          </a:p>
        </p:txBody>
      </p:sp>
      <p:sp>
        <p:nvSpPr>
          <p:cNvPr id="14" name="文本框 13">
            <a:extLst>
              <a:ext uri="{FF2B5EF4-FFF2-40B4-BE49-F238E27FC236}">
                <a16:creationId xmlns:a16="http://schemas.microsoft.com/office/drawing/2014/main" id="{E63BEBF2-08F4-4336-B350-BC64142187B4}"/>
              </a:ext>
            </a:extLst>
          </p:cNvPr>
          <p:cNvSpPr txBox="1"/>
          <p:nvPr/>
        </p:nvSpPr>
        <p:spPr>
          <a:xfrm>
            <a:off x="8149957" y="1020572"/>
            <a:ext cx="497483" cy="369332"/>
          </a:xfrm>
          <a:prstGeom prst="rect">
            <a:avLst/>
          </a:prstGeom>
          <a:noFill/>
        </p:spPr>
        <p:txBody>
          <a:bodyPr wrap="square" rtlCol="0">
            <a:spAutoFit/>
          </a:bodyPr>
          <a:lstStyle/>
          <a:p>
            <a:r>
              <a:rPr lang="en-US" altLang="zh-CN" dirty="0"/>
              <a:t>Yi</a:t>
            </a:r>
            <a:endParaRPr lang="zh-CN" altLang="en-US" dirty="0"/>
          </a:p>
        </p:txBody>
      </p:sp>
      <p:sp>
        <p:nvSpPr>
          <p:cNvPr id="15" name="文本框 14">
            <a:extLst>
              <a:ext uri="{FF2B5EF4-FFF2-40B4-BE49-F238E27FC236}">
                <a16:creationId xmlns:a16="http://schemas.microsoft.com/office/drawing/2014/main" id="{153DA015-950E-4EBF-B527-6F8FE376EE04}"/>
              </a:ext>
            </a:extLst>
          </p:cNvPr>
          <p:cNvSpPr txBox="1"/>
          <p:nvPr/>
        </p:nvSpPr>
        <p:spPr>
          <a:xfrm>
            <a:off x="7891572" y="424054"/>
            <a:ext cx="576065" cy="369332"/>
          </a:xfrm>
          <a:prstGeom prst="rect">
            <a:avLst/>
          </a:prstGeom>
          <a:noFill/>
        </p:spPr>
        <p:txBody>
          <a:bodyPr wrap="square" rtlCol="0">
            <a:spAutoFit/>
          </a:bodyPr>
          <a:lstStyle/>
          <a:p>
            <a:r>
              <a:rPr lang="en-US" altLang="zh-CN" dirty="0"/>
              <a:t>Ci-1</a:t>
            </a:r>
            <a:endParaRPr lang="zh-CN" altLang="en-US" dirty="0"/>
          </a:p>
        </p:txBody>
      </p:sp>
      <p:sp>
        <p:nvSpPr>
          <p:cNvPr id="16" name="文本框 15">
            <a:extLst>
              <a:ext uri="{FF2B5EF4-FFF2-40B4-BE49-F238E27FC236}">
                <a16:creationId xmlns:a16="http://schemas.microsoft.com/office/drawing/2014/main" id="{6650624C-1D38-4280-88CB-91E42E82ABBF}"/>
              </a:ext>
            </a:extLst>
          </p:cNvPr>
          <p:cNvSpPr txBox="1"/>
          <p:nvPr/>
        </p:nvSpPr>
        <p:spPr>
          <a:xfrm>
            <a:off x="6545004" y="1487460"/>
            <a:ext cx="458191" cy="369332"/>
          </a:xfrm>
          <a:prstGeom prst="rect">
            <a:avLst/>
          </a:prstGeom>
          <a:noFill/>
        </p:spPr>
        <p:txBody>
          <a:bodyPr wrap="square" rtlCol="0">
            <a:spAutoFit/>
          </a:bodyPr>
          <a:lstStyle/>
          <a:p>
            <a:r>
              <a:rPr lang="en-US" altLang="zh-CN" dirty="0"/>
              <a:t>Ci</a:t>
            </a:r>
            <a:endParaRPr lang="zh-CN" altLang="en-US" dirty="0"/>
          </a:p>
        </p:txBody>
      </p:sp>
      <p:sp>
        <p:nvSpPr>
          <p:cNvPr id="21" name="矩形 20">
            <a:extLst>
              <a:ext uri="{FF2B5EF4-FFF2-40B4-BE49-F238E27FC236}">
                <a16:creationId xmlns:a16="http://schemas.microsoft.com/office/drawing/2014/main" id="{CDEDAF98-715B-40F4-BD93-581461AA770B}"/>
              </a:ext>
            </a:extLst>
          </p:cNvPr>
          <p:cNvSpPr/>
          <p:nvPr/>
        </p:nvSpPr>
        <p:spPr>
          <a:xfrm>
            <a:off x="1907704" y="5095725"/>
            <a:ext cx="3312368" cy="4935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8BF4627E-82D2-49CA-B7D9-12C8FB5E8E2C}"/>
              </a:ext>
            </a:extLst>
          </p:cNvPr>
          <p:cNvSpPr txBox="1"/>
          <p:nvPr/>
        </p:nvSpPr>
        <p:spPr>
          <a:xfrm>
            <a:off x="7186536" y="1707605"/>
            <a:ext cx="458191" cy="369332"/>
          </a:xfrm>
          <a:prstGeom prst="rect">
            <a:avLst/>
          </a:prstGeom>
          <a:noFill/>
        </p:spPr>
        <p:txBody>
          <a:bodyPr wrap="square" rtlCol="0">
            <a:spAutoFit/>
          </a:bodyPr>
          <a:lstStyle/>
          <a:p>
            <a:r>
              <a:rPr lang="en-US" altLang="zh-CN" dirty="0"/>
              <a:t>Si</a:t>
            </a:r>
            <a:endParaRPr lang="zh-CN" altLang="en-US" dirty="0"/>
          </a:p>
        </p:txBody>
      </p:sp>
    </p:spTree>
    <p:extLst>
      <p:ext uri="{BB962C8B-B14F-4D97-AF65-F5344CB8AC3E}">
        <p14:creationId xmlns:p14="http://schemas.microsoft.com/office/powerpoint/2010/main" val="24731419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8FCBA5C-F9B7-4178-8AF7-A058DDE9C263}"/>
              </a:ext>
            </a:extLst>
          </p:cNvPr>
          <p:cNvSpPr txBox="1"/>
          <p:nvPr/>
        </p:nvSpPr>
        <p:spPr>
          <a:xfrm>
            <a:off x="1968562" y="476672"/>
            <a:ext cx="5206875" cy="369332"/>
          </a:xfrm>
          <a:prstGeom prst="rect">
            <a:avLst/>
          </a:prstGeom>
          <a:solidFill>
            <a:srgbClr val="FFFF00"/>
          </a:solidFill>
        </p:spPr>
        <p:txBody>
          <a:bodyPr wrap="none" rtlCol="0">
            <a:spAutoFit/>
          </a:bodyPr>
          <a:lstStyle/>
          <a:p>
            <a:r>
              <a:rPr lang="en-US" altLang="zh-CN" b="1" dirty="0"/>
              <a:t>Logisim</a:t>
            </a:r>
            <a:r>
              <a:rPr lang="zh-CN" altLang="en-US" b="1" dirty="0"/>
              <a:t>实现的</a:t>
            </a:r>
            <a:r>
              <a:rPr lang="en-US" altLang="zh-CN" b="1" dirty="0"/>
              <a:t>5</a:t>
            </a:r>
            <a:r>
              <a:rPr lang="zh-CN" altLang="en-US" b="1" dirty="0"/>
              <a:t>位</a:t>
            </a:r>
            <a:r>
              <a:rPr lang="zh-CN" altLang="en-US" sz="1800" b="1" dirty="0"/>
              <a:t>无符号阵列乘法器（斜向进位）</a:t>
            </a:r>
            <a:endParaRPr lang="zh-CN" altLang="en-US" b="1" dirty="0"/>
          </a:p>
        </p:txBody>
      </p:sp>
      <p:grpSp>
        <p:nvGrpSpPr>
          <p:cNvPr id="7" name="组合 6">
            <a:extLst>
              <a:ext uri="{FF2B5EF4-FFF2-40B4-BE49-F238E27FC236}">
                <a16:creationId xmlns:a16="http://schemas.microsoft.com/office/drawing/2014/main" id="{0EBC880F-32CC-41B0-8A12-DD97DDDCA987}"/>
              </a:ext>
            </a:extLst>
          </p:cNvPr>
          <p:cNvGrpSpPr/>
          <p:nvPr/>
        </p:nvGrpSpPr>
        <p:grpSpPr>
          <a:xfrm>
            <a:off x="683568" y="2060848"/>
            <a:ext cx="8014581" cy="3580527"/>
            <a:chOff x="755576" y="2103906"/>
            <a:chExt cx="8014581" cy="3580527"/>
          </a:xfrm>
        </p:grpSpPr>
        <p:pic>
          <p:nvPicPr>
            <p:cNvPr id="12" name="图片 11">
              <a:extLst>
                <a:ext uri="{FF2B5EF4-FFF2-40B4-BE49-F238E27FC236}">
                  <a16:creationId xmlns:a16="http://schemas.microsoft.com/office/drawing/2014/main" id="{5CCF3513-FD2E-4E51-BF71-FDD057BF3F62}"/>
                </a:ext>
              </a:extLst>
            </p:cNvPr>
            <p:cNvPicPr>
              <a:picLocks noChangeAspect="1"/>
            </p:cNvPicPr>
            <p:nvPr/>
          </p:nvPicPr>
          <p:blipFill>
            <a:blip r:embed="rId2"/>
            <a:stretch>
              <a:fillRect/>
            </a:stretch>
          </p:blipFill>
          <p:spPr>
            <a:xfrm>
              <a:off x="755576" y="2103906"/>
              <a:ext cx="8014581" cy="3580527"/>
            </a:xfrm>
            <a:prstGeom prst="rect">
              <a:avLst/>
            </a:prstGeom>
          </p:spPr>
        </p:pic>
        <p:pic>
          <p:nvPicPr>
            <p:cNvPr id="3" name="图片 2">
              <a:extLst>
                <a:ext uri="{FF2B5EF4-FFF2-40B4-BE49-F238E27FC236}">
                  <a16:creationId xmlns:a16="http://schemas.microsoft.com/office/drawing/2014/main" id="{44880E63-63D7-4DAE-9E0C-C2FEF3E900F7}"/>
                </a:ext>
              </a:extLst>
            </p:cNvPr>
            <p:cNvPicPr>
              <a:picLocks noChangeAspect="1"/>
            </p:cNvPicPr>
            <p:nvPr/>
          </p:nvPicPr>
          <p:blipFill>
            <a:blip r:embed="rId3"/>
            <a:stretch>
              <a:fillRect/>
            </a:stretch>
          </p:blipFill>
          <p:spPr>
            <a:xfrm>
              <a:off x="827584" y="2147937"/>
              <a:ext cx="3410125" cy="488975"/>
            </a:xfrm>
            <a:prstGeom prst="rect">
              <a:avLst/>
            </a:prstGeom>
          </p:spPr>
        </p:pic>
      </p:grpSp>
      <p:sp>
        <p:nvSpPr>
          <p:cNvPr id="2" name="文本框 1">
            <a:extLst>
              <a:ext uri="{FF2B5EF4-FFF2-40B4-BE49-F238E27FC236}">
                <a16:creationId xmlns:a16="http://schemas.microsoft.com/office/drawing/2014/main" id="{CE9A17B5-92F3-CBAD-3BED-DFEB29AD1051}"/>
              </a:ext>
            </a:extLst>
          </p:cNvPr>
          <p:cNvSpPr txBox="1"/>
          <p:nvPr/>
        </p:nvSpPr>
        <p:spPr>
          <a:xfrm>
            <a:off x="2776282" y="991761"/>
            <a:ext cx="3955958" cy="276999"/>
          </a:xfrm>
          <a:prstGeom prst="rect">
            <a:avLst/>
          </a:prstGeom>
          <a:solidFill>
            <a:srgbClr val="92D050"/>
          </a:solidFill>
        </p:spPr>
        <p:txBody>
          <a:bodyPr wrap="square" rtlCol="0">
            <a:spAutoFit/>
          </a:bodyPr>
          <a:lstStyle/>
          <a:p>
            <a:pPr algn="ctr"/>
            <a:r>
              <a:rPr lang="zh-CN" altLang="en-US" sz="1200" b="1" dirty="0"/>
              <a:t>设计文件“</a:t>
            </a:r>
            <a:r>
              <a:rPr lang="en-US" altLang="zh-CN" sz="1200" b="1" dirty="0"/>
              <a:t>5</a:t>
            </a:r>
            <a:r>
              <a:rPr lang="zh-CN" altLang="en-US" sz="1200" b="1" dirty="0"/>
              <a:t>位无符号阵列乘法器</a:t>
            </a:r>
            <a:r>
              <a:rPr lang="en-US" altLang="zh-CN" sz="1200" b="1" dirty="0"/>
              <a:t>.circ</a:t>
            </a:r>
            <a:r>
              <a:rPr lang="zh-CN" altLang="en-US" sz="1200" b="1" dirty="0"/>
              <a:t>”（请从</a:t>
            </a:r>
            <a:r>
              <a:rPr lang="en-US" altLang="zh-CN" sz="1200" b="1" dirty="0"/>
              <a:t>FTP</a:t>
            </a:r>
            <a:r>
              <a:rPr lang="zh-CN" altLang="en-US" sz="1200" b="1" dirty="0"/>
              <a:t>下载）</a:t>
            </a:r>
          </a:p>
        </p:txBody>
      </p:sp>
    </p:spTree>
    <p:extLst>
      <p:ext uri="{BB962C8B-B14F-4D97-AF65-F5344CB8AC3E}">
        <p14:creationId xmlns:p14="http://schemas.microsoft.com/office/powerpoint/2010/main" val="20557355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CA807CC-9EA6-183D-25EA-DD0D10FA947E}"/>
              </a:ext>
            </a:extLst>
          </p:cNvPr>
          <p:cNvSpPr>
            <a:spLocks noGrp="1"/>
          </p:cNvSpPr>
          <p:nvPr>
            <p:ph idx="1"/>
          </p:nvPr>
        </p:nvSpPr>
        <p:spPr>
          <a:xfrm>
            <a:off x="457200" y="1124744"/>
            <a:ext cx="8229600" cy="4525963"/>
          </a:xfrm>
        </p:spPr>
        <p:txBody>
          <a:bodyPr/>
          <a:lstStyle/>
          <a:p>
            <a:pPr lvl="1"/>
            <a:r>
              <a:rPr lang="zh-CN" altLang="en-US" sz="1800" b="1" dirty="0"/>
              <a:t>利用前面的</a:t>
            </a:r>
            <a:r>
              <a:rPr lang="en-US" altLang="zh-CN" sz="1800" b="1" dirty="0"/>
              <a:t>5</a:t>
            </a:r>
            <a:r>
              <a:rPr lang="zh-CN" altLang="en-US" sz="1800" b="1" dirty="0"/>
              <a:t>位无符号阵列乘法器，可以实现</a:t>
            </a:r>
            <a:r>
              <a:rPr lang="en-US" altLang="zh-CN" sz="1800" b="1" dirty="0"/>
              <a:t>6</a:t>
            </a:r>
            <a:r>
              <a:rPr lang="zh-CN" altLang="en-US" sz="1800" b="1" dirty="0"/>
              <a:t>位</a:t>
            </a:r>
            <a:r>
              <a:rPr lang="zh-CN" altLang="en-US" sz="1800" b="1" dirty="0">
                <a:solidFill>
                  <a:srgbClr val="FF0000"/>
                </a:solidFill>
              </a:rPr>
              <a:t>原码阵列乘法器</a:t>
            </a:r>
            <a:endParaRPr lang="en-US" altLang="zh-CN" sz="1800" b="1" dirty="0">
              <a:solidFill>
                <a:srgbClr val="FF0000"/>
              </a:solidFill>
            </a:endParaRPr>
          </a:p>
          <a:p>
            <a:pPr lvl="1"/>
            <a:endParaRPr lang="en-US" altLang="zh-CN" sz="1800" b="1" dirty="0"/>
          </a:p>
          <a:p>
            <a:pPr lvl="2"/>
            <a:r>
              <a:rPr lang="zh-CN" altLang="en-US" sz="1400" b="1" dirty="0"/>
              <a:t>乘数、被除数的数值位（</a:t>
            </a:r>
            <a:r>
              <a:rPr lang="en-US" altLang="zh-CN" sz="1400" b="1" dirty="0"/>
              <a:t>5</a:t>
            </a:r>
            <a:r>
              <a:rPr lang="zh-CN" altLang="en-US" sz="1400" b="1" dirty="0"/>
              <a:t>位）送</a:t>
            </a:r>
            <a:r>
              <a:rPr lang="en-US" altLang="zh-CN" sz="1400" b="1" dirty="0"/>
              <a:t>5</a:t>
            </a:r>
            <a:r>
              <a:rPr lang="zh-CN" altLang="en-US" sz="1400" b="1" dirty="0"/>
              <a:t>位无符号阵列乘法器，得到乘积的数值位</a:t>
            </a:r>
            <a:endParaRPr lang="en-US" altLang="zh-CN" sz="1400" b="1" dirty="0"/>
          </a:p>
          <a:p>
            <a:pPr lvl="2"/>
            <a:endParaRPr lang="en-US" altLang="zh-CN" sz="1400" b="1" dirty="0"/>
          </a:p>
          <a:p>
            <a:pPr lvl="2"/>
            <a:r>
              <a:rPr lang="zh-CN" altLang="en-US" sz="1400" b="1" dirty="0"/>
              <a:t>乘数、被除数的符号位进行异或运算，得到乘积的符号位</a:t>
            </a:r>
            <a:endParaRPr lang="en-US" altLang="zh-CN" sz="1400" b="1" dirty="0"/>
          </a:p>
          <a:p>
            <a:pPr lvl="2"/>
            <a:endParaRPr lang="en-US" altLang="zh-CN" sz="1400" b="1" dirty="0"/>
          </a:p>
          <a:p>
            <a:pPr lvl="2"/>
            <a:r>
              <a:rPr lang="zh-CN" altLang="en-US" sz="1400" b="1" dirty="0"/>
              <a:t>请同学们自行设计该电路（实验二的内容）</a:t>
            </a:r>
            <a:endParaRPr lang="en-US" altLang="zh-CN" sz="1400" b="1" dirty="0"/>
          </a:p>
          <a:p>
            <a:pPr lvl="1"/>
            <a:endParaRPr lang="zh-CN" altLang="en-US" sz="1600" b="1" dirty="0"/>
          </a:p>
        </p:txBody>
      </p:sp>
    </p:spTree>
    <p:extLst>
      <p:ext uri="{BB962C8B-B14F-4D97-AF65-F5344CB8AC3E}">
        <p14:creationId xmlns:p14="http://schemas.microsoft.com/office/powerpoint/2010/main" val="39659218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476969"/>
            <a:ext cx="8229600" cy="6048375"/>
          </a:xfrm>
        </p:spPr>
        <p:txBody>
          <a:bodyPr rtlCol="0">
            <a:normAutofit/>
          </a:bodyPr>
          <a:lstStyle/>
          <a:p>
            <a:pPr eaLnBrk="1" fontAlgn="auto" hangingPunct="1">
              <a:spcAft>
                <a:spcPts val="0"/>
              </a:spcAft>
              <a:defRPr/>
            </a:pPr>
            <a:r>
              <a:rPr lang="en-US" altLang="zh-CN" b="1" dirty="0">
                <a:ea typeface="黑体" pitchFamily="49" charset="-122"/>
              </a:rPr>
              <a:t>3.3.4  </a:t>
            </a:r>
            <a:r>
              <a:rPr lang="zh-CN" altLang="en-US" b="1" dirty="0">
                <a:ea typeface="黑体" pitchFamily="49" charset="-122"/>
              </a:rPr>
              <a:t>补码阵列乘法器</a:t>
            </a:r>
            <a:endParaRPr lang="en-US" altLang="zh-CN" b="1" dirty="0">
              <a:ea typeface="黑体" pitchFamily="49" charset="-122"/>
            </a:endParaRPr>
          </a:p>
          <a:p>
            <a:pPr lvl="1" eaLnBrk="1" fontAlgn="auto" hangingPunct="1">
              <a:spcAft>
                <a:spcPts val="0"/>
              </a:spcAft>
              <a:defRPr/>
            </a:pPr>
            <a:endParaRPr lang="en-US" altLang="zh-CN" sz="1400" b="1" dirty="0">
              <a:ea typeface="黑体" pitchFamily="49" charset="-122"/>
            </a:endParaRPr>
          </a:p>
          <a:p>
            <a:pPr lvl="1" eaLnBrk="1" fontAlgn="auto" hangingPunct="1">
              <a:spcAft>
                <a:spcPts val="0"/>
              </a:spcAft>
              <a:defRPr/>
            </a:pPr>
            <a:r>
              <a:rPr lang="zh-CN" altLang="en-US" sz="1800" b="1" dirty="0">
                <a:latin typeface="+mn-ea"/>
              </a:rPr>
              <a:t>原码阵列乘法器：</a:t>
            </a:r>
            <a:endParaRPr lang="en-US" altLang="zh-CN" sz="2000" b="1" dirty="0"/>
          </a:p>
        </p:txBody>
      </p:sp>
      <p:pic>
        <p:nvPicPr>
          <p:cNvPr id="4" name="图片 3">
            <a:extLst>
              <a:ext uri="{FF2B5EF4-FFF2-40B4-BE49-F238E27FC236}">
                <a16:creationId xmlns:a16="http://schemas.microsoft.com/office/drawing/2014/main" id="{1D9A2E4F-F565-40C7-A00F-8403FEDFDDAD}"/>
              </a:ext>
            </a:extLst>
          </p:cNvPr>
          <p:cNvPicPr>
            <a:picLocks noChangeAspect="1"/>
          </p:cNvPicPr>
          <p:nvPr/>
        </p:nvPicPr>
        <p:blipFill>
          <a:blip r:embed="rId2"/>
          <a:stretch>
            <a:fillRect/>
          </a:stretch>
        </p:blipFill>
        <p:spPr>
          <a:xfrm>
            <a:off x="468861" y="2564904"/>
            <a:ext cx="5093639" cy="2755505"/>
          </a:xfrm>
          <a:prstGeom prst="rect">
            <a:avLst/>
          </a:prstGeom>
        </p:spPr>
      </p:pic>
      <p:grpSp>
        <p:nvGrpSpPr>
          <p:cNvPr id="17" name="组合 16">
            <a:extLst>
              <a:ext uri="{FF2B5EF4-FFF2-40B4-BE49-F238E27FC236}">
                <a16:creationId xmlns:a16="http://schemas.microsoft.com/office/drawing/2014/main" id="{F5B30703-FB94-4372-9148-4B9B718E15D7}"/>
              </a:ext>
            </a:extLst>
          </p:cNvPr>
          <p:cNvGrpSpPr/>
          <p:nvPr/>
        </p:nvGrpSpPr>
        <p:grpSpPr>
          <a:xfrm>
            <a:off x="7054532" y="548680"/>
            <a:ext cx="1261884" cy="1938962"/>
            <a:chOff x="6948264" y="476672"/>
            <a:chExt cx="1261884" cy="1938962"/>
          </a:xfrm>
        </p:grpSpPr>
        <p:pic>
          <p:nvPicPr>
            <p:cNvPr id="11" name="图片 10">
              <a:extLst>
                <a:ext uri="{FF2B5EF4-FFF2-40B4-BE49-F238E27FC236}">
                  <a16:creationId xmlns:a16="http://schemas.microsoft.com/office/drawing/2014/main" id="{B351B74A-69BF-4A57-A0CA-7380D9CCDE80}"/>
                </a:ext>
              </a:extLst>
            </p:cNvPr>
            <p:cNvPicPr>
              <a:picLocks noChangeAspect="1"/>
            </p:cNvPicPr>
            <p:nvPr/>
          </p:nvPicPr>
          <p:blipFill>
            <a:blip r:embed="rId3"/>
            <a:stretch>
              <a:fillRect/>
            </a:stretch>
          </p:blipFill>
          <p:spPr>
            <a:xfrm>
              <a:off x="6948264" y="476672"/>
              <a:ext cx="1124615" cy="1584176"/>
            </a:xfrm>
            <a:prstGeom prst="rect">
              <a:avLst/>
            </a:prstGeom>
          </p:spPr>
        </p:pic>
        <p:sp>
          <p:nvSpPr>
            <p:cNvPr id="5" name="文本框 4">
              <a:extLst>
                <a:ext uri="{FF2B5EF4-FFF2-40B4-BE49-F238E27FC236}">
                  <a16:creationId xmlns:a16="http://schemas.microsoft.com/office/drawing/2014/main" id="{C56B9D24-CF7A-405B-A4F6-5CD0BFCD7B3A}"/>
                </a:ext>
              </a:extLst>
            </p:cNvPr>
            <p:cNvSpPr txBox="1"/>
            <p:nvPr/>
          </p:nvSpPr>
          <p:spPr>
            <a:xfrm>
              <a:off x="6948264" y="2138635"/>
              <a:ext cx="1261884" cy="276999"/>
            </a:xfrm>
            <a:prstGeom prst="rect">
              <a:avLst/>
            </a:prstGeom>
            <a:solidFill>
              <a:srgbClr val="FFFF00"/>
            </a:solidFill>
          </p:spPr>
          <p:txBody>
            <a:bodyPr wrap="none" rtlCol="0">
              <a:spAutoFit/>
            </a:bodyPr>
            <a:lstStyle/>
            <a:p>
              <a:r>
                <a:rPr lang="zh-CN" altLang="en-US" sz="1200" b="1" dirty="0"/>
                <a:t>相加数产生电路</a:t>
              </a:r>
            </a:p>
          </p:txBody>
        </p:sp>
      </p:grpSp>
      <p:grpSp>
        <p:nvGrpSpPr>
          <p:cNvPr id="6" name="组合 5">
            <a:extLst>
              <a:ext uri="{FF2B5EF4-FFF2-40B4-BE49-F238E27FC236}">
                <a16:creationId xmlns:a16="http://schemas.microsoft.com/office/drawing/2014/main" id="{558EC18C-1087-4A76-A942-920CABBD61B9}"/>
              </a:ext>
            </a:extLst>
          </p:cNvPr>
          <p:cNvGrpSpPr/>
          <p:nvPr/>
        </p:nvGrpSpPr>
        <p:grpSpPr>
          <a:xfrm>
            <a:off x="6566066" y="2780928"/>
            <a:ext cx="2383464" cy="1797365"/>
            <a:chOff x="6566066" y="2852936"/>
            <a:chExt cx="2383464" cy="1797365"/>
          </a:xfrm>
        </p:grpSpPr>
        <p:pic>
          <p:nvPicPr>
            <p:cNvPr id="14" name="图片 13">
              <a:extLst>
                <a:ext uri="{FF2B5EF4-FFF2-40B4-BE49-F238E27FC236}">
                  <a16:creationId xmlns:a16="http://schemas.microsoft.com/office/drawing/2014/main" id="{B7D79221-49F0-40EB-8A99-C345D49498AB}"/>
                </a:ext>
              </a:extLst>
            </p:cNvPr>
            <p:cNvPicPr>
              <a:picLocks noChangeAspect="1"/>
            </p:cNvPicPr>
            <p:nvPr/>
          </p:nvPicPr>
          <p:blipFill>
            <a:blip r:embed="rId4"/>
            <a:stretch>
              <a:fillRect/>
            </a:stretch>
          </p:blipFill>
          <p:spPr>
            <a:xfrm>
              <a:off x="6566066" y="2852936"/>
              <a:ext cx="2383464" cy="1448358"/>
            </a:xfrm>
            <a:prstGeom prst="rect">
              <a:avLst/>
            </a:prstGeom>
          </p:spPr>
        </p:pic>
        <p:sp>
          <p:nvSpPr>
            <p:cNvPr id="15" name="文本框 14">
              <a:extLst>
                <a:ext uri="{FF2B5EF4-FFF2-40B4-BE49-F238E27FC236}">
                  <a16:creationId xmlns:a16="http://schemas.microsoft.com/office/drawing/2014/main" id="{067178F6-16D9-4A70-B5CB-84A5C6C85232}"/>
                </a:ext>
              </a:extLst>
            </p:cNvPr>
            <p:cNvSpPr txBox="1"/>
            <p:nvPr/>
          </p:nvSpPr>
          <p:spPr>
            <a:xfrm>
              <a:off x="6804248" y="4373302"/>
              <a:ext cx="1959383" cy="276999"/>
            </a:xfrm>
            <a:prstGeom prst="rect">
              <a:avLst/>
            </a:prstGeom>
            <a:solidFill>
              <a:srgbClr val="FFFF00"/>
            </a:solidFill>
          </p:spPr>
          <p:txBody>
            <a:bodyPr wrap="none" rtlCol="0">
              <a:spAutoFit/>
            </a:bodyPr>
            <a:lstStyle/>
            <a:p>
              <a:r>
                <a:rPr lang="en-US" altLang="zh-CN" sz="1200" b="1" dirty="0" err="1"/>
                <a:t>nxn</a:t>
              </a:r>
              <a:r>
                <a:rPr lang="zh-CN" altLang="en-US" sz="1200" b="1" dirty="0"/>
                <a:t>乘法阵列（横向进位）</a:t>
              </a:r>
            </a:p>
          </p:txBody>
        </p:sp>
      </p:grpSp>
      <p:grpSp>
        <p:nvGrpSpPr>
          <p:cNvPr id="8" name="组合 7">
            <a:extLst>
              <a:ext uri="{FF2B5EF4-FFF2-40B4-BE49-F238E27FC236}">
                <a16:creationId xmlns:a16="http://schemas.microsoft.com/office/drawing/2014/main" id="{C6885F8C-6855-4CE2-8406-096928ABB009}"/>
              </a:ext>
            </a:extLst>
          </p:cNvPr>
          <p:cNvGrpSpPr/>
          <p:nvPr/>
        </p:nvGrpSpPr>
        <p:grpSpPr>
          <a:xfrm>
            <a:off x="6590471" y="4941168"/>
            <a:ext cx="2359862" cy="1789167"/>
            <a:chOff x="6590471" y="4941168"/>
            <a:chExt cx="2359862" cy="1789167"/>
          </a:xfrm>
        </p:grpSpPr>
        <p:pic>
          <p:nvPicPr>
            <p:cNvPr id="12" name="图片 11">
              <a:extLst>
                <a:ext uri="{FF2B5EF4-FFF2-40B4-BE49-F238E27FC236}">
                  <a16:creationId xmlns:a16="http://schemas.microsoft.com/office/drawing/2014/main" id="{37D17DBE-1D26-45E8-A002-DA7A5A0A3AD8}"/>
                </a:ext>
              </a:extLst>
            </p:cNvPr>
            <p:cNvPicPr>
              <a:picLocks noChangeAspect="1"/>
            </p:cNvPicPr>
            <p:nvPr/>
          </p:nvPicPr>
          <p:blipFill>
            <a:blip r:embed="rId5"/>
            <a:stretch>
              <a:fillRect/>
            </a:stretch>
          </p:blipFill>
          <p:spPr>
            <a:xfrm>
              <a:off x="6590471" y="4941168"/>
              <a:ext cx="2359862" cy="1477655"/>
            </a:xfrm>
            <a:prstGeom prst="rect">
              <a:avLst/>
            </a:prstGeom>
          </p:spPr>
        </p:pic>
        <p:sp>
          <p:nvSpPr>
            <p:cNvPr id="16" name="文本框 15">
              <a:extLst>
                <a:ext uri="{FF2B5EF4-FFF2-40B4-BE49-F238E27FC236}">
                  <a16:creationId xmlns:a16="http://schemas.microsoft.com/office/drawing/2014/main" id="{E274C003-ACC6-4392-A910-295A733DAD91}"/>
                </a:ext>
              </a:extLst>
            </p:cNvPr>
            <p:cNvSpPr txBox="1"/>
            <p:nvPr/>
          </p:nvSpPr>
          <p:spPr>
            <a:xfrm>
              <a:off x="6804248" y="6453336"/>
              <a:ext cx="1959383" cy="276999"/>
            </a:xfrm>
            <a:prstGeom prst="rect">
              <a:avLst/>
            </a:prstGeom>
            <a:solidFill>
              <a:srgbClr val="FFFF00"/>
            </a:solidFill>
          </p:spPr>
          <p:txBody>
            <a:bodyPr wrap="none" rtlCol="0">
              <a:spAutoFit/>
            </a:bodyPr>
            <a:lstStyle/>
            <a:p>
              <a:r>
                <a:rPr lang="en-US" altLang="zh-CN" sz="1200" b="1" dirty="0" err="1"/>
                <a:t>nxn</a:t>
              </a:r>
              <a:r>
                <a:rPr lang="zh-CN" altLang="en-US" sz="1200" b="1" dirty="0"/>
                <a:t>乘法阵列（斜向进位）</a:t>
              </a:r>
            </a:p>
          </p:txBody>
        </p:sp>
      </p:grpSp>
      <p:sp>
        <p:nvSpPr>
          <p:cNvPr id="13" name="文本框 12">
            <a:extLst>
              <a:ext uri="{FF2B5EF4-FFF2-40B4-BE49-F238E27FC236}">
                <a16:creationId xmlns:a16="http://schemas.microsoft.com/office/drawing/2014/main" id="{FB785B03-D762-4ED0-BBEF-3C9B429CCD51}"/>
              </a:ext>
            </a:extLst>
          </p:cNvPr>
          <p:cNvSpPr txBox="1"/>
          <p:nvPr/>
        </p:nvSpPr>
        <p:spPr>
          <a:xfrm>
            <a:off x="2411760" y="5371152"/>
            <a:ext cx="2880320" cy="307777"/>
          </a:xfrm>
          <a:prstGeom prst="rect">
            <a:avLst/>
          </a:prstGeom>
          <a:noFill/>
        </p:spPr>
        <p:txBody>
          <a:bodyPr wrap="square">
            <a:spAutoFit/>
          </a:bodyPr>
          <a:lstStyle/>
          <a:p>
            <a:r>
              <a:rPr lang="zh-CN" altLang="en-US" sz="1400" b="1" dirty="0"/>
              <a:t>原码阵列乘法器</a:t>
            </a:r>
            <a:endParaRPr lang="zh-CN" altLang="en-US" sz="1400" dirty="0"/>
          </a:p>
        </p:txBody>
      </p:sp>
    </p:spTree>
    <p:extLst>
      <p:ext uri="{BB962C8B-B14F-4D97-AF65-F5344CB8AC3E}">
        <p14:creationId xmlns:p14="http://schemas.microsoft.com/office/powerpoint/2010/main" val="24329522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404664"/>
            <a:ext cx="8229600" cy="4525963"/>
          </a:xfrm>
        </p:spPr>
        <p:txBody>
          <a:bodyPr/>
          <a:lstStyle/>
          <a:p>
            <a:pPr lvl="1"/>
            <a:r>
              <a:rPr lang="zh-CN" altLang="en-US" sz="1800" b="1" dirty="0">
                <a:latin typeface="+mn-ea"/>
              </a:rPr>
              <a:t>补码阵列乘法器：</a:t>
            </a:r>
            <a:endParaRPr lang="en-US" altLang="zh-CN" sz="1800" b="1" dirty="0">
              <a:latin typeface="+mn-ea"/>
            </a:endParaRPr>
          </a:p>
          <a:p>
            <a:pPr lvl="2"/>
            <a:r>
              <a:rPr lang="en-US" altLang="zh-CN" sz="1400" b="1" dirty="0" err="1"/>
              <a:t>a</a:t>
            </a:r>
            <a:r>
              <a:rPr lang="en-US" altLang="zh-CN" sz="1400" b="1" baseline="-25000" dirty="0" err="1"/>
              <a:t>f</a:t>
            </a:r>
            <a:r>
              <a:rPr lang="en-US" altLang="zh-CN" sz="1400" b="1" dirty="0"/>
              <a:t>=1</a:t>
            </a:r>
            <a:r>
              <a:rPr lang="zh-CN" altLang="en-US" sz="1400" b="1" dirty="0"/>
              <a:t>，启动左边的</a:t>
            </a:r>
            <a:r>
              <a:rPr lang="en-US" altLang="zh-CN" sz="1400" b="1" dirty="0"/>
              <a:t>n</a:t>
            </a:r>
            <a:r>
              <a:rPr lang="zh-CN" altLang="en-US" sz="1400" b="1" dirty="0"/>
              <a:t>位求补器，将</a:t>
            </a:r>
            <a:r>
              <a:rPr lang="en-US" altLang="zh-CN" sz="1400" b="1" dirty="0"/>
              <a:t>a</a:t>
            </a:r>
            <a:r>
              <a:rPr lang="zh-CN" altLang="en-US" sz="1400" b="1" dirty="0"/>
              <a:t>（负数）转换为绝对值</a:t>
            </a:r>
            <a:endParaRPr lang="en-US" altLang="zh-CN" sz="1400" b="1" dirty="0"/>
          </a:p>
          <a:p>
            <a:pPr lvl="2"/>
            <a:r>
              <a:rPr lang="en-US" altLang="zh-CN" sz="1400" b="1" dirty="0"/>
              <a:t>b</a:t>
            </a:r>
            <a:r>
              <a:rPr lang="en-US" altLang="zh-CN" sz="1400" b="1" baseline="-25000" dirty="0"/>
              <a:t>f</a:t>
            </a:r>
            <a:r>
              <a:rPr lang="en-US" altLang="zh-CN" sz="1400" b="1" dirty="0"/>
              <a:t>=1</a:t>
            </a:r>
            <a:r>
              <a:rPr lang="zh-CN" altLang="en-US" sz="1400" b="1" dirty="0"/>
              <a:t>，启动右边的</a:t>
            </a:r>
            <a:r>
              <a:rPr lang="en-US" altLang="zh-CN" sz="1400" b="1" dirty="0"/>
              <a:t>n</a:t>
            </a:r>
            <a:r>
              <a:rPr lang="zh-CN" altLang="en-US" sz="1400" b="1" dirty="0"/>
              <a:t>位求补器，将</a:t>
            </a:r>
            <a:r>
              <a:rPr lang="en-US" altLang="zh-CN" sz="1400" b="1" dirty="0"/>
              <a:t>b</a:t>
            </a:r>
            <a:r>
              <a:rPr lang="zh-CN" altLang="en-US" sz="1400" b="1" dirty="0"/>
              <a:t>（负数）转换为绝对值</a:t>
            </a:r>
            <a:endParaRPr lang="en-US" altLang="zh-CN" sz="1400" b="1" dirty="0"/>
          </a:p>
          <a:p>
            <a:pPr lvl="2"/>
            <a:r>
              <a:rPr lang="en-US" altLang="zh-CN" sz="1400" b="1" dirty="0" err="1"/>
              <a:t>a</a:t>
            </a:r>
            <a:r>
              <a:rPr lang="en-US" altLang="zh-CN" sz="1400" b="1" baseline="-25000" dirty="0" err="1"/>
              <a:t>f</a:t>
            </a:r>
            <a:r>
              <a:rPr lang="en-US" altLang="zh-CN" sz="1400" b="1" dirty="0"/>
              <a:t>=0</a:t>
            </a:r>
            <a:r>
              <a:rPr lang="zh-CN" altLang="en-US" sz="1400" b="1" dirty="0"/>
              <a:t>，</a:t>
            </a:r>
            <a:r>
              <a:rPr lang="en-US" altLang="zh-CN" sz="1400" b="1" dirty="0"/>
              <a:t>b</a:t>
            </a:r>
            <a:r>
              <a:rPr lang="en-US" altLang="zh-CN" sz="1400" b="1" baseline="-25000" dirty="0"/>
              <a:t>f</a:t>
            </a:r>
            <a:r>
              <a:rPr lang="en-US" altLang="zh-CN" sz="1400" b="1" dirty="0"/>
              <a:t>=0</a:t>
            </a:r>
            <a:r>
              <a:rPr lang="zh-CN" altLang="en-US" sz="1400" b="1" dirty="0"/>
              <a:t>，两个</a:t>
            </a:r>
            <a:r>
              <a:rPr lang="en-US" altLang="zh-CN" sz="1400" b="1" dirty="0"/>
              <a:t>n</a:t>
            </a:r>
            <a:r>
              <a:rPr lang="zh-CN" altLang="en-US" sz="1400" b="1" dirty="0"/>
              <a:t>位求补器不工作，直接将</a:t>
            </a:r>
            <a:r>
              <a:rPr lang="en-US" altLang="zh-CN" sz="1400" b="1" dirty="0"/>
              <a:t>a</a:t>
            </a:r>
            <a:r>
              <a:rPr lang="zh-CN" altLang="en-US" sz="1400" b="1" dirty="0"/>
              <a:t>（正数）和</a:t>
            </a:r>
            <a:r>
              <a:rPr lang="en-US" altLang="zh-CN" sz="1400" b="1" dirty="0"/>
              <a:t>b</a:t>
            </a:r>
            <a:r>
              <a:rPr lang="zh-CN" altLang="en-US" sz="1400" b="1" dirty="0"/>
              <a:t>（正数）送到相加数产生电路</a:t>
            </a:r>
            <a:endParaRPr lang="en-US" altLang="zh-CN" sz="1400" b="1" dirty="0"/>
          </a:p>
          <a:p>
            <a:pPr lvl="2"/>
            <a:endParaRPr lang="en-US" altLang="zh-CN" sz="1400" b="1" dirty="0"/>
          </a:p>
          <a:p>
            <a:pPr lvl="2"/>
            <a:r>
              <a:rPr lang="en-US" altLang="zh-CN" sz="1400" b="1" dirty="0" err="1"/>
              <a:t>a</a:t>
            </a:r>
            <a:r>
              <a:rPr lang="en-US" altLang="zh-CN" sz="1400" b="1" baseline="-25000" dirty="0" err="1"/>
              <a:t>f</a:t>
            </a:r>
            <a:r>
              <a:rPr lang="en-US" altLang="zh-CN" sz="1400" b="1" dirty="0"/>
              <a:t>=1</a:t>
            </a:r>
            <a:r>
              <a:rPr lang="zh-CN" altLang="en-US" sz="1400" b="1" dirty="0"/>
              <a:t>、</a:t>
            </a:r>
            <a:r>
              <a:rPr lang="en-US" altLang="zh-CN" sz="1400" b="1" dirty="0"/>
              <a:t>b</a:t>
            </a:r>
            <a:r>
              <a:rPr lang="en-US" altLang="zh-CN" sz="1400" b="1" baseline="-25000" dirty="0"/>
              <a:t>f</a:t>
            </a:r>
            <a:r>
              <a:rPr lang="en-US" altLang="zh-CN" sz="1400" b="1" dirty="0"/>
              <a:t>=0</a:t>
            </a:r>
            <a:r>
              <a:rPr lang="zh-CN" altLang="en-US" sz="1400" b="1" dirty="0"/>
              <a:t>，或者</a:t>
            </a:r>
            <a:r>
              <a:rPr lang="en-US" altLang="zh-CN" sz="1400" b="1" dirty="0" err="1"/>
              <a:t>a</a:t>
            </a:r>
            <a:r>
              <a:rPr lang="en-US" altLang="zh-CN" sz="1400" b="1" baseline="-25000" dirty="0" err="1"/>
              <a:t>f</a:t>
            </a:r>
            <a:r>
              <a:rPr lang="en-US" altLang="zh-CN" sz="1400" b="1" dirty="0"/>
              <a:t>=0</a:t>
            </a:r>
            <a:r>
              <a:rPr lang="zh-CN" altLang="en-US" sz="1400" b="1" dirty="0"/>
              <a:t>、</a:t>
            </a:r>
            <a:r>
              <a:rPr lang="en-US" altLang="zh-CN" sz="1400" b="1" dirty="0"/>
              <a:t>b</a:t>
            </a:r>
            <a:r>
              <a:rPr lang="en-US" altLang="zh-CN" sz="1400" b="1" baseline="-25000" dirty="0"/>
              <a:t>f</a:t>
            </a:r>
            <a:r>
              <a:rPr lang="en-US" altLang="zh-CN" sz="1400" b="1" dirty="0"/>
              <a:t>=1</a:t>
            </a:r>
            <a:r>
              <a:rPr lang="zh-CN" altLang="en-US" sz="1400" b="1" dirty="0"/>
              <a:t>，结果为负数，启动</a:t>
            </a:r>
            <a:r>
              <a:rPr lang="en-US" altLang="zh-CN" sz="1400" b="1" dirty="0"/>
              <a:t>2n</a:t>
            </a:r>
            <a:r>
              <a:rPr lang="zh-CN" altLang="en-US" sz="1400" b="1" dirty="0"/>
              <a:t>位求补器，得到乘积的补码</a:t>
            </a:r>
            <a:endParaRPr lang="en-US" altLang="zh-CN" sz="1400" b="1" dirty="0"/>
          </a:p>
          <a:p>
            <a:pPr lvl="2"/>
            <a:r>
              <a:rPr lang="en-US" altLang="zh-CN" sz="1400" b="1" dirty="0" err="1"/>
              <a:t>a</a:t>
            </a:r>
            <a:r>
              <a:rPr lang="en-US" altLang="zh-CN" sz="1400" b="1" baseline="-25000" dirty="0" err="1"/>
              <a:t>f</a:t>
            </a:r>
            <a:r>
              <a:rPr lang="en-US" altLang="zh-CN" sz="1400" b="1" dirty="0"/>
              <a:t>=0</a:t>
            </a:r>
            <a:r>
              <a:rPr lang="zh-CN" altLang="en-US" sz="1400" b="1" dirty="0"/>
              <a:t>、</a:t>
            </a:r>
            <a:r>
              <a:rPr lang="en-US" altLang="zh-CN" sz="1400" b="1" dirty="0"/>
              <a:t>b</a:t>
            </a:r>
            <a:r>
              <a:rPr lang="en-US" altLang="zh-CN" sz="1400" b="1" baseline="-25000" dirty="0"/>
              <a:t>f</a:t>
            </a:r>
            <a:r>
              <a:rPr lang="en-US" altLang="zh-CN" sz="1400" b="1" dirty="0"/>
              <a:t>=0</a:t>
            </a:r>
            <a:r>
              <a:rPr lang="zh-CN" altLang="en-US" sz="1400" b="1" dirty="0"/>
              <a:t>，或者</a:t>
            </a:r>
            <a:r>
              <a:rPr lang="en-US" altLang="zh-CN" sz="1400" b="1" dirty="0" err="1"/>
              <a:t>a</a:t>
            </a:r>
            <a:r>
              <a:rPr lang="en-US" altLang="zh-CN" sz="1400" b="1" baseline="-25000" dirty="0" err="1"/>
              <a:t>f</a:t>
            </a:r>
            <a:r>
              <a:rPr lang="en-US" altLang="zh-CN" sz="1400" b="1" dirty="0"/>
              <a:t>=1</a:t>
            </a:r>
            <a:r>
              <a:rPr lang="zh-CN" altLang="en-US" sz="1400" b="1" dirty="0"/>
              <a:t>、</a:t>
            </a:r>
            <a:r>
              <a:rPr lang="en-US" altLang="zh-CN" sz="1400" b="1" dirty="0"/>
              <a:t>b</a:t>
            </a:r>
            <a:r>
              <a:rPr lang="en-US" altLang="zh-CN" sz="1400" b="1" baseline="-25000" dirty="0"/>
              <a:t>f</a:t>
            </a:r>
            <a:r>
              <a:rPr lang="en-US" altLang="zh-CN" sz="1400" b="1" dirty="0"/>
              <a:t>=1</a:t>
            </a:r>
            <a:r>
              <a:rPr lang="zh-CN" altLang="en-US" sz="1400" b="1" dirty="0"/>
              <a:t>，结果为正数，</a:t>
            </a:r>
            <a:r>
              <a:rPr lang="en-US" altLang="zh-CN" sz="1400" b="1" dirty="0"/>
              <a:t>2n</a:t>
            </a:r>
            <a:r>
              <a:rPr lang="zh-CN" altLang="en-US" sz="1400" b="1" dirty="0"/>
              <a:t>位求补器不工作，乘法阵列的输出就是乘积的补码</a:t>
            </a:r>
            <a:endParaRPr lang="en-US" altLang="zh-CN" sz="1400" b="1" dirty="0"/>
          </a:p>
          <a:p>
            <a:pPr lvl="2"/>
            <a:endParaRPr lang="en-US" altLang="zh-CN" sz="1800" b="1" dirty="0">
              <a:latin typeface="+mn-ea"/>
            </a:endParaRPr>
          </a:p>
          <a:p>
            <a:pPr lvl="2"/>
            <a:endParaRPr lang="en-US" altLang="zh-CN" sz="2800" b="1" dirty="0"/>
          </a:p>
          <a:p>
            <a:endParaRPr lang="zh-CN" altLang="en-US" dirty="0"/>
          </a:p>
        </p:txBody>
      </p:sp>
      <p:pic>
        <p:nvPicPr>
          <p:cNvPr id="5" name="图片 4">
            <a:extLst>
              <a:ext uri="{FF2B5EF4-FFF2-40B4-BE49-F238E27FC236}">
                <a16:creationId xmlns:a16="http://schemas.microsoft.com/office/drawing/2014/main" id="{66A5A255-9037-4C96-BDB0-FFC50B5F3BCD}"/>
              </a:ext>
            </a:extLst>
          </p:cNvPr>
          <p:cNvPicPr>
            <a:picLocks noChangeAspect="1"/>
          </p:cNvPicPr>
          <p:nvPr/>
        </p:nvPicPr>
        <p:blipFill>
          <a:blip r:embed="rId2"/>
          <a:stretch>
            <a:fillRect/>
          </a:stretch>
        </p:blipFill>
        <p:spPr>
          <a:xfrm>
            <a:off x="1691680" y="2780928"/>
            <a:ext cx="4994301" cy="3334184"/>
          </a:xfrm>
          <a:prstGeom prst="rect">
            <a:avLst/>
          </a:prstGeom>
        </p:spPr>
      </p:pic>
      <p:sp>
        <p:nvSpPr>
          <p:cNvPr id="4" name="文本框 3">
            <a:extLst>
              <a:ext uri="{FF2B5EF4-FFF2-40B4-BE49-F238E27FC236}">
                <a16:creationId xmlns:a16="http://schemas.microsoft.com/office/drawing/2014/main" id="{A1E667E5-0D61-4B8A-B503-7778452FE238}"/>
              </a:ext>
            </a:extLst>
          </p:cNvPr>
          <p:cNvSpPr txBox="1"/>
          <p:nvPr/>
        </p:nvSpPr>
        <p:spPr>
          <a:xfrm>
            <a:off x="2771800" y="6237312"/>
            <a:ext cx="2880320" cy="307777"/>
          </a:xfrm>
          <a:prstGeom prst="rect">
            <a:avLst/>
          </a:prstGeom>
          <a:noFill/>
        </p:spPr>
        <p:txBody>
          <a:bodyPr wrap="square">
            <a:spAutoFit/>
          </a:bodyPr>
          <a:lstStyle/>
          <a:p>
            <a:r>
              <a:rPr lang="zh-CN" altLang="en-US" sz="1400" b="1" dirty="0"/>
              <a:t>图</a:t>
            </a:r>
            <a:r>
              <a:rPr lang="en-US" altLang="zh-CN" sz="1400" b="1" dirty="0"/>
              <a:t>3.14    </a:t>
            </a:r>
            <a:r>
              <a:rPr lang="zh-CN" altLang="en-US" sz="1400" b="1" dirty="0"/>
              <a:t>补码阵列乘法器</a:t>
            </a:r>
            <a:endParaRPr lang="zh-CN" altLang="en-US" sz="1400" dirty="0"/>
          </a:p>
        </p:txBody>
      </p:sp>
    </p:spTree>
    <p:extLst>
      <p:ext uri="{BB962C8B-B14F-4D97-AF65-F5344CB8AC3E}">
        <p14:creationId xmlns:p14="http://schemas.microsoft.com/office/powerpoint/2010/main" val="14554821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88640"/>
            <a:ext cx="8229600" cy="6048375"/>
          </a:xfrm>
        </p:spPr>
        <p:txBody>
          <a:bodyPr rtlCol="0">
            <a:normAutofit/>
          </a:bodyPr>
          <a:lstStyle/>
          <a:p>
            <a:pPr eaLnBrk="1" fontAlgn="auto" hangingPunct="1">
              <a:spcAft>
                <a:spcPts val="0"/>
              </a:spcAft>
              <a:defRPr/>
            </a:pPr>
            <a:r>
              <a:rPr lang="en-US" altLang="zh-CN" b="1" dirty="0">
                <a:ea typeface="黑体" pitchFamily="49" charset="-122"/>
              </a:rPr>
              <a:t>3.3.5  </a:t>
            </a:r>
            <a:r>
              <a:rPr lang="zh-CN" altLang="en-US" b="1" dirty="0">
                <a:ea typeface="黑体" pitchFamily="49" charset="-122"/>
              </a:rPr>
              <a:t>乘法器性能优化</a:t>
            </a:r>
            <a:endParaRPr lang="en-US" altLang="zh-CN" b="1" dirty="0">
              <a:ea typeface="黑体" pitchFamily="49" charset="-122"/>
            </a:endParaRPr>
          </a:p>
          <a:p>
            <a:pPr lvl="1" eaLnBrk="1" fontAlgn="auto" hangingPunct="1">
              <a:spcAft>
                <a:spcPts val="0"/>
              </a:spcAft>
              <a:defRPr/>
            </a:pPr>
            <a:endParaRPr lang="en-US" altLang="zh-CN" sz="1400" b="1" dirty="0">
              <a:ea typeface="黑体" pitchFamily="49" charset="-122"/>
            </a:endParaRPr>
          </a:p>
          <a:p>
            <a:pPr lvl="1" eaLnBrk="1" fontAlgn="auto" hangingPunct="1">
              <a:spcAft>
                <a:spcPts val="0"/>
              </a:spcAft>
              <a:defRPr/>
            </a:pPr>
            <a:r>
              <a:rPr lang="zh-CN" altLang="en-US" sz="1400" b="1" dirty="0">
                <a:latin typeface="+mn-ea"/>
              </a:rPr>
              <a:t>原码一位乘法：利用一个</a:t>
            </a:r>
            <a:r>
              <a:rPr lang="en-US" altLang="zh-CN" sz="1400" b="1" dirty="0">
                <a:latin typeface="+mn-ea"/>
              </a:rPr>
              <a:t>n</a:t>
            </a:r>
            <a:r>
              <a:rPr lang="zh-CN" altLang="en-US" sz="1400" b="1" dirty="0">
                <a:latin typeface="+mn-ea"/>
              </a:rPr>
              <a:t>位加法器进行</a:t>
            </a:r>
            <a:r>
              <a:rPr lang="en-US" altLang="zh-CN" sz="1400" b="1" dirty="0">
                <a:latin typeface="+mn-ea"/>
              </a:rPr>
              <a:t>n</a:t>
            </a:r>
            <a:r>
              <a:rPr lang="zh-CN" altLang="en-US" sz="1400" b="1" dirty="0">
                <a:latin typeface="+mn-ea"/>
              </a:rPr>
              <a:t>次累加运算实现</a:t>
            </a:r>
            <a:r>
              <a:rPr lang="en-US" altLang="zh-CN" sz="1400" b="1" dirty="0">
                <a:latin typeface="+mn-ea"/>
              </a:rPr>
              <a:t>n</a:t>
            </a:r>
            <a:r>
              <a:rPr lang="zh-CN" altLang="en-US" sz="1400" b="1" dirty="0">
                <a:latin typeface="+mn-ea"/>
              </a:rPr>
              <a:t>个位积的累加求和运算，时间复杂度为</a:t>
            </a:r>
            <a:r>
              <a:rPr lang="en-US" altLang="zh-CN" sz="1400" b="1" dirty="0">
                <a:latin typeface="+mn-ea"/>
              </a:rPr>
              <a:t>O(n</a:t>
            </a:r>
            <a:r>
              <a:rPr lang="en-US" altLang="zh-CN" sz="1400" b="1" baseline="30000" dirty="0">
                <a:latin typeface="+mn-ea"/>
              </a:rPr>
              <a:t>2</a:t>
            </a:r>
            <a:r>
              <a:rPr lang="en-US" altLang="zh-CN" sz="1400" b="1" dirty="0">
                <a:latin typeface="+mn-ea"/>
              </a:rPr>
              <a:t>)</a:t>
            </a:r>
          </a:p>
          <a:p>
            <a:pPr lvl="1" eaLnBrk="1" fontAlgn="auto" hangingPunct="1">
              <a:spcAft>
                <a:spcPts val="0"/>
              </a:spcAft>
              <a:defRPr/>
            </a:pPr>
            <a:endParaRPr lang="en-US" altLang="zh-CN" sz="1400" b="1" dirty="0">
              <a:latin typeface="+mn-ea"/>
            </a:endParaRPr>
          </a:p>
          <a:p>
            <a:pPr lvl="1" eaLnBrk="1" fontAlgn="auto" hangingPunct="1">
              <a:spcAft>
                <a:spcPts val="0"/>
              </a:spcAft>
              <a:defRPr/>
            </a:pPr>
            <a:r>
              <a:rPr lang="zh-CN" altLang="en-US" sz="1400" b="1" dirty="0">
                <a:latin typeface="+mn-ea"/>
              </a:rPr>
              <a:t>阵列乘法器：利用</a:t>
            </a:r>
            <a:r>
              <a:rPr lang="en-US" altLang="zh-CN" sz="1400" b="1" dirty="0">
                <a:latin typeface="+mn-ea"/>
              </a:rPr>
              <a:t>n(n-1)</a:t>
            </a:r>
            <a:r>
              <a:rPr lang="zh-CN" altLang="en-US" sz="1400" b="1" dirty="0">
                <a:latin typeface="+mn-ea"/>
              </a:rPr>
              <a:t>个全加器实现快速的位积累加求和运算，时间复杂度为</a:t>
            </a:r>
            <a:r>
              <a:rPr lang="en-US" altLang="zh-CN" sz="1400" b="1" dirty="0">
                <a:latin typeface="+mn-ea"/>
              </a:rPr>
              <a:t>O(n)</a:t>
            </a:r>
          </a:p>
          <a:p>
            <a:pPr lvl="1" eaLnBrk="1" fontAlgn="auto" hangingPunct="1">
              <a:spcAft>
                <a:spcPts val="0"/>
              </a:spcAft>
              <a:defRPr/>
            </a:pPr>
            <a:endParaRPr lang="en-US" altLang="zh-CN" sz="1400" b="1" dirty="0">
              <a:latin typeface="+mn-ea"/>
            </a:endParaRPr>
          </a:p>
          <a:p>
            <a:pPr lvl="1" eaLnBrk="1" fontAlgn="auto" hangingPunct="1">
              <a:spcAft>
                <a:spcPts val="0"/>
              </a:spcAft>
              <a:defRPr/>
            </a:pPr>
            <a:r>
              <a:rPr lang="en-US" altLang="zh-CN" sz="1400" b="1" dirty="0">
                <a:latin typeface="+mn-ea"/>
              </a:rPr>
              <a:t>Booth</a:t>
            </a:r>
            <a:r>
              <a:rPr lang="zh-CN" altLang="en-US" sz="1400" b="1" dirty="0">
                <a:latin typeface="+mn-ea"/>
              </a:rPr>
              <a:t>两位乘法（补码两位乘法）：时间复杂度为</a:t>
            </a:r>
            <a:r>
              <a:rPr lang="en-US" altLang="zh-CN" sz="1400" b="1" dirty="0">
                <a:latin typeface="+mn-ea"/>
              </a:rPr>
              <a:t>O(log</a:t>
            </a:r>
            <a:r>
              <a:rPr lang="en-US" altLang="zh-CN" sz="1400" b="1" baseline="-25000" dirty="0">
                <a:latin typeface="+mn-ea"/>
              </a:rPr>
              <a:t>2</a:t>
            </a:r>
            <a:r>
              <a:rPr lang="en-US" altLang="zh-CN" sz="1400" b="1" dirty="0">
                <a:latin typeface="+mn-ea"/>
              </a:rPr>
              <a:t>n)</a:t>
            </a:r>
            <a:r>
              <a:rPr lang="zh-CN" altLang="en-US" sz="1400" b="1" dirty="0">
                <a:latin typeface="+mn-ea"/>
              </a:rPr>
              <a:t>，具体算法请查阅相关文献</a:t>
            </a:r>
            <a:endParaRPr lang="en-US" altLang="zh-CN" sz="1400" b="1" dirty="0">
              <a:latin typeface="+mn-ea"/>
            </a:endParaRPr>
          </a:p>
          <a:p>
            <a:pPr lvl="1" eaLnBrk="1" fontAlgn="auto" hangingPunct="1">
              <a:spcAft>
                <a:spcPts val="0"/>
              </a:spcAft>
              <a:defRPr/>
            </a:pPr>
            <a:endParaRPr lang="en-US" altLang="zh-CN" sz="1400" b="1" dirty="0">
              <a:latin typeface="+mn-ea"/>
            </a:endParaRPr>
          </a:p>
        </p:txBody>
      </p:sp>
      <p:pic>
        <p:nvPicPr>
          <p:cNvPr id="8" name="图片 7">
            <a:extLst>
              <a:ext uri="{FF2B5EF4-FFF2-40B4-BE49-F238E27FC236}">
                <a16:creationId xmlns:a16="http://schemas.microsoft.com/office/drawing/2014/main" id="{D59539D3-FEBC-4A33-A5F8-21968BFF83D5}"/>
              </a:ext>
            </a:extLst>
          </p:cNvPr>
          <p:cNvPicPr>
            <a:picLocks noChangeAspect="1"/>
          </p:cNvPicPr>
          <p:nvPr/>
        </p:nvPicPr>
        <p:blipFill>
          <a:blip r:embed="rId2"/>
          <a:stretch>
            <a:fillRect/>
          </a:stretch>
        </p:blipFill>
        <p:spPr>
          <a:xfrm>
            <a:off x="1107322" y="2996952"/>
            <a:ext cx="3292444" cy="2631095"/>
          </a:xfrm>
          <a:prstGeom prst="rect">
            <a:avLst/>
          </a:prstGeom>
        </p:spPr>
      </p:pic>
      <p:pic>
        <p:nvPicPr>
          <p:cNvPr id="11" name="图片 10">
            <a:extLst>
              <a:ext uri="{FF2B5EF4-FFF2-40B4-BE49-F238E27FC236}">
                <a16:creationId xmlns:a16="http://schemas.microsoft.com/office/drawing/2014/main" id="{A7FCA162-4C35-4E25-9D00-F02B267BBFCC}"/>
              </a:ext>
            </a:extLst>
          </p:cNvPr>
          <p:cNvPicPr>
            <a:picLocks noChangeAspect="1"/>
          </p:cNvPicPr>
          <p:nvPr/>
        </p:nvPicPr>
        <p:blipFill>
          <a:blip r:embed="rId3"/>
          <a:stretch>
            <a:fillRect/>
          </a:stretch>
        </p:blipFill>
        <p:spPr>
          <a:xfrm>
            <a:off x="4572000" y="3026756"/>
            <a:ext cx="3724492" cy="2263260"/>
          </a:xfrm>
          <a:prstGeom prst="rect">
            <a:avLst/>
          </a:prstGeom>
        </p:spPr>
      </p:pic>
      <p:sp>
        <p:nvSpPr>
          <p:cNvPr id="12" name="文本框 11">
            <a:extLst>
              <a:ext uri="{FF2B5EF4-FFF2-40B4-BE49-F238E27FC236}">
                <a16:creationId xmlns:a16="http://schemas.microsoft.com/office/drawing/2014/main" id="{30E8AA82-9F3E-46C6-A484-FC0DB714EC13}"/>
              </a:ext>
            </a:extLst>
          </p:cNvPr>
          <p:cNvSpPr txBox="1"/>
          <p:nvPr/>
        </p:nvSpPr>
        <p:spPr>
          <a:xfrm>
            <a:off x="2051720" y="5893584"/>
            <a:ext cx="1277888" cy="307777"/>
          </a:xfrm>
          <a:prstGeom prst="rect">
            <a:avLst/>
          </a:prstGeom>
          <a:solidFill>
            <a:srgbClr val="FFFF00"/>
          </a:solidFill>
        </p:spPr>
        <p:txBody>
          <a:bodyPr wrap="square">
            <a:spAutoFit/>
          </a:bodyPr>
          <a:lstStyle/>
          <a:p>
            <a:pPr algn="ctr"/>
            <a:r>
              <a:rPr lang="zh-CN" altLang="en-US" sz="1400" b="1" dirty="0">
                <a:latin typeface="+mn-ea"/>
              </a:rPr>
              <a:t>原码一位乘法</a:t>
            </a:r>
            <a:endParaRPr lang="zh-CN" altLang="en-US" sz="1400" dirty="0"/>
          </a:p>
        </p:txBody>
      </p:sp>
      <p:sp>
        <p:nvSpPr>
          <p:cNvPr id="14" name="文本框 13">
            <a:extLst>
              <a:ext uri="{FF2B5EF4-FFF2-40B4-BE49-F238E27FC236}">
                <a16:creationId xmlns:a16="http://schemas.microsoft.com/office/drawing/2014/main" id="{0AC6DF37-BB64-454D-91B2-BC75CC4CCDBA}"/>
              </a:ext>
            </a:extLst>
          </p:cNvPr>
          <p:cNvSpPr txBox="1"/>
          <p:nvPr/>
        </p:nvSpPr>
        <p:spPr>
          <a:xfrm>
            <a:off x="5940152" y="5893583"/>
            <a:ext cx="1277888" cy="307777"/>
          </a:xfrm>
          <a:prstGeom prst="rect">
            <a:avLst/>
          </a:prstGeom>
          <a:solidFill>
            <a:srgbClr val="FFFF00"/>
          </a:solidFill>
        </p:spPr>
        <p:txBody>
          <a:bodyPr wrap="square">
            <a:spAutoFit/>
          </a:bodyPr>
          <a:lstStyle/>
          <a:p>
            <a:pPr algn="ctr"/>
            <a:r>
              <a:rPr lang="zh-CN" altLang="en-US" sz="1400" b="1" dirty="0">
                <a:latin typeface="+mn-ea"/>
              </a:rPr>
              <a:t>阵列乘法器</a:t>
            </a:r>
            <a:endParaRPr lang="zh-CN" altLang="en-US" sz="1400" dirty="0"/>
          </a:p>
        </p:txBody>
      </p:sp>
    </p:spTree>
    <p:extLst>
      <p:ext uri="{BB962C8B-B14F-4D97-AF65-F5344CB8AC3E}">
        <p14:creationId xmlns:p14="http://schemas.microsoft.com/office/powerpoint/2010/main" val="17156527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AAB8E39-D270-4430-A754-BD1572A504AF}"/>
              </a:ext>
            </a:extLst>
          </p:cNvPr>
          <p:cNvSpPr>
            <a:spLocks noGrp="1"/>
          </p:cNvSpPr>
          <p:nvPr>
            <p:ph idx="1"/>
          </p:nvPr>
        </p:nvSpPr>
        <p:spPr>
          <a:xfrm>
            <a:off x="457200" y="487213"/>
            <a:ext cx="8229600" cy="4525963"/>
          </a:xfrm>
        </p:spPr>
        <p:txBody>
          <a:bodyPr/>
          <a:lstStyle/>
          <a:p>
            <a:pPr lvl="1"/>
            <a:r>
              <a:rPr lang="zh-CN" altLang="en-US" sz="1600" b="1" dirty="0"/>
              <a:t>流水线乘法器：</a:t>
            </a:r>
            <a:endParaRPr lang="en-US" altLang="zh-CN" sz="1600" b="1" dirty="0"/>
          </a:p>
          <a:p>
            <a:pPr lvl="2"/>
            <a:endParaRPr lang="en-US" altLang="zh-CN" sz="900" b="1" dirty="0"/>
          </a:p>
          <a:p>
            <a:pPr lvl="2"/>
            <a:r>
              <a:rPr lang="zh-CN" altLang="en-US" sz="1050" b="1" dirty="0"/>
              <a:t>与门阵列：相加数产生电路</a:t>
            </a:r>
            <a:endParaRPr lang="en-US" altLang="zh-CN" sz="1050" b="1" dirty="0"/>
          </a:p>
          <a:p>
            <a:pPr lvl="2"/>
            <a:endParaRPr lang="en-US" altLang="zh-CN" sz="1050" b="1" dirty="0"/>
          </a:p>
          <a:p>
            <a:pPr lvl="2"/>
            <a:r>
              <a:rPr lang="en-US" altLang="zh-CN" sz="1050" b="1" dirty="0"/>
              <a:t>FA</a:t>
            </a:r>
            <a:r>
              <a:rPr lang="zh-CN" altLang="en-US" sz="1050" b="1" dirty="0"/>
              <a:t>：</a:t>
            </a:r>
            <a:r>
              <a:rPr lang="en-US" altLang="zh-CN" sz="1050" b="1" dirty="0"/>
              <a:t>1</a:t>
            </a:r>
            <a:r>
              <a:rPr lang="zh-CN" altLang="en-US" sz="1050" b="1" dirty="0"/>
              <a:t>位全加器</a:t>
            </a:r>
            <a:endParaRPr lang="en-US" altLang="zh-CN" sz="1050" b="1" dirty="0"/>
          </a:p>
          <a:p>
            <a:pPr lvl="2"/>
            <a:endParaRPr lang="en-US" altLang="zh-CN" sz="1050" b="1" dirty="0"/>
          </a:p>
          <a:p>
            <a:pPr lvl="2"/>
            <a:r>
              <a:rPr lang="en-US" altLang="zh-CN" sz="1050" b="1" dirty="0"/>
              <a:t>ADD</a:t>
            </a:r>
            <a:r>
              <a:rPr lang="zh-CN" altLang="en-US" sz="1050" b="1" dirty="0"/>
              <a:t>：</a:t>
            </a:r>
            <a:r>
              <a:rPr lang="en-US" altLang="zh-CN" sz="1050" b="1" dirty="0"/>
              <a:t>4</a:t>
            </a:r>
            <a:r>
              <a:rPr lang="zh-CN" altLang="en-US" sz="1050" b="1" dirty="0"/>
              <a:t>位串行进位加法器</a:t>
            </a:r>
            <a:endParaRPr lang="en-US" altLang="zh-CN" sz="1050" b="1" dirty="0"/>
          </a:p>
          <a:p>
            <a:pPr lvl="2"/>
            <a:endParaRPr lang="en-US" altLang="zh-CN" sz="1050" b="1" dirty="0"/>
          </a:p>
          <a:p>
            <a:pPr lvl="2"/>
            <a:r>
              <a:rPr lang="en-US" altLang="zh-CN" sz="1050" b="1" dirty="0"/>
              <a:t>CLK</a:t>
            </a:r>
            <a:r>
              <a:rPr lang="zh-CN" altLang="en-US" sz="1050" b="1" dirty="0"/>
              <a:t>：时钟信号</a:t>
            </a:r>
          </a:p>
        </p:txBody>
      </p:sp>
      <p:grpSp>
        <p:nvGrpSpPr>
          <p:cNvPr id="98" name="组合 97">
            <a:extLst>
              <a:ext uri="{FF2B5EF4-FFF2-40B4-BE49-F238E27FC236}">
                <a16:creationId xmlns:a16="http://schemas.microsoft.com/office/drawing/2014/main" id="{FD1F1340-470E-4AAA-A749-6033099E857E}"/>
              </a:ext>
            </a:extLst>
          </p:cNvPr>
          <p:cNvGrpSpPr/>
          <p:nvPr/>
        </p:nvGrpSpPr>
        <p:grpSpPr>
          <a:xfrm>
            <a:off x="274692" y="4077072"/>
            <a:ext cx="8594616" cy="2160241"/>
            <a:chOff x="230715" y="2204864"/>
            <a:chExt cx="8594616" cy="2160241"/>
          </a:xfrm>
        </p:grpSpPr>
        <p:grpSp>
          <p:nvGrpSpPr>
            <p:cNvPr id="91" name="组合 90">
              <a:extLst>
                <a:ext uri="{FF2B5EF4-FFF2-40B4-BE49-F238E27FC236}">
                  <a16:creationId xmlns:a16="http://schemas.microsoft.com/office/drawing/2014/main" id="{535B77C6-1B1A-4CFC-B10C-5EDF40ACBD3F}"/>
                </a:ext>
              </a:extLst>
            </p:cNvPr>
            <p:cNvGrpSpPr/>
            <p:nvPr/>
          </p:nvGrpSpPr>
          <p:grpSpPr>
            <a:xfrm>
              <a:off x="230715" y="2204864"/>
              <a:ext cx="8594616" cy="2160241"/>
              <a:chOff x="230715" y="2204864"/>
              <a:chExt cx="8594616" cy="2160241"/>
            </a:xfrm>
          </p:grpSpPr>
          <p:grpSp>
            <p:nvGrpSpPr>
              <p:cNvPr id="85" name="组合 84">
                <a:extLst>
                  <a:ext uri="{FF2B5EF4-FFF2-40B4-BE49-F238E27FC236}">
                    <a16:creationId xmlns:a16="http://schemas.microsoft.com/office/drawing/2014/main" id="{70833727-B126-4500-B93C-00DF3F4575A9}"/>
                  </a:ext>
                </a:extLst>
              </p:cNvPr>
              <p:cNvGrpSpPr/>
              <p:nvPr/>
            </p:nvGrpSpPr>
            <p:grpSpPr>
              <a:xfrm>
                <a:off x="230715" y="2348880"/>
                <a:ext cx="8594616" cy="2016225"/>
                <a:chOff x="230715" y="2348880"/>
                <a:chExt cx="8594616" cy="2016225"/>
              </a:xfrm>
            </p:grpSpPr>
            <p:grpSp>
              <p:nvGrpSpPr>
                <p:cNvPr id="83" name="组合 82">
                  <a:extLst>
                    <a:ext uri="{FF2B5EF4-FFF2-40B4-BE49-F238E27FC236}">
                      <a16:creationId xmlns:a16="http://schemas.microsoft.com/office/drawing/2014/main" id="{5E921629-A5D1-44A3-AFAD-37B308CFABAB}"/>
                    </a:ext>
                  </a:extLst>
                </p:cNvPr>
                <p:cNvGrpSpPr/>
                <p:nvPr/>
              </p:nvGrpSpPr>
              <p:grpSpPr>
                <a:xfrm>
                  <a:off x="230715" y="2348880"/>
                  <a:ext cx="8192610" cy="2016225"/>
                  <a:chOff x="230715" y="2348880"/>
                  <a:chExt cx="8192610" cy="2016225"/>
                </a:xfrm>
              </p:grpSpPr>
              <p:grpSp>
                <p:nvGrpSpPr>
                  <p:cNvPr id="78" name="组合 77">
                    <a:extLst>
                      <a:ext uri="{FF2B5EF4-FFF2-40B4-BE49-F238E27FC236}">
                        <a16:creationId xmlns:a16="http://schemas.microsoft.com/office/drawing/2014/main" id="{EFE9045B-AE3A-419B-9354-B3BCB2ACB97C}"/>
                      </a:ext>
                    </a:extLst>
                  </p:cNvPr>
                  <p:cNvGrpSpPr/>
                  <p:nvPr/>
                </p:nvGrpSpPr>
                <p:grpSpPr>
                  <a:xfrm>
                    <a:off x="457200" y="2348880"/>
                    <a:ext cx="7966125" cy="2016225"/>
                    <a:chOff x="457200" y="2348880"/>
                    <a:chExt cx="7966125" cy="2016225"/>
                  </a:xfrm>
                </p:grpSpPr>
                <p:grpSp>
                  <p:nvGrpSpPr>
                    <p:cNvPr id="54" name="组合 53">
                      <a:extLst>
                        <a:ext uri="{FF2B5EF4-FFF2-40B4-BE49-F238E27FC236}">
                          <a16:creationId xmlns:a16="http://schemas.microsoft.com/office/drawing/2014/main" id="{20DE14D1-0415-4A9A-974C-4A58E49611D3}"/>
                        </a:ext>
                      </a:extLst>
                    </p:cNvPr>
                    <p:cNvGrpSpPr/>
                    <p:nvPr/>
                  </p:nvGrpSpPr>
                  <p:grpSpPr>
                    <a:xfrm>
                      <a:off x="457200" y="2348880"/>
                      <a:ext cx="7755010" cy="2016225"/>
                      <a:chOff x="457200" y="2780928"/>
                      <a:chExt cx="7755010" cy="2016225"/>
                    </a:xfrm>
                  </p:grpSpPr>
                  <p:grpSp>
                    <p:nvGrpSpPr>
                      <p:cNvPr id="29" name="组合 28">
                        <a:extLst>
                          <a:ext uri="{FF2B5EF4-FFF2-40B4-BE49-F238E27FC236}">
                            <a16:creationId xmlns:a16="http://schemas.microsoft.com/office/drawing/2014/main" id="{94F8394B-2AC6-467E-AF64-96F5DD63E362}"/>
                          </a:ext>
                        </a:extLst>
                      </p:cNvPr>
                      <p:cNvGrpSpPr/>
                      <p:nvPr/>
                    </p:nvGrpSpPr>
                    <p:grpSpPr>
                      <a:xfrm>
                        <a:off x="755576" y="2780928"/>
                        <a:ext cx="7456634" cy="1384995"/>
                        <a:chOff x="755576" y="2780928"/>
                        <a:chExt cx="7456634" cy="1384995"/>
                      </a:xfrm>
                    </p:grpSpPr>
                    <p:grpSp>
                      <p:nvGrpSpPr>
                        <p:cNvPr id="21" name="组合 20">
                          <a:extLst>
                            <a:ext uri="{FF2B5EF4-FFF2-40B4-BE49-F238E27FC236}">
                              <a16:creationId xmlns:a16="http://schemas.microsoft.com/office/drawing/2014/main" id="{CC0FFEB4-9191-4CE0-B093-08E37C377E90}"/>
                            </a:ext>
                          </a:extLst>
                        </p:cNvPr>
                        <p:cNvGrpSpPr/>
                        <p:nvPr/>
                      </p:nvGrpSpPr>
                      <p:grpSpPr>
                        <a:xfrm>
                          <a:off x="755576" y="2780928"/>
                          <a:ext cx="7456634" cy="1384995"/>
                          <a:chOff x="755576" y="2780928"/>
                          <a:chExt cx="7456634" cy="1384995"/>
                        </a:xfrm>
                      </p:grpSpPr>
                      <p:grpSp>
                        <p:nvGrpSpPr>
                          <p:cNvPr id="15" name="组合 14">
                            <a:extLst>
                              <a:ext uri="{FF2B5EF4-FFF2-40B4-BE49-F238E27FC236}">
                                <a16:creationId xmlns:a16="http://schemas.microsoft.com/office/drawing/2014/main" id="{99625B3F-A0F6-4B48-836F-A6C8DF2278F3}"/>
                              </a:ext>
                            </a:extLst>
                          </p:cNvPr>
                          <p:cNvGrpSpPr/>
                          <p:nvPr/>
                        </p:nvGrpSpPr>
                        <p:grpSpPr>
                          <a:xfrm>
                            <a:off x="755576" y="2780928"/>
                            <a:ext cx="7456634" cy="1384995"/>
                            <a:chOff x="534643" y="2780928"/>
                            <a:chExt cx="7456634" cy="1384995"/>
                          </a:xfrm>
                        </p:grpSpPr>
                        <p:sp>
                          <p:nvSpPr>
                            <p:cNvPr id="4" name="文本框 3">
                              <a:extLst>
                                <a:ext uri="{FF2B5EF4-FFF2-40B4-BE49-F238E27FC236}">
                                  <a16:creationId xmlns:a16="http://schemas.microsoft.com/office/drawing/2014/main" id="{DA15C3D9-B02C-4E58-B57D-C3C25AC6592A}"/>
                                </a:ext>
                              </a:extLst>
                            </p:cNvPr>
                            <p:cNvSpPr txBox="1"/>
                            <p:nvPr/>
                          </p:nvSpPr>
                          <p:spPr>
                            <a:xfrm>
                              <a:off x="1619672" y="2780928"/>
                              <a:ext cx="360040" cy="1384995"/>
                            </a:xfrm>
                            <a:prstGeom prst="rect">
                              <a:avLst/>
                            </a:prstGeom>
                            <a:solidFill>
                              <a:srgbClr val="92D050"/>
                            </a:solidFill>
                          </p:spPr>
                          <p:txBody>
                            <a:bodyPr wrap="square" rtlCol="0">
                              <a:spAutoFit/>
                            </a:bodyPr>
                            <a:lstStyle/>
                            <a:p>
                              <a:pPr algn="ctr"/>
                              <a:r>
                                <a:rPr lang="zh-CN" altLang="en-US" sz="1400" b="1" dirty="0"/>
                                <a:t>缓冲寄存器</a:t>
                              </a:r>
                              <a:endParaRPr lang="en-US" altLang="zh-CN" sz="1400" b="1" dirty="0"/>
                            </a:p>
                            <a:p>
                              <a:pPr algn="ctr"/>
                              <a:endParaRPr lang="zh-CN" altLang="en-US" sz="1400" b="1" dirty="0"/>
                            </a:p>
                          </p:txBody>
                        </p:sp>
                        <p:sp>
                          <p:nvSpPr>
                            <p:cNvPr id="5" name="文本框 4">
                              <a:extLst>
                                <a:ext uri="{FF2B5EF4-FFF2-40B4-BE49-F238E27FC236}">
                                  <a16:creationId xmlns:a16="http://schemas.microsoft.com/office/drawing/2014/main" id="{9B42251F-90F8-469A-85D1-7E758E050FB7}"/>
                                </a:ext>
                              </a:extLst>
                            </p:cNvPr>
                            <p:cNvSpPr txBox="1"/>
                            <p:nvPr/>
                          </p:nvSpPr>
                          <p:spPr>
                            <a:xfrm>
                              <a:off x="3624926" y="3368579"/>
                              <a:ext cx="416845" cy="369332"/>
                            </a:xfrm>
                            <a:prstGeom prst="rect">
                              <a:avLst/>
                            </a:prstGeom>
                            <a:solidFill>
                              <a:srgbClr val="00B0F0"/>
                            </a:solidFill>
                          </p:spPr>
                          <p:txBody>
                            <a:bodyPr wrap="none" rtlCol="0">
                              <a:spAutoFit/>
                            </a:bodyPr>
                            <a:lstStyle/>
                            <a:p>
                              <a:r>
                                <a:rPr lang="en-US" altLang="zh-CN" b="1" dirty="0"/>
                                <a:t>FA</a:t>
                              </a:r>
                              <a:endParaRPr lang="zh-CN" altLang="en-US" b="1" dirty="0"/>
                            </a:p>
                          </p:txBody>
                        </p:sp>
                        <p:sp>
                          <p:nvSpPr>
                            <p:cNvPr id="6" name="文本框 5">
                              <a:extLst>
                                <a:ext uri="{FF2B5EF4-FFF2-40B4-BE49-F238E27FC236}">
                                  <a16:creationId xmlns:a16="http://schemas.microsoft.com/office/drawing/2014/main" id="{A83FE074-3C2E-4C9D-90C6-3116B0EC0ABF}"/>
                                </a:ext>
                              </a:extLst>
                            </p:cNvPr>
                            <p:cNvSpPr txBox="1"/>
                            <p:nvPr/>
                          </p:nvSpPr>
                          <p:spPr>
                            <a:xfrm>
                              <a:off x="534643" y="3356993"/>
                              <a:ext cx="720080" cy="523220"/>
                            </a:xfrm>
                            <a:prstGeom prst="rect">
                              <a:avLst/>
                            </a:prstGeom>
                            <a:solidFill>
                              <a:srgbClr val="FFC000"/>
                            </a:solidFill>
                          </p:spPr>
                          <p:txBody>
                            <a:bodyPr wrap="square" rtlCol="0">
                              <a:spAutoFit/>
                            </a:bodyPr>
                            <a:lstStyle/>
                            <a:p>
                              <a:pPr algn="ctr"/>
                              <a:r>
                                <a:rPr lang="zh-CN" altLang="en-US" sz="1400" b="1" dirty="0"/>
                                <a:t>与门</a:t>
                              </a:r>
                              <a:endParaRPr lang="en-US" altLang="zh-CN" sz="1400" b="1" dirty="0"/>
                            </a:p>
                            <a:p>
                              <a:pPr algn="ctr"/>
                              <a:r>
                                <a:rPr lang="zh-CN" altLang="en-US" sz="1400" b="1" dirty="0"/>
                                <a:t>阵列</a:t>
                              </a:r>
                            </a:p>
                          </p:txBody>
                        </p:sp>
                        <p:sp>
                          <p:nvSpPr>
                            <p:cNvPr id="7" name="文本框 6">
                              <a:extLst>
                                <a:ext uri="{FF2B5EF4-FFF2-40B4-BE49-F238E27FC236}">
                                  <a16:creationId xmlns:a16="http://schemas.microsoft.com/office/drawing/2014/main" id="{41FC94DF-72E4-4D49-9D61-E6C85F7A30A7}"/>
                                </a:ext>
                              </a:extLst>
                            </p:cNvPr>
                            <p:cNvSpPr txBox="1"/>
                            <p:nvPr/>
                          </p:nvSpPr>
                          <p:spPr>
                            <a:xfrm>
                              <a:off x="7375403" y="3368578"/>
                              <a:ext cx="615874" cy="369332"/>
                            </a:xfrm>
                            <a:prstGeom prst="rect">
                              <a:avLst/>
                            </a:prstGeom>
                            <a:solidFill>
                              <a:srgbClr val="FFFF00"/>
                            </a:solidFill>
                          </p:spPr>
                          <p:txBody>
                            <a:bodyPr wrap="none" rtlCol="0">
                              <a:spAutoFit/>
                            </a:bodyPr>
                            <a:lstStyle/>
                            <a:p>
                              <a:r>
                                <a:rPr lang="en-US" altLang="zh-CN" b="1" dirty="0"/>
                                <a:t>ADD</a:t>
                              </a:r>
                              <a:endParaRPr lang="zh-CN" altLang="en-US" b="1" dirty="0"/>
                            </a:p>
                          </p:txBody>
                        </p:sp>
                        <p:sp>
                          <p:nvSpPr>
                            <p:cNvPr id="8" name="文本框 7">
                              <a:extLst>
                                <a:ext uri="{FF2B5EF4-FFF2-40B4-BE49-F238E27FC236}">
                                  <a16:creationId xmlns:a16="http://schemas.microsoft.com/office/drawing/2014/main" id="{F962A4A4-E306-46FE-BA21-2569552F29C0}"/>
                                </a:ext>
                              </a:extLst>
                            </p:cNvPr>
                            <p:cNvSpPr txBox="1"/>
                            <p:nvPr/>
                          </p:nvSpPr>
                          <p:spPr>
                            <a:xfrm>
                              <a:off x="2987824" y="2780928"/>
                              <a:ext cx="360040" cy="1384995"/>
                            </a:xfrm>
                            <a:prstGeom prst="rect">
                              <a:avLst/>
                            </a:prstGeom>
                            <a:solidFill>
                              <a:srgbClr val="92D050"/>
                            </a:solidFill>
                          </p:spPr>
                          <p:txBody>
                            <a:bodyPr wrap="square" rtlCol="0">
                              <a:spAutoFit/>
                            </a:bodyPr>
                            <a:lstStyle/>
                            <a:p>
                              <a:pPr algn="ctr"/>
                              <a:r>
                                <a:rPr lang="zh-CN" altLang="en-US" sz="1400" b="1" dirty="0"/>
                                <a:t>缓冲寄存器</a:t>
                              </a:r>
                              <a:endParaRPr lang="en-US" altLang="zh-CN" sz="1400" b="1" dirty="0"/>
                            </a:p>
                            <a:p>
                              <a:pPr algn="ctr"/>
                              <a:endParaRPr lang="zh-CN" altLang="en-US" sz="1400" b="1" dirty="0"/>
                            </a:p>
                          </p:txBody>
                        </p:sp>
                        <p:sp>
                          <p:nvSpPr>
                            <p:cNvPr id="9" name="文本框 8">
                              <a:extLst>
                                <a:ext uri="{FF2B5EF4-FFF2-40B4-BE49-F238E27FC236}">
                                  <a16:creationId xmlns:a16="http://schemas.microsoft.com/office/drawing/2014/main" id="{2557CAB4-ADC1-41B3-83B3-3C057F4D7D91}"/>
                                </a:ext>
                              </a:extLst>
                            </p:cNvPr>
                            <p:cNvSpPr txBox="1"/>
                            <p:nvPr/>
                          </p:nvSpPr>
                          <p:spPr>
                            <a:xfrm>
                              <a:off x="4211960" y="2780928"/>
                              <a:ext cx="360040" cy="1384995"/>
                            </a:xfrm>
                            <a:prstGeom prst="rect">
                              <a:avLst/>
                            </a:prstGeom>
                            <a:solidFill>
                              <a:srgbClr val="92D050"/>
                            </a:solidFill>
                          </p:spPr>
                          <p:txBody>
                            <a:bodyPr wrap="square" rtlCol="0">
                              <a:spAutoFit/>
                            </a:bodyPr>
                            <a:lstStyle/>
                            <a:p>
                              <a:pPr algn="ctr"/>
                              <a:r>
                                <a:rPr lang="zh-CN" altLang="en-US" sz="1400" b="1" dirty="0"/>
                                <a:t>缓冲寄存器</a:t>
                              </a:r>
                              <a:endParaRPr lang="en-US" altLang="zh-CN" sz="1400" b="1" dirty="0"/>
                            </a:p>
                            <a:p>
                              <a:pPr algn="ctr"/>
                              <a:endParaRPr lang="zh-CN" altLang="en-US" sz="1400" b="1" dirty="0"/>
                            </a:p>
                          </p:txBody>
                        </p:sp>
                        <p:sp>
                          <p:nvSpPr>
                            <p:cNvPr id="10" name="文本框 9">
                              <a:extLst>
                                <a:ext uri="{FF2B5EF4-FFF2-40B4-BE49-F238E27FC236}">
                                  <a16:creationId xmlns:a16="http://schemas.microsoft.com/office/drawing/2014/main" id="{4AE8CABC-E451-4C67-9956-D45A23516874}"/>
                                </a:ext>
                              </a:extLst>
                            </p:cNvPr>
                            <p:cNvSpPr txBox="1"/>
                            <p:nvPr/>
                          </p:nvSpPr>
                          <p:spPr>
                            <a:xfrm>
                              <a:off x="5436096" y="2780928"/>
                              <a:ext cx="360040" cy="1384995"/>
                            </a:xfrm>
                            <a:prstGeom prst="rect">
                              <a:avLst/>
                            </a:prstGeom>
                            <a:solidFill>
                              <a:srgbClr val="92D050"/>
                            </a:solidFill>
                          </p:spPr>
                          <p:txBody>
                            <a:bodyPr wrap="square" rtlCol="0">
                              <a:spAutoFit/>
                            </a:bodyPr>
                            <a:lstStyle/>
                            <a:p>
                              <a:pPr algn="ctr"/>
                              <a:r>
                                <a:rPr lang="zh-CN" altLang="en-US" sz="1400" b="1" dirty="0"/>
                                <a:t>缓冲寄存器</a:t>
                              </a:r>
                              <a:endParaRPr lang="en-US" altLang="zh-CN" sz="1400" b="1" dirty="0"/>
                            </a:p>
                            <a:p>
                              <a:pPr algn="ctr"/>
                              <a:endParaRPr lang="zh-CN" altLang="en-US" sz="1400" b="1" dirty="0"/>
                            </a:p>
                          </p:txBody>
                        </p:sp>
                        <p:sp>
                          <p:nvSpPr>
                            <p:cNvPr id="11" name="文本框 10">
                              <a:extLst>
                                <a:ext uri="{FF2B5EF4-FFF2-40B4-BE49-F238E27FC236}">
                                  <a16:creationId xmlns:a16="http://schemas.microsoft.com/office/drawing/2014/main" id="{C64472F2-76AC-42F1-91FE-3FF61044C76D}"/>
                                </a:ext>
                              </a:extLst>
                            </p:cNvPr>
                            <p:cNvSpPr txBox="1"/>
                            <p:nvPr/>
                          </p:nvSpPr>
                          <p:spPr>
                            <a:xfrm>
                              <a:off x="6804248" y="2780928"/>
                              <a:ext cx="360040" cy="1384995"/>
                            </a:xfrm>
                            <a:prstGeom prst="rect">
                              <a:avLst/>
                            </a:prstGeom>
                            <a:solidFill>
                              <a:srgbClr val="92D050"/>
                            </a:solidFill>
                          </p:spPr>
                          <p:txBody>
                            <a:bodyPr wrap="square" rtlCol="0">
                              <a:spAutoFit/>
                            </a:bodyPr>
                            <a:lstStyle/>
                            <a:p>
                              <a:pPr algn="ctr"/>
                              <a:r>
                                <a:rPr lang="zh-CN" altLang="en-US" sz="1400" b="1" dirty="0"/>
                                <a:t>缓冲寄存器</a:t>
                              </a:r>
                              <a:endParaRPr lang="en-US" altLang="zh-CN" sz="1400" b="1" dirty="0"/>
                            </a:p>
                            <a:p>
                              <a:pPr algn="ctr"/>
                              <a:endParaRPr lang="zh-CN" altLang="en-US" sz="1400" b="1" dirty="0"/>
                            </a:p>
                          </p:txBody>
                        </p:sp>
                        <p:sp>
                          <p:nvSpPr>
                            <p:cNvPr id="12" name="文本框 11">
                              <a:extLst>
                                <a:ext uri="{FF2B5EF4-FFF2-40B4-BE49-F238E27FC236}">
                                  <a16:creationId xmlns:a16="http://schemas.microsoft.com/office/drawing/2014/main" id="{2BC44637-94E3-4F50-AE1F-F3D08AF87C7C}"/>
                                </a:ext>
                              </a:extLst>
                            </p:cNvPr>
                            <p:cNvSpPr txBox="1"/>
                            <p:nvPr/>
                          </p:nvSpPr>
                          <p:spPr>
                            <a:xfrm>
                              <a:off x="2190827" y="3368579"/>
                              <a:ext cx="416845" cy="369332"/>
                            </a:xfrm>
                            <a:prstGeom prst="rect">
                              <a:avLst/>
                            </a:prstGeom>
                            <a:solidFill>
                              <a:srgbClr val="00B0F0"/>
                            </a:solidFill>
                          </p:spPr>
                          <p:txBody>
                            <a:bodyPr wrap="none" rtlCol="0">
                              <a:spAutoFit/>
                            </a:bodyPr>
                            <a:lstStyle/>
                            <a:p>
                              <a:r>
                                <a:rPr lang="en-US" altLang="zh-CN" b="1" dirty="0"/>
                                <a:t>FA</a:t>
                              </a:r>
                              <a:endParaRPr lang="zh-CN" altLang="en-US" b="1" dirty="0"/>
                            </a:p>
                          </p:txBody>
                        </p:sp>
                        <p:sp>
                          <p:nvSpPr>
                            <p:cNvPr id="13" name="文本框 12">
                              <a:extLst>
                                <a:ext uri="{FF2B5EF4-FFF2-40B4-BE49-F238E27FC236}">
                                  <a16:creationId xmlns:a16="http://schemas.microsoft.com/office/drawing/2014/main" id="{EB64FA88-6363-425E-9191-6727CD7A7E8F}"/>
                                </a:ext>
                              </a:extLst>
                            </p:cNvPr>
                            <p:cNvSpPr txBox="1"/>
                            <p:nvPr/>
                          </p:nvSpPr>
                          <p:spPr>
                            <a:xfrm>
                              <a:off x="4788024" y="3368579"/>
                              <a:ext cx="416845" cy="369332"/>
                            </a:xfrm>
                            <a:prstGeom prst="rect">
                              <a:avLst/>
                            </a:prstGeom>
                            <a:solidFill>
                              <a:srgbClr val="00B0F0"/>
                            </a:solidFill>
                          </p:spPr>
                          <p:txBody>
                            <a:bodyPr wrap="none" rtlCol="0">
                              <a:spAutoFit/>
                            </a:bodyPr>
                            <a:lstStyle/>
                            <a:p>
                              <a:r>
                                <a:rPr lang="en-US" altLang="zh-CN" b="1" dirty="0"/>
                                <a:t>FA</a:t>
                              </a:r>
                              <a:endParaRPr lang="zh-CN" altLang="en-US" b="1" dirty="0"/>
                            </a:p>
                          </p:txBody>
                        </p:sp>
                        <p:sp>
                          <p:nvSpPr>
                            <p:cNvPr id="14" name="文本框 13">
                              <a:extLst>
                                <a:ext uri="{FF2B5EF4-FFF2-40B4-BE49-F238E27FC236}">
                                  <a16:creationId xmlns:a16="http://schemas.microsoft.com/office/drawing/2014/main" id="{901749BD-9CA9-4ECB-80CB-E9654D811B30}"/>
                                </a:ext>
                              </a:extLst>
                            </p:cNvPr>
                            <p:cNvSpPr txBox="1"/>
                            <p:nvPr/>
                          </p:nvSpPr>
                          <p:spPr>
                            <a:xfrm>
                              <a:off x="6007251" y="3356993"/>
                              <a:ext cx="416845" cy="369332"/>
                            </a:xfrm>
                            <a:prstGeom prst="rect">
                              <a:avLst/>
                            </a:prstGeom>
                            <a:solidFill>
                              <a:srgbClr val="00B0F0"/>
                            </a:solidFill>
                          </p:spPr>
                          <p:txBody>
                            <a:bodyPr wrap="none" rtlCol="0">
                              <a:spAutoFit/>
                            </a:bodyPr>
                            <a:lstStyle/>
                            <a:p>
                              <a:r>
                                <a:rPr lang="en-US" altLang="zh-CN" b="1" dirty="0"/>
                                <a:t>FA</a:t>
                              </a:r>
                              <a:endParaRPr lang="zh-CN" altLang="en-US" b="1" dirty="0"/>
                            </a:p>
                          </p:txBody>
                        </p:sp>
                      </p:grpSp>
                      <p:sp>
                        <p:nvSpPr>
                          <p:cNvPr id="16" name="等腰三角形 15">
                            <a:extLst>
                              <a:ext uri="{FF2B5EF4-FFF2-40B4-BE49-F238E27FC236}">
                                <a16:creationId xmlns:a16="http://schemas.microsoft.com/office/drawing/2014/main" id="{D7BD1A26-E982-408E-B611-E12534A1977A}"/>
                              </a:ext>
                            </a:extLst>
                          </p:cNvPr>
                          <p:cNvSpPr/>
                          <p:nvPr/>
                        </p:nvSpPr>
                        <p:spPr>
                          <a:xfrm>
                            <a:off x="1968672" y="4077072"/>
                            <a:ext cx="139108" cy="7200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00B050"/>
                                </a:solidFill>
                              </a:ln>
                              <a:noFill/>
                            </a:endParaRPr>
                          </a:p>
                        </p:txBody>
                      </p:sp>
                      <p:sp>
                        <p:nvSpPr>
                          <p:cNvPr id="17" name="等腰三角形 16">
                            <a:extLst>
                              <a:ext uri="{FF2B5EF4-FFF2-40B4-BE49-F238E27FC236}">
                                <a16:creationId xmlns:a16="http://schemas.microsoft.com/office/drawing/2014/main" id="{61DEBC85-7D28-4F79-BF66-87581D6F60E7}"/>
                              </a:ext>
                            </a:extLst>
                          </p:cNvPr>
                          <p:cNvSpPr/>
                          <p:nvPr/>
                        </p:nvSpPr>
                        <p:spPr>
                          <a:xfrm>
                            <a:off x="3352772" y="4077072"/>
                            <a:ext cx="139108" cy="7200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00B050"/>
                                </a:solidFill>
                              </a:ln>
                              <a:noFill/>
                            </a:endParaRPr>
                          </a:p>
                        </p:txBody>
                      </p:sp>
                      <p:sp>
                        <p:nvSpPr>
                          <p:cNvPr id="18" name="等腰三角形 17">
                            <a:extLst>
                              <a:ext uri="{FF2B5EF4-FFF2-40B4-BE49-F238E27FC236}">
                                <a16:creationId xmlns:a16="http://schemas.microsoft.com/office/drawing/2014/main" id="{3EFC2130-D72D-49D2-B230-9B92BA964C81}"/>
                              </a:ext>
                            </a:extLst>
                          </p:cNvPr>
                          <p:cNvSpPr/>
                          <p:nvPr/>
                        </p:nvSpPr>
                        <p:spPr>
                          <a:xfrm>
                            <a:off x="4576908" y="4077072"/>
                            <a:ext cx="139108" cy="7200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00B050"/>
                                </a:solidFill>
                              </a:ln>
                              <a:noFill/>
                            </a:endParaRPr>
                          </a:p>
                        </p:txBody>
                      </p:sp>
                      <p:sp>
                        <p:nvSpPr>
                          <p:cNvPr id="19" name="等腰三角形 18">
                            <a:extLst>
                              <a:ext uri="{FF2B5EF4-FFF2-40B4-BE49-F238E27FC236}">
                                <a16:creationId xmlns:a16="http://schemas.microsoft.com/office/drawing/2014/main" id="{879E6DAF-D40D-4877-A053-D5965075E4BA}"/>
                              </a:ext>
                            </a:extLst>
                          </p:cNvPr>
                          <p:cNvSpPr/>
                          <p:nvPr/>
                        </p:nvSpPr>
                        <p:spPr>
                          <a:xfrm>
                            <a:off x="5796136" y="4077072"/>
                            <a:ext cx="139108" cy="7200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00B050"/>
                                </a:solidFill>
                              </a:ln>
                              <a:noFill/>
                            </a:endParaRPr>
                          </a:p>
                        </p:txBody>
                      </p:sp>
                      <p:sp>
                        <p:nvSpPr>
                          <p:cNvPr id="20" name="等腰三角形 19">
                            <a:extLst>
                              <a:ext uri="{FF2B5EF4-FFF2-40B4-BE49-F238E27FC236}">
                                <a16:creationId xmlns:a16="http://schemas.microsoft.com/office/drawing/2014/main" id="{65109AE1-2D01-4EFE-B45D-B71D9275A95F}"/>
                              </a:ext>
                            </a:extLst>
                          </p:cNvPr>
                          <p:cNvSpPr/>
                          <p:nvPr/>
                        </p:nvSpPr>
                        <p:spPr>
                          <a:xfrm>
                            <a:off x="7169196" y="4077072"/>
                            <a:ext cx="139108" cy="7200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00B050"/>
                                </a:solidFill>
                              </a:ln>
                              <a:noFill/>
                            </a:endParaRPr>
                          </a:p>
                        </p:txBody>
                      </p:sp>
                    </p:grpSp>
                    <p:cxnSp>
                      <p:nvCxnSpPr>
                        <p:cNvPr id="23" name="直接连接符 22">
                          <a:extLst>
                            <a:ext uri="{FF2B5EF4-FFF2-40B4-BE49-F238E27FC236}">
                              <a16:creationId xmlns:a16="http://schemas.microsoft.com/office/drawing/2014/main" id="{7E5CFEC4-3642-4A33-A765-346371E5EB96}"/>
                            </a:ext>
                          </a:extLst>
                        </p:cNvPr>
                        <p:cNvCxnSpPr/>
                        <p:nvPr/>
                      </p:nvCxnSpPr>
                      <p:spPr>
                        <a:xfrm>
                          <a:off x="2200645" y="2924944"/>
                          <a:ext cx="10081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6234C9D-92C0-49AA-A52E-915698BA6B4A}"/>
                            </a:ext>
                          </a:extLst>
                        </p:cNvPr>
                        <p:cNvCxnSpPr>
                          <a:cxnSpLocks/>
                        </p:cNvCxnSpPr>
                        <p:nvPr/>
                      </p:nvCxnSpPr>
                      <p:spPr>
                        <a:xfrm>
                          <a:off x="3563888" y="2924944"/>
                          <a:ext cx="8690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D276B39-125D-430E-9BC3-BCBE9D4C591C}"/>
                            </a:ext>
                          </a:extLst>
                        </p:cNvPr>
                        <p:cNvCxnSpPr>
                          <a:cxnSpLocks/>
                        </p:cNvCxnSpPr>
                        <p:nvPr/>
                      </p:nvCxnSpPr>
                      <p:spPr>
                        <a:xfrm>
                          <a:off x="4788024" y="2924944"/>
                          <a:ext cx="8690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33069DF-38DD-469C-90D8-E673A3DB23BA}"/>
                            </a:ext>
                          </a:extLst>
                        </p:cNvPr>
                        <p:cNvCxnSpPr/>
                        <p:nvPr/>
                      </p:nvCxnSpPr>
                      <p:spPr>
                        <a:xfrm>
                          <a:off x="6012160" y="2924944"/>
                          <a:ext cx="10081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a:extLst>
                          <a:ext uri="{FF2B5EF4-FFF2-40B4-BE49-F238E27FC236}">
                            <a16:creationId xmlns:a16="http://schemas.microsoft.com/office/drawing/2014/main" id="{D00EA97E-83C1-4BDD-A690-67204865AEF7}"/>
                          </a:ext>
                        </a:extLst>
                      </p:cNvPr>
                      <p:cNvCxnSpPr>
                        <a:cxnSpLocks/>
                      </p:cNvCxnSpPr>
                      <p:nvPr/>
                    </p:nvCxnSpPr>
                    <p:spPr>
                      <a:xfrm>
                        <a:off x="457200" y="4725145"/>
                        <a:ext cx="6789728" cy="697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5F5AFD8-8441-4987-BE78-4C97837C7A34}"/>
                          </a:ext>
                        </a:extLst>
                      </p:cNvPr>
                      <p:cNvCxnSpPr>
                        <a:cxnSpLocks/>
                      </p:cNvCxnSpPr>
                      <p:nvPr/>
                    </p:nvCxnSpPr>
                    <p:spPr>
                      <a:xfrm>
                        <a:off x="2041088" y="4149081"/>
                        <a:ext cx="0" cy="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800E831-F7AD-4DD3-9ED8-A605AB1229D2}"/>
                          </a:ext>
                        </a:extLst>
                      </p:cNvPr>
                      <p:cNvCxnSpPr>
                        <a:cxnSpLocks/>
                      </p:cNvCxnSpPr>
                      <p:nvPr/>
                    </p:nvCxnSpPr>
                    <p:spPr>
                      <a:xfrm>
                        <a:off x="3419872" y="4165924"/>
                        <a:ext cx="0" cy="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02F6902E-75FD-4A6E-919B-8FB04451DF2E}"/>
                          </a:ext>
                        </a:extLst>
                      </p:cNvPr>
                      <p:cNvCxnSpPr>
                        <a:cxnSpLocks/>
                      </p:cNvCxnSpPr>
                      <p:nvPr/>
                    </p:nvCxnSpPr>
                    <p:spPr>
                      <a:xfrm>
                        <a:off x="4644008" y="4159713"/>
                        <a:ext cx="0" cy="5929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2BAC5C3-9AD8-4342-A365-5C5F54174F52}"/>
                          </a:ext>
                        </a:extLst>
                      </p:cNvPr>
                      <p:cNvCxnSpPr>
                        <a:cxnSpLocks/>
                      </p:cNvCxnSpPr>
                      <p:nvPr/>
                    </p:nvCxnSpPr>
                    <p:spPr>
                      <a:xfrm>
                        <a:off x="5868144" y="4165924"/>
                        <a:ext cx="0" cy="631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BA1BD87-A8C0-4D30-BFB0-5941AC1C6EAE}"/>
                          </a:ext>
                        </a:extLst>
                      </p:cNvPr>
                      <p:cNvCxnSpPr>
                        <a:cxnSpLocks/>
                      </p:cNvCxnSpPr>
                      <p:nvPr/>
                    </p:nvCxnSpPr>
                    <p:spPr>
                      <a:xfrm>
                        <a:off x="7246928" y="4165924"/>
                        <a:ext cx="0" cy="6312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组合 76">
                      <a:extLst>
                        <a:ext uri="{FF2B5EF4-FFF2-40B4-BE49-F238E27FC236}">
                          <a16:creationId xmlns:a16="http://schemas.microsoft.com/office/drawing/2014/main" id="{AB16B999-44F6-4536-9B92-02CEE28F5F9E}"/>
                        </a:ext>
                      </a:extLst>
                    </p:cNvPr>
                    <p:cNvGrpSpPr/>
                    <p:nvPr/>
                  </p:nvGrpSpPr>
                  <p:grpSpPr>
                    <a:xfrm>
                      <a:off x="544461" y="2477498"/>
                      <a:ext cx="7878864" cy="879494"/>
                      <a:chOff x="544461" y="2477498"/>
                      <a:chExt cx="7878864" cy="879494"/>
                    </a:xfrm>
                  </p:grpSpPr>
                  <p:cxnSp>
                    <p:nvCxnSpPr>
                      <p:cNvPr id="43" name="直接连接符 42">
                        <a:extLst>
                          <a:ext uri="{FF2B5EF4-FFF2-40B4-BE49-F238E27FC236}">
                            <a16:creationId xmlns:a16="http://schemas.microsoft.com/office/drawing/2014/main" id="{389BE763-3D56-48E7-B500-9FACAF9A64CC}"/>
                          </a:ext>
                        </a:extLst>
                      </p:cNvPr>
                      <p:cNvCxnSpPr>
                        <a:cxnSpLocks/>
                      </p:cNvCxnSpPr>
                      <p:nvPr/>
                    </p:nvCxnSpPr>
                    <p:spPr>
                      <a:xfrm>
                        <a:off x="1475656" y="3140968"/>
                        <a:ext cx="370672"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8E504C4-C58E-4BBA-B118-4D48758BA86F}"/>
                          </a:ext>
                        </a:extLst>
                      </p:cNvPr>
                      <p:cNvCxnSpPr>
                        <a:cxnSpLocks/>
                      </p:cNvCxnSpPr>
                      <p:nvPr/>
                    </p:nvCxnSpPr>
                    <p:spPr>
                      <a:xfrm>
                        <a:off x="2200645" y="3140968"/>
                        <a:ext cx="211115"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145974EC-80F7-47BA-B605-888706964787}"/>
                          </a:ext>
                        </a:extLst>
                      </p:cNvPr>
                      <p:cNvCxnSpPr>
                        <a:cxnSpLocks/>
                      </p:cNvCxnSpPr>
                      <p:nvPr/>
                    </p:nvCxnSpPr>
                    <p:spPr>
                      <a:xfrm>
                        <a:off x="4788024" y="3140968"/>
                        <a:ext cx="211115"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4749A99-AAFF-43C7-9F7D-D4C555BDD694}"/>
                          </a:ext>
                        </a:extLst>
                      </p:cNvPr>
                      <p:cNvCxnSpPr>
                        <a:cxnSpLocks/>
                      </p:cNvCxnSpPr>
                      <p:nvPr/>
                    </p:nvCxnSpPr>
                    <p:spPr>
                      <a:xfrm>
                        <a:off x="6645029" y="3121196"/>
                        <a:ext cx="432048"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9747839B-ABFC-4D94-B2F8-FDE74785033B}"/>
                          </a:ext>
                        </a:extLst>
                      </p:cNvPr>
                      <p:cNvCxnSpPr>
                        <a:cxnSpLocks/>
                      </p:cNvCxnSpPr>
                      <p:nvPr/>
                    </p:nvCxnSpPr>
                    <p:spPr>
                      <a:xfrm>
                        <a:off x="2809012" y="3140968"/>
                        <a:ext cx="427139"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9B54452-C888-4D16-B73E-0CD54DC9AC2E}"/>
                          </a:ext>
                        </a:extLst>
                      </p:cNvPr>
                      <p:cNvCxnSpPr>
                        <a:cxnSpLocks/>
                      </p:cNvCxnSpPr>
                      <p:nvPr/>
                    </p:nvCxnSpPr>
                    <p:spPr>
                      <a:xfrm>
                        <a:off x="4272929" y="3140968"/>
                        <a:ext cx="211115"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D29B54ED-66D2-4517-9325-AFF8751684F0}"/>
                          </a:ext>
                        </a:extLst>
                      </p:cNvPr>
                      <p:cNvCxnSpPr>
                        <a:cxnSpLocks/>
                      </p:cNvCxnSpPr>
                      <p:nvPr/>
                    </p:nvCxnSpPr>
                    <p:spPr>
                      <a:xfrm>
                        <a:off x="5445914" y="3143559"/>
                        <a:ext cx="211115"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E2CEF4BB-8FDC-420F-AF79-86E2CE5853FD}"/>
                          </a:ext>
                        </a:extLst>
                      </p:cNvPr>
                      <p:cNvCxnSpPr>
                        <a:cxnSpLocks/>
                      </p:cNvCxnSpPr>
                      <p:nvPr/>
                    </p:nvCxnSpPr>
                    <p:spPr>
                      <a:xfrm>
                        <a:off x="6012160" y="3137290"/>
                        <a:ext cx="211115"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63A2FD4E-8882-4C29-ACAB-233608B1DA38}"/>
                          </a:ext>
                        </a:extLst>
                      </p:cNvPr>
                      <p:cNvCxnSpPr>
                        <a:cxnSpLocks/>
                        <a:endCxn id="12" idx="0"/>
                      </p:cNvCxnSpPr>
                      <p:nvPr/>
                    </p:nvCxnSpPr>
                    <p:spPr>
                      <a:xfrm>
                        <a:off x="2620182" y="2492896"/>
                        <a:ext cx="1" cy="4436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BA7F9D7C-B321-4278-850B-4CB543374495}"/>
                          </a:ext>
                        </a:extLst>
                      </p:cNvPr>
                      <p:cNvCxnSpPr>
                        <a:cxnSpLocks/>
                      </p:cNvCxnSpPr>
                      <p:nvPr/>
                    </p:nvCxnSpPr>
                    <p:spPr>
                      <a:xfrm>
                        <a:off x="4004741" y="2484720"/>
                        <a:ext cx="1" cy="4436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5B0FD379-BBB2-4231-91C1-1B0F00CB2F77}"/>
                          </a:ext>
                        </a:extLst>
                      </p:cNvPr>
                      <p:cNvCxnSpPr>
                        <a:cxnSpLocks/>
                      </p:cNvCxnSpPr>
                      <p:nvPr/>
                    </p:nvCxnSpPr>
                    <p:spPr>
                      <a:xfrm>
                        <a:off x="5217379" y="2490602"/>
                        <a:ext cx="1" cy="4436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CE9E9376-E80E-46F9-9FA6-56851280628C}"/>
                          </a:ext>
                        </a:extLst>
                      </p:cNvPr>
                      <p:cNvCxnSpPr>
                        <a:cxnSpLocks/>
                      </p:cNvCxnSpPr>
                      <p:nvPr/>
                    </p:nvCxnSpPr>
                    <p:spPr>
                      <a:xfrm>
                        <a:off x="6397221" y="2477498"/>
                        <a:ext cx="1" cy="4436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6748ACF8-4292-48C3-A7FF-CC3555B02D8C}"/>
                          </a:ext>
                        </a:extLst>
                      </p:cNvPr>
                      <p:cNvCxnSpPr>
                        <a:cxnSpLocks/>
                      </p:cNvCxnSpPr>
                      <p:nvPr/>
                    </p:nvCxnSpPr>
                    <p:spPr>
                      <a:xfrm>
                        <a:off x="7385221" y="3137290"/>
                        <a:ext cx="211115"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C2C0A626-11F5-4D24-881F-42004CC6C5DD}"/>
                          </a:ext>
                        </a:extLst>
                      </p:cNvPr>
                      <p:cNvCxnSpPr>
                        <a:cxnSpLocks/>
                      </p:cNvCxnSpPr>
                      <p:nvPr/>
                    </p:nvCxnSpPr>
                    <p:spPr>
                      <a:xfrm>
                        <a:off x="8212210" y="3109611"/>
                        <a:ext cx="211115"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9CE583A1-C044-46FA-B1B9-0B36CFB2E131}"/>
                          </a:ext>
                        </a:extLst>
                      </p:cNvPr>
                      <p:cNvCxnSpPr>
                        <a:cxnSpLocks/>
                      </p:cNvCxnSpPr>
                      <p:nvPr/>
                    </p:nvCxnSpPr>
                    <p:spPr>
                      <a:xfrm>
                        <a:off x="544461" y="3068961"/>
                        <a:ext cx="211115"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5BC1FA2A-AAA3-45C9-BC25-00AFCC32517B}"/>
                          </a:ext>
                        </a:extLst>
                      </p:cNvPr>
                      <p:cNvCxnSpPr>
                        <a:cxnSpLocks/>
                      </p:cNvCxnSpPr>
                      <p:nvPr/>
                    </p:nvCxnSpPr>
                    <p:spPr>
                      <a:xfrm>
                        <a:off x="544461" y="3356992"/>
                        <a:ext cx="211115"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88FF2043-838D-43E8-BA23-8E0C8E5E12D5}"/>
                          </a:ext>
                        </a:extLst>
                      </p:cNvPr>
                      <p:cNvCxnSpPr>
                        <a:cxnSpLocks/>
                      </p:cNvCxnSpPr>
                      <p:nvPr/>
                    </p:nvCxnSpPr>
                    <p:spPr>
                      <a:xfrm>
                        <a:off x="3563888" y="3153715"/>
                        <a:ext cx="285577"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82" name="组合 81">
                    <a:extLst>
                      <a:ext uri="{FF2B5EF4-FFF2-40B4-BE49-F238E27FC236}">
                        <a16:creationId xmlns:a16="http://schemas.microsoft.com/office/drawing/2014/main" id="{40A0492D-FE5C-4B51-A1DA-22B6FE56122B}"/>
                      </a:ext>
                    </a:extLst>
                  </p:cNvPr>
                  <p:cNvGrpSpPr/>
                  <p:nvPr/>
                </p:nvGrpSpPr>
                <p:grpSpPr>
                  <a:xfrm>
                    <a:off x="230715" y="2905200"/>
                    <a:ext cx="555221" cy="1384532"/>
                    <a:chOff x="230715" y="2905200"/>
                    <a:chExt cx="555221" cy="1384532"/>
                  </a:xfrm>
                </p:grpSpPr>
                <p:sp>
                  <p:nvSpPr>
                    <p:cNvPr id="79" name="文本框 78">
                      <a:extLst>
                        <a:ext uri="{FF2B5EF4-FFF2-40B4-BE49-F238E27FC236}">
                          <a16:creationId xmlns:a16="http://schemas.microsoft.com/office/drawing/2014/main" id="{023F1929-5499-450D-BD20-B82298A10A5C}"/>
                        </a:ext>
                      </a:extLst>
                    </p:cNvPr>
                    <p:cNvSpPr txBox="1"/>
                    <p:nvPr/>
                  </p:nvSpPr>
                  <p:spPr>
                    <a:xfrm>
                      <a:off x="333568" y="3981955"/>
                      <a:ext cx="452368" cy="307777"/>
                    </a:xfrm>
                    <a:prstGeom prst="rect">
                      <a:avLst/>
                    </a:prstGeom>
                    <a:noFill/>
                  </p:spPr>
                  <p:txBody>
                    <a:bodyPr wrap="none" rtlCol="0">
                      <a:spAutoFit/>
                    </a:bodyPr>
                    <a:lstStyle/>
                    <a:p>
                      <a:r>
                        <a:rPr lang="en-US" altLang="zh-CN" sz="1400" b="1" dirty="0"/>
                        <a:t>CLK</a:t>
                      </a:r>
                      <a:endParaRPr lang="zh-CN" altLang="en-US" sz="1400" b="1" dirty="0"/>
                    </a:p>
                  </p:txBody>
                </p:sp>
                <p:sp>
                  <p:nvSpPr>
                    <p:cNvPr id="80" name="文本框 79">
                      <a:extLst>
                        <a:ext uri="{FF2B5EF4-FFF2-40B4-BE49-F238E27FC236}">
                          <a16:creationId xmlns:a16="http://schemas.microsoft.com/office/drawing/2014/main" id="{D3291DF0-295B-4331-A293-2C61BB3A3DA8}"/>
                        </a:ext>
                      </a:extLst>
                    </p:cNvPr>
                    <p:cNvSpPr txBox="1"/>
                    <p:nvPr/>
                  </p:nvSpPr>
                  <p:spPr>
                    <a:xfrm>
                      <a:off x="230715" y="2905200"/>
                      <a:ext cx="272832" cy="307777"/>
                    </a:xfrm>
                    <a:prstGeom prst="rect">
                      <a:avLst/>
                    </a:prstGeom>
                    <a:noFill/>
                  </p:spPr>
                  <p:txBody>
                    <a:bodyPr wrap="none" rtlCol="0">
                      <a:spAutoFit/>
                    </a:bodyPr>
                    <a:lstStyle/>
                    <a:p>
                      <a:r>
                        <a:rPr lang="en-US" altLang="zh-CN" sz="1400" b="1" dirty="0"/>
                        <a:t>a</a:t>
                      </a:r>
                      <a:endParaRPr lang="zh-CN" altLang="en-US" sz="1400" b="1" dirty="0"/>
                    </a:p>
                  </p:txBody>
                </p:sp>
                <p:sp>
                  <p:nvSpPr>
                    <p:cNvPr id="81" name="文本框 80">
                      <a:extLst>
                        <a:ext uri="{FF2B5EF4-FFF2-40B4-BE49-F238E27FC236}">
                          <a16:creationId xmlns:a16="http://schemas.microsoft.com/office/drawing/2014/main" id="{807416A8-B3FC-4BA0-8B96-71C7138C9CEF}"/>
                        </a:ext>
                      </a:extLst>
                    </p:cNvPr>
                    <p:cNvSpPr txBox="1"/>
                    <p:nvPr/>
                  </p:nvSpPr>
                  <p:spPr>
                    <a:xfrm>
                      <a:off x="235572" y="3193231"/>
                      <a:ext cx="280846" cy="307777"/>
                    </a:xfrm>
                    <a:prstGeom prst="rect">
                      <a:avLst/>
                    </a:prstGeom>
                    <a:noFill/>
                  </p:spPr>
                  <p:txBody>
                    <a:bodyPr wrap="none" rtlCol="0">
                      <a:spAutoFit/>
                    </a:bodyPr>
                    <a:lstStyle/>
                    <a:p>
                      <a:r>
                        <a:rPr lang="en-US" altLang="zh-CN" sz="1400" b="1" dirty="0"/>
                        <a:t>b</a:t>
                      </a:r>
                      <a:endParaRPr lang="zh-CN" altLang="en-US" sz="1400" b="1" dirty="0"/>
                    </a:p>
                  </p:txBody>
                </p:sp>
              </p:grpSp>
            </p:grpSp>
            <p:sp>
              <p:nvSpPr>
                <p:cNvPr id="84" name="文本框 83">
                  <a:extLst>
                    <a:ext uri="{FF2B5EF4-FFF2-40B4-BE49-F238E27FC236}">
                      <a16:creationId xmlns:a16="http://schemas.microsoft.com/office/drawing/2014/main" id="{E38C1989-7239-46B6-8274-00D06AE98535}"/>
                    </a:ext>
                  </a:extLst>
                </p:cNvPr>
                <p:cNvSpPr txBox="1"/>
                <p:nvPr/>
              </p:nvSpPr>
              <p:spPr>
                <a:xfrm>
                  <a:off x="8408229" y="2945804"/>
                  <a:ext cx="417102" cy="307777"/>
                </a:xfrm>
                <a:prstGeom prst="rect">
                  <a:avLst/>
                </a:prstGeom>
                <a:noFill/>
              </p:spPr>
              <p:txBody>
                <a:bodyPr wrap="none" rtlCol="0">
                  <a:spAutoFit/>
                </a:bodyPr>
                <a:lstStyle/>
                <a:p>
                  <a:r>
                    <a:rPr lang="en-US" altLang="zh-CN" sz="1400" b="1" dirty="0" err="1"/>
                    <a:t>a·b</a:t>
                  </a:r>
                  <a:endParaRPr lang="zh-CN" altLang="en-US" sz="1400" b="1" dirty="0"/>
                </a:p>
              </p:txBody>
            </p:sp>
          </p:grpSp>
          <p:grpSp>
            <p:nvGrpSpPr>
              <p:cNvPr id="90" name="组合 89">
                <a:extLst>
                  <a:ext uri="{FF2B5EF4-FFF2-40B4-BE49-F238E27FC236}">
                    <a16:creationId xmlns:a16="http://schemas.microsoft.com/office/drawing/2014/main" id="{B5E627BC-D703-4586-8C6F-FAD11EC3C565}"/>
                  </a:ext>
                </a:extLst>
              </p:cNvPr>
              <p:cNvGrpSpPr/>
              <p:nvPr/>
            </p:nvGrpSpPr>
            <p:grpSpPr>
              <a:xfrm>
                <a:off x="2384640" y="2204864"/>
                <a:ext cx="4238330" cy="276522"/>
                <a:chOff x="2384640" y="2204864"/>
                <a:chExt cx="4238330" cy="276522"/>
              </a:xfrm>
            </p:grpSpPr>
            <p:sp>
              <p:nvSpPr>
                <p:cNvPr id="86" name="文本框 85">
                  <a:extLst>
                    <a:ext uri="{FF2B5EF4-FFF2-40B4-BE49-F238E27FC236}">
                      <a16:creationId xmlns:a16="http://schemas.microsoft.com/office/drawing/2014/main" id="{987541BC-6C4A-4A76-93F5-5957925E5447}"/>
                    </a:ext>
                  </a:extLst>
                </p:cNvPr>
                <p:cNvSpPr txBox="1"/>
                <p:nvPr/>
              </p:nvSpPr>
              <p:spPr>
                <a:xfrm>
                  <a:off x="2384640" y="2219776"/>
                  <a:ext cx="466794" cy="261610"/>
                </a:xfrm>
                <a:prstGeom prst="rect">
                  <a:avLst/>
                </a:prstGeom>
                <a:noFill/>
              </p:spPr>
              <p:txBody>
                <a:bodyPr wrap="none" rtlCol="0">
                  <a:spAutoFit/>
                </a:bodyPr>
                <a:lstStyle/>
                <a:p>
                  <a:r>
                    <a:rPr lang="zh-CN" altLang="en-US" sz="1100" b="1" dirty="0"/>
                    <a:t>位积</a:t>
                  </a:r>
                </a:p>
              </p:txBody>
            </p:sp>
            <p:sp>
              <p:nvSpPr>
                <p:cNvPr id="87" name="文本框 86">
                  <a:extLst>
                    <a:ext uri="{FF2B5EF4-FFF2-40B4-BE49-F238E27FC236}">
                      <a16:creationId xmlns:a16="http://schemas.microsoft.com/office/drawing/2014/main" id="{72A4FF7B-7B5A-40DB-BFE4-12F2D1E2BF63}"/>
                    </a:ext>
                  </a:extLst>
                </p:cNvPr>
                <p:cNvSpPr txBox="1"/>
                <p:nvPr/>
              </p:nvSpPr>
              <p:spPr>
                <a:xfrm>
                  <a:off x="3769280" y="2204864"/>
                  <a:ext cx="466794" cy="261610"/>
                </a:xfrm>
                <a:prstGeom prst="rect">
                  <a:avLst/>
                </a:prstGeom>
                <a:noFill/>
              </p:spPr>
              <p:txBody>
                <a:bodyPr wrap="none" rtlCol="0">
                  <a:spAutoFit/>
                </a:bodyPr>
                <a:lstStyle/>
                <a:p>
                  <a:r>
                    <a:rPr lang="zh-CN" altLang="en-US" sz="1100" b="1" dirty="0"/>
                    <a:t>位积</a:t>
                  </a:r>
                </a:p>
              </p:txBody>
            </p:sp>
            <p:sp>
              <p:nvSpPr>
                <p:cNvPr id="88" name="文本框 87">
                  <a:extLst>
                    <a:ext uri="{FF2B5EF4-FFF2-40B4-BE49-F238E27FC236}">
                      <a16:creationId xmlns:a16="http://schemas.microsoft.com/office/drawing/2014/main" id="{C5996DD3-82E9-4EB4-9211-7103570C18E8}"/>
                    </a:ext>
                  </a:extLst>
                </p:cNvPr>
                <p:cNvSpPr txBox="1"/>
                <p:nvPr/>
              </p:nvSpPr>
              <p:spPr>
                <a:xfrm>
                  <a:off x="4985250" y="2204864"/>
                  <a:ext cx="466794" cy="261610"/>
                </a:xfrm>
                <a:prstGeom prst="rect">
                  <a:avLst/>
                </a:prstGeom>
                <a:noFill/>
              </p:spPr>
              <p:txBody>
                <a:bodyPr wrap="none" rtlCol="0">
                  <a:spAutoFit/>
                </a:bodyPr>
                <a:lstStyle/>
                <a:p>
                  <a:r>
                    <a:rPr lang="zh-CN" altLang="en-US" sz="1100" b="1" dirty="0"/>
                    <a:t>位积</a:t>
                  </a:r>
                </a:p>
              </p:txBody>
            </p:sp>
            <p:sp>
              <p:nvSpPr>
                <p:cNvPr id="89" name="文本框 88">
                  <a:extLst>
                    <a:ext uri="{FF2B5EF4-FFF2-40B4-BE49-F238E27FC236}">
                      <a16:creationId xmlns:a16="http://schemas.microsoft.com/office/drawing/2014/main" id="{E4485394-EB88-4022-B01D-91C7F89AC1E1}"/>
                    </a:ext>
                  </a:extLst>
                </p:cNvPr>
                <p:cNvSpPr txBox="1"/>
                <p:nvPr/>
              </p:nvSpPr>
              <p:spPr>
                <a:xfrm>
                  <a:off x="6156176" y="2204864"/>
                  <a:ext cx="466794" cy="261610"/>
                </a:xfrm>
                <a:prstGeom prst="rect">
                  <a:avLst/>
                </a:prstGeom>
                <a:noFill/>
              </p:spPr>
              <p:txBody>
                <a:bodyPr wrap="none" rtlCol="0">
                  <a:spAutoFit/>
                </a:bodyPr>
                <a:lstStyle/>
                <a:p>
                  <a:r>
                    <a:rPr lang="zh-CN" altLang="en-US" sz="1100" b="1" dirty="0"/>
                    <a:t>位积</a:t>
                  </a:r>
                </a:p>
              </p:txBody>
            </p:sp>
          </p:grpSp>
        </p:grpSp>
        <p:sp>
          <p:nvSpPr>
            <p:cNvPr id="92" name="文本框 91">
              <a:extLst>
                <a:ext uri="{FF2B5EF4-FFF2-40B4-BE49-F238E27FC236}">
                  <a16:creationId xmlns:a16="http://schemas.microsoft.com/office/drawing/2014/main" id="{A50632F7-4FBB-4EFD-B020-9FFA0F383A4B}"/>
                </a:ext>
              </a:extLst>
            </p:cNvPr>
            <p:cNvSpPr txBox="1"/>
            <p:nvPr/>
          </p:nvSpPr>
          <p:spPr>
            <a:xfrm>
              <a:off x="1475656" y="3214137"/>
              <a:ext cx="325730" cy="430887"/>
            </a:xfrm>
            <a:prstGeom prst="rect">
              <a:avLst/>
            </a:prstGeom>
            <a:noFill/>
          </p:spPr>
          <p:txBody>
            <a:bodyPr wrap="none" rtlCol="0">
              <a:spAutoFit/>
            </a:bodyPr>
            <a:lstStyle/>
            <a:p>
              <a:r>
                <a:rPr lang="zh-CN" altLang="en-US" sz="1100" b="1" dirty="0"/>
                <a:t>位</a:t>
              </a:r>
              <a:endParaRPr lang="en-US" altLang="zh-CN" sz="1100" b="1" dirty="0"/>
            </a:p>
            <a:p>
              <a:r>
                <a:rPr lang="zh-CN" altLang="en-US" sz="1100" b="1" dirty="0"/>
                <a:t>积</a:t>
              </a:r>
            </a:p>
          </p:txBody>
        </p:sp>
        <p:sp>
          <p:nvSpPr>
            <p:cNvPr id="93" name="文本框 92">
              <a:extLst>
                <a:ext uri="{FF2B5EF4-FFF2-40B4-BE49-F238E27FC236}">
                  <a16:creationId xmlns:a16="http://schemas.microsoft.com/office/drawing/2014/main" id="{F4F0289D-1261-4C1E-B7D0-3E2D692DDAC9}"/>
                </a:ext>
              </a:extLst>
            </p:cNvPr>
            <p:cNvSpPr txBox="1"/>
            <p:nvPr/>
          </p:nvSpPr>
          <p:spPr>
            <a:xfrm>
              <a:off x="2368473" y="3438580"/>
              <a:ext cx="538930" cy="261610"/>
            </a:xfrm>
            <a:prstGeom prst="rect">
              <a:avLst/>
            </a:prstGeom>
            <a:noFill/>
          </p:spPr>
          <p:txBody>
            <a:bodyPr wrap="none" rtlCol="0">
              <a:spAutoFit/>
            </a:bodyPr>
            <a:lstStyle/>
            <a:p>
              <a:r>
                <a:rPr lang="zh-CN" altLang="en-US" sz="1100" b="1" dirty="0"/>
                <a:t>第</a:t>
              </a:r>
              <a:r>
                <a:rPr lang="en-US" altLang="zh-CN" sz="1100" b="1" dirty="0"/>
                <a:t>1</a:t>
              </a:r>
              <a:r>
                <a:rPr lang="zh-CN" altLang="en-US" sz="1100" b="1" dirty="0"/>
                <a:t>行</a:t>
              </a:r>
            </a:p>
          </p:txBody>
        </p:sp>
        <p:sp>
          <p:nvSpPr>
            <p:cNvPr id="94" name="文本框 93">
              <a:extLst>
                <a:ext uri="{FF2B5EF4-FFF2-40B4-BE49-F238E27FC236}">
                  <a16:creationId xmlns:a16="http://schemas.microsoft.com/office/drawing/2014/main" id="{1EF80AF5-954F-4FBA-B1FD-0591E32774EC}"/>
                </a:ext>
              </a:extLst>
            </p:cNvPr>
            <p:cNvSpPr txBox="1"/>
            <p:nvPr/>
          </p:nvSpPr>
          <p:spPr>
            <a:xfrm>
              <a:off x="3779912" y="3429000"/>
              <a:ext cx="538930" cy="261610"/>
            </a:xfrm>
            <a:prstGeom prst="rect">
              <a:avLst/>
            </a:prstGeom>
            <a:noFill/>
          </p:spPr>
          <p:txBody>
            <a:bodyPr wrap="none" rtlCol="0">
              <a:spAutoFit/>
            </a:bodyPr>
            <a:lstStyle/>
            <a:p>
              <a:r>
                <a:rPr lang="zh-CN" altLang="en-US" sz="1100" b="1" dirty="0"/>
                <a:t>第</a:t>
              </a:r>
              <a:r>
                <a:rPr lang="en-US" altLang="zh-CN" sz="1100" b="1" dirty="0"/>
                <a:t>2</a:t>
              </a:r>
              <a:r>
                <a:rPr lang="zh-CN" altLang="en-US" sz="1100" b="1" dirty="0"/>
                <a:t>行</a:t>
              </a:r>
            </a:p>
          </p:txBody>
        </p:sp>
        <p:sp>
          <p:nvSpPr>
            <p:cNvPr id="95" name="文本框 94">
              <a:extLst>
                <a:ext uri="{FF2B5EF4-FFF2-40B4-BE49-F238E27FC236}">
                  <a16:creationId xmlns:a16="http://schemas.microsoft.com/office/drawing/2014/main" id="{C6E31B8A-8E4D-4B38-8F3C-6B5A0B2D08B8}"/>
                </a:ext>
              </a:extLst>
            </p:cNvPr>
            <p:cNvSpPr txBox="1"/>
            <p:nvPr/>
          </p:nvSpPr>
          <p:spPr>
            <a:xfrm>
              <a:off x="4969174" y="3429000"/>
              <a:ext cx="538930" cy="261610"/>
            </a:xfrm>
            <a:prstGeom prst="rect">
              <a:avLst/>
            </a:prstGeom>
            <a:noFill/>
          </p:spPr>
          <p:txBody>
            <a:bodyPr wrap="none" rtlCol="0">
              <a:spAutoFit/>
            </a:bodyPr>
            <a:lstStyle/>
            <a:p>
              <a:r>
                <a:rPr lang="zh-CN" altLang="en-US" sz="1100" b="1" dirty="0"/>
                <a:t>第</a:t>
              </a:r>
              <a:r>
                <a:rPr lang="en-US" altLang="zh-CN" sz="1100" b="1" dirty="0"/>
                <a:t>3</a:t>
              </a:r>
              <a:r>
                <a:rPr lang="zh-CN" altLang="en-US" sz="1100" b="1" dirty="0"/>
                <a:t>行</a:t>
              </a:r>
            </a:p>
          </p:txBody>
        </p:sp>
        <p:sp>
          <p:nvSpPr>
            <p:cNvPr id="96" name="文本框 95">
              <a:extLst>
                <a:ext uri="{FF2B5EF4-FFF2-40B4-BE49-F238E27FC236}">
                  <a16:creationId xmlns:a16="http://schemas.microsoft.com/office/drawing/2014/main" id="{BA07D103-FC28-41DC-89CD-1A7D5450A96B}"/>
                </a:ext>
              </a:extLst>
            </p:cNvPr>
            <p:cNvSpPr txBox="1"/>
            <p:nvPr/>
          </p:nvSpPr>
          <p:spPr>
            <a:xfrm>
              <a:off x="6193310" y="3429000"/>
              <a:ext cx="538930" cy="261610"/>
            </a:xfrm>
            <a:prstGeom prst="rect">
              <a:avLst/>
            </a:prstGeom>
            <a:noFill/>
          </p:spPr>
          <p:txBody>
            <a:bodyPr wrap="none" rtlCol="0">
              <a:spAutoFit/>
            </a:bodyPr>
            <a:lstStyle/>
            <a:p>
              <a:r>
                <a:rPr lang="zh-CN" altLang="en-US" sz="1100" b="1" dirty="0"/>
                <a:t>第</a:t>
              </a:r>
              <a:r>
                <a:rPr lang="en-US" altLang="zh-CN" sz="1100" b="1" dirty="0"/>
                <a:t>4</a:t>
              </a:r>
              <a:r>
                <a:rPr lang="zh-CN" altLang="en-US" sz="1100" b="1" dirty="0"/>
                <a:t>行</a:t>
              </a:r>
            </a:p>
          </p:txBody>
        </p:sp>
        <p:sp>
          <p:nvSpPr>
            <p:cNvPr id="97" name="文本框 96">
              <a:extLst>
                <a:ext uri="{FF2B5EF4-FFF2-40B4-BE49-F238E27FC236}">
                  <a16:creationId xmlns:a16="http://schemas.microsoft.com/office/drawing/2014/main" id="{FD4C8562-2CC3-46BB-9D44-AC387D542D0C}"/>
                </a:ext>
              </a:extLst>
            </p:cNvPr>
            <p:cNvSpPr txBox="1"/>
            <p:nvPr/>
          </p:nvSpPr>
          <p:spPr>
            <a:xfrm>
              <a:off x="7633470" y="3429000"/>
              <a:ext cx="538930" cy="261610"/>
            </a:xfrm>
            <a:prstGeom prst="rect">
              <a:avLst/>
            </a:prstGeom>
            <a:noFill/>
          </p:spPr>
          <p:txBody>
            <a:bodyPr wrap="none" rtlCol="0">
              <a:spAutoFit/>
            </a:bodyPr>
            <a:lstStyle/>
            <a:p>
              <a:r>
                <a:rPr lang="zh-CN" altLang="en-US" sz="1100" b="1" dirty="0"/>
                <a:t>第</a:t>
              </a:r>
              <a:r>
                <a:rPr lang="en-US" altLang="zh-CN" sz="1100" b="1" dirty="0"/>
                <a:t>5</a:t>
              </a:r>
              <a:r>
                <a:rPr lang="zh-CN" altLang="en-US" sz="1100" b="1" dirty="0"/>
                <a:t>行</a:t>
              </a:r>
            </a:p>
          </p:txBody>
        </p:sp>
      </p:grpSp>
      <p:grpSp>
        <p:nvGrpSpPr>
          <p:cNvPr id="108" name="组合 107">
            <a:extLst>
              <a:ext uri="{FF2B5EF4-FFF2-40B4-BE49-F238E27FC236}">
                <a16:creationId xmlns:a16="http://schemas.microsoft.com/office/drawing/2014/main" id="{D0436B2E-BBC2-4099-B5DA-39BBC3FF3A6C}"/>
              </a:ext>
            </a:extLst>
          </p:cNvPr>
          <p:cNvGrpSpPr/>
          <p:nvPr/>
        </p:nvGrpSpPr>
        <p:grpSpPr>
          <a:xfrm>
            <a:off x="3415530" y="260648"/>
            <a:ext cx="5548958" cy="3378258"/>
            <a:chOff x="2983482" y="260648"/>
            <a:chExt cx="5548958" cy="3378258"/>
          </a:xfrm>
        </p:grpSpPr>
        <p:pic>
          <p:nvPicPr>
            <p:cNvPr id="100" name="图片 99">
              <a:extLst>
                <a:ext uri="{FF2B5EF4-FFF2-40B4-BE49-F238E27FC236}">
                  <a16:creationId xmlns:a16="http://schemas.microsoft.com/office/drawing/2014/main" id="{8EF8A61F-CDE0-4BBC-ABE4-19CFA1C4F65B}"/>
                </a:ext>
              </a:extLst>
            </p:cNvPr>
            <p:cNvPicPr>
              <a:picLocks noChangeAspect="1"/>
            </p:cNvPicPr>
            <p:nvPr/>
          </p:nvPicPr>
          <p:blipFill>
            <a:blip r:embed="rId2"/>
            <a:stretch>
              <a:fillRect/>
            </a:stretch>
          </p:blipFill>
          <p:spPr>
            <a:xfrm>
              <a:off x="2983482" y="323767"/>
              <a:ext cx="4598267" cy="3315139"/>
            </a:xfrm>
            <a:prstGeom prst="rect">
              <a:avLst/>
            </a:prstGeom>
          </p:spPr>
        </p:pic>
        <p:sp>
          <p:nvSpPr>
            <p:cNvPr id="102" name="文本框 101">
              <a:extLst>
                <a:ext uri="{FF2B5EF4-FFF2-40B4-BE49-F238E27FC236}">
                  <a16:creationId xmlns:a16="http://schemas.microsoft.com/office/drawing/2014/main" id="{C8BBA25D-E1B2-4A45-887C-B23EB009EF64}"/>
                </a:ext>
              </a:extLst>
            </p:cNvPr>
            <p:cNvSpPr txBox="1"/>
            <p:nvPr/>
          </p:nvSpPr>
          <p:spPr>
            <a:xfrm>
              <a:off x="7668344" y="836712"/>
              <a:ext cx="774759" cy="276999"/>
            </a:xfrm>
            <a:prstGeom prst="rect">
              <a:avLst/>
            </a:prstGeom>
            <a:solidFill>
              <a:srgbClr val="00B0F0"/>
            </a:solidFill>
          </p:spPr>
          <p:txBody>
            <a:bodyPr wrap="square" rtlCol="0">
              <a:spAutoFit/>
            </a:bodyPr>
            <a:lstStyle/>
            <a:p>
              <a:r>
                <a:rPr lang="zh-CN" altLang="en-US" sz="1200" b="1" dirty="0"/>
                <a:t>第</a:t>
              </a:r>
              <a:r>
                <a:rPr lang="en-US" altLang="zh-CN" sz="1200" b="1" dirty="0"/>
                <a:t>1</a:t>
              </a:r>
              <a:r>
                <a:rPr lang="zh-CN" altLang="en-US" sz="1200" b="1" dirty="0"/>
                <a:t>行</a:t>
              </a:r>
              <a:r>
                <a:rPr lang="en-US" altLang="zh-CN" sz="1200" b="1" dirty="0"/>
                <a:t>FA</a:t>
              </a:r>
              <a:endParaRPr lang="zh-CN" altLang="en-US" sz="1200" b="1" dirty="0"/>
            </a:p>
          </p:txBody>
        </p:sp>
        <p:sp>
          <p:nvSpPr>
            <p:cNvPr id="103" name="文本框 102">
              <a:extLst>
                <a:ext uri="{FF2B5EF4-FFF2-40B4-BE49-F238E27FC236}">
                  <a16:creationId xmlns:a16="http://schemas.microsoft.com/office/drawing/2014/main" id="{45FB26C9-3540-43FA-B16B-883F0DEFAF10}"/>
                </a:ext>
              </a:extLst>
            </p:cNvPr>
            <p:cNvSpPr txBox="1"/>
            <p:nvPr/>
          </p:nvSpPr>
          <p:spPr>
            <a:xfrm>
              <a:off x="7668344" y="1351801"/>
              <a:ext cx="774759" cy="276999"/>
            </a:xfrm>
            <a:prstGeom prst="rect">
              <a:avLst/>
            </a:prstGeom>
            <a:solidFill>
              <a:srgbClr val="00B0F0"/>
            </a:solidFill>
          </p:spPr>
          <p:txBody>
            <a:bodyPr wrap="square" rtlCol="0">
              <a:spAutoFit/>
            </a:bodyPr>
            <a:lstStyle/>
            <a:p>
              <a:r>
                <a:rPr lang="zh-CN" altLang="en-US" sz="1200" b="1" dirty="0"/>
                <a:t>第</a:t>
              </a:r>
              <a:r>
                <a:rPr lang="en-US" altLang="zh-CN" sz="1200" b="1" dirty="0"/>
                <a:t>2</a:t>
              </a:r>
              <a:r>
                <a:rPr lang="zh-CN" altLang="en-US" sz="1200" b="1" dirty="0"/>
                <a:t>行</a:t>
              </a:r>
              <a:r>
                <a:rPr lang="en-US" altLang="zh-CN" sz="1200" b="1" dirty="0"/>
                <a:t>FA</a:t>
              </a:r>
              <a:endParaRPr lang="zh-CN" altLang="en-US" sz="1200" b="1" dirty="0"/>
            </a:p>
          </p:txBody>
        </p:sp>
        <p:sp>
          <p:nvSpPr>
            <p:cNvPr id="104" name="文本框 103">
              <a:extLst>
                <a:ext uri="{FF2B5EF4-FFF2-40B4-BE49-F238E27FC236}">
                  <a16:creationId xmlns:a16="http://schemas.microsoft.com/office/drawing/2014/main" id="{4D2461C4-80D0-4969-A449-40E261E149D4}"/>
                </a:ext>
              </a:extLst>
            </p:cNvPr>
            <p:cNvSpPr txBox="1"/>
            <p:nvPr/>
          </p:nvSpPr>
          <p:spPr>
            <a:xfrm>
              <a:off x="7668344" y="1855857"/>
              <a:ext cx="774759" cy="276999"/>
            </a:xfrm>
            <a:prstGeom prst="rect">
              <a:avLst/>
            </a:prstGeom>
            <a:solidFill>
              <a:srgbClr val="00B0F0"/>
            </a:solidFill>
          </p:spPr>
          <p:txBody>
            <a:bodyPr wrap="square" rtlCol="0">
              <a:spAutoFit/>
            </a:bodyPr>
            <a:lstStyle/>
            <a:p>
              <a:r>
                <a:rPr lang="zh-CN" altLang="en-US" sz="1200" b="1" dirty="0"/>
                <a:t>第</a:t>
              </a:r>
              <a:r>
                <a:rPr lang="en-US" altLang="zh-CN" sz="1200" b="1" dirty="0"/>
                <a:t>3</a:t>
              </a:r>
              <a:r>
                <a:rPr lang="zh-CN" altLang="en-US" sz="1200" b="1" dirty="0"/>
                <a:t>行</a:t>
              </a:r>
              <a:r>
                <a:rPr lang="en-US" altLang="zh-CN" sz="1200" b="1" dirty="0"/>
                <a:t>FA</a:t>
              </a:r>
              <a:endParaRPr lang="zh-CN" altLang="en-US" sz="1200" b="1" dirty="0"/>
            </a:p>
          </p:txBody>
        </p:sp>
        <p:sp>
          <p:nvSpPr>
            <p:cNvPr id="105" name="文本框 104">
              <a:extLst>
                <a:ext uri="{FF2B5EF4-FFF2-40B4-BE49-F238E27FC236}">
                  <a16:creationId xmlns:a16="http://schemas.microsoft.com/office/drawing/2014/main" id="{E4D0BE9F-FBFE-4606-834D-7289A4BEB90F}"/>
                </a:ext>
              </a:extLst>
            </p:cNvPr>
            <p:cNvSpPr txBox="1"/>
            <p:nvPr/>
          </p:nvSpPr>
          <p:spPr>
            <a:xfrm>
              <a:off x="7668344" y="2359913"/>
              <a:ext cx="774759" cy="276999"/>
            </a:xfrm>
            <a:prstGeom prst="rect">
              <a:avLst/>
            </a:prstGeom>
            <a:solidFill>
              <a:srgbClr val="00B0F0"/>
            </a:solidFill>
          </p:spPr>
          <p:txBody>
            <a:bodyPr wrap="square" rtlCol="0">
              <a:spAutoFit/>
            </a:bodyPr>
            <a:lstStyle/>
            <a:p>
              <a:r>
                <a:rPr lang="zh-CN" altLang="en-US" sz="1200" b="1" dirty="0"/>
                <a:t>第</a:t>
              </a:r>
              <a:r>
                <a:rPr lang="en-US" altLang="zh-CN" sz="1200" b="1" dirty="0"/>
                <a:t>4</a:t>
              </a:r>
              <a:r>
                <a:rPr lang="zh-CN" altLang="en-US" sz="1200" b="1" dirty="0"/>
                <a:t>行</a:t>
              </a:r>
              <a:r>
                <a:rPr lang="en-US" altLang="zh-CN" sz="1200" b="1" dirty="0"/>
                <a:t>FA</a:t>
              </a:r>
              <a:endParaRPr lang="zh-CN" altLang="en-US" sz="1200" b="1" dirty="0"/>
            </a:p>
          </p:txBody>
        </p:sp>
        <p:sp>
          <p:nvSpPr>
            <p:cNvPr id="106" name="文本框 105">
              <a:extLst>
                <a:ext uri="{FF2B5EF4-FFF2-40B4-BE49-F238E27FC236}">
                  <a16:creationId xmlns:a16="http://schemas.microsoft.com/office/drawing/2014/main" id="{5C72551E-0430-4207-8125-586C3A968D99}"/>
                </a:ext>
              </a:extLst>
            </p:cNvPr>
            <p:cNvSpPr txBox="1"/>
            <p:nvPr/>
          </p:nvSpPr>
          <p:spPr>
            <a:xfrm>
              <a:off x="7668344" y="2863969"/>
              <a:ext cx="864096" cy="276999"/>
            </a:xfrm>
            <a:prstGeom prst="rect">
              <a:avLst/>
            </a:prstGeom>
            <a:solidFill>
              <a:srgbClr val="FFFF00"/>
            </a:solidFill>
          </p:spPr>
          <p:txBody>
            <a:bodyPr wrap="square" rtlCol="0">
              <a:spAutoFit/>
            </a:bodyPr>
            <a:lstStyle/>
            <a:p>
              <a:r>
                <a:rPr lang="zh-CN" altLang="en-US" sz="1200" b="1" dirty="0"/>
                <a:t>第</a:t>
              </a:r>
              <a:r>
                <a:rPr lang="en-US" altLang="zh-CN" sz="1200" b="1" dirty="0"/>
                <a:t>5</a:t>
              </a:r>
              <a:r>
                <a:rPr lang="zh-CN" altLang="en-US" sz="1200" b="1" dirty="0"/>
                <a:t>行</a:t>
              </a:r>
              <a:r>
                <a:rPr lang="en-US" altLang="zh-CN" sz="1200" b="1" dirty="0"/>
                <a:t>ADD</a:t>
              </a:r>
              <a:endParaRPr lang="zh-CN" altLang="en-US" sz="1200" b="1" dirty="0"/>
            </a:p>
          </p:txBody>
        </p:sp>
        <p:sp>
          <p:nvSpPr>
            <p:cNvPr id="107" name="文本框 106">
              <a:extLst>
                <a:ext uri="{FF2B5EF4-FFF2-40B4-BE49-F238E27FC236}">
                  <a16:creationId xmlns:a16="http://schemas.microsoft.com/office/drawing/2014/main" id="{4B7E1565-C7C3-4FB7-A93F-3C55C41EC1EF}"/>
                </a:ext>
              </a:extLst>
            </p:cNvPr>
            <p:cNvSpPr txBox="1"/>
            <p:nvPr/>
          </p:nvSpPr>
          <p:spPr>
            <a:xfrm>
              <a:off x="7604720" y="260648"/>
              <a:ext cx="847486" cy="276999"/>
            </a:xfrm>
            <a:prstGeom prst="rect">
              <a:avLst/>
            </a:prstGeom>
            <a:solidFill>
              <a:srgbClr val="FFC000"/>
            </a:solidFill>
          </p:spPr>
          <p:txBody>
            <a:bodyPr wrap="square" rtlCol="0">
              <a:spAutoFit/>
            </a:bodyPr>
            <a:lstStyle/>
            <a:p>
              <a:r>
                <a:rPr lang="zh-CN" altLang="en-US" sz="1200" b="1" dirty="0"/>
                <a:t>与门阵列</a:t>
              </a:r>
            </a:p>
          </p:txBody>
        </p:sp>
      </p:grpSp>
      <p:sp>
        <p:nvSpPr>
          <p:cNvPr id="99" name="文本框 98">
            <a:extLst>
              <a:ext uri="{FF2B5EF4-FFF2-40B4-BE49-F238E27FC236}">
                <a16:creationId xmlns:a16="http://schemas.microsoft.com/office/drawing/2014/main" id="{A9D78E3A-B400-4C22-AF57-48A8112F2067}"/>
              </a:ext>
            </a:extLst>
          </p:cNvPr>
          <p:cNvSpPr txBox="1"/>
          <p:nvPr/>
        </p:nvSpPr>
        <p:spPr>
          <a:xfrm>
            <a:off x="3491880" y="6433591"/>
            <a:ext cx="2880320" cy="307777"/>
          </a:xfrm>
          <a:prstGeom prst="rect">
            <a:avLst/>
          </a:prstGeom>
          <a:noFill/>
        </p:spPr>
        <p:txBody>
          <a:bodyPr wrap="square">
            <a:spAutoFit/>
          </a:bodyPr>
          <a:lstStyle/>
          <a:p>
            <a:r>
              <a:rPr lang="zh-CN" altLang="en-US" sz="1400" b="1" dirty="0"/>
              <a:t>图</a:t>
            </a:r>
            <a:r>
              <a:rPr lang="en-US" altLang="zh-CN" sz="1400" b="1" dirty="0"/>
              <a:t>3.15    </a:t>
            </a:r>
            <a:r>
              <a:rPr lang="zh-CN" altLang="en-US" sz="1400" b="1" dirty="0"/>
              <a:t>乘法流水线</a:t>
            </a:r>
            <a:endParaRPr lang="zh-CN" altLang="en-US" sz="1400" dirty="0"/>
          </a:p>
        </p:txBody>
      </p:sp>
    </p:spTree>
    <p:extLst>
      <p:ext uri="{BB962C8B-B14F-4D97-AF65-F5344CB8AC3E}">
        <p14:creationId xmlns:p14="http://schemas.microsoft.com/office/powerpoint/2010/main" val="3148269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07E00BC-F897-4E11-BCF9-38D339C593CA}"/>
              </a:ext>
            </a:extLst>
          </p:cNvPr>
          <p:cNvSpPr>
            <a:spLocks noGrp="1"/>
          </p:cNvSpPr>
          <p:nvPr>
            <p:ph idx="1"/>
          </p:nvPr>
        </p:nvSpPr>
        <p:spPr>
          <a:xfrm>
            <a:off x="457200" y="476672"/>
            <a:ext cx="8229600" cy="4525963"/>
          </a:xfrm>
        </p:spPr>
        <p:txBody>
          <a:bodyPr/>
          <a:lstStyle/>
          <a:p>
            <a:pPr lvl="1"/>
            <a:r>
              <a:rPr lang="en-US" altLang="zh-CN" sz="2000" b="1" dirty="0"/>
              <a:t>C</a:t>
            </a:r>
            <a:r>
              <a:rPr lang="zh-CN" altLang="en-US" sz="2000" b="1" dirty="0"/>
              <a:t>语言中逻辑运算和汇编代码的对应关系：</a:t>
            </a:r>
            <a:endParaRPr lang="zh-CN" altLang="en-US" sz="1600" b="1" dirty="0"/>
          </a:p>
        </p:txBody>
      </p:sp>
      <p:sp>
        <p:nvSpPr>
          <p:cNvPr id="24" name="文本框 23">
            <a:extLst>
              <a:ext uri="{FF2B5EF4-FFF2-40B4-BE49-F238E27FC236}">
                <a16:creationId xmlns:a16="http://schemas.microsoft.com/office/drawing/2014/main" id="{F40EE416-EA55-4EA2-82D0-175EC84BC54B}"/>
              </a:ext>
            </a:extLst>
          </p:cNvPr>
          <p:cNvSpPr txBox="1"/>
          <p:nvPr/>
        </p:nvSpPr>
        <p:spPr>
          <a:xfrm>
            <a:off x="6444208" y="344849"/>
            <a:ext cx="1440160" cy="1169551"/>
          </a:xfrm>
          <a:prstGeom prst="rect">
            <a:avLst/>
          </a:prstGeom>
          <a:solidFill>
            <a:srgbClr val="92D050"/>
          </a:solidFill>
        </p:spPr>
        <p:txBody>
          <a:bodyPr wrap="square" rtlCol="0">
            <a:spAutoFit/>
          </a:bodyPr>
          <a:lstStyle/>
          <a:p>
            <a:r>
              <a:rPr lang="en-US" altLang="zh-CN" sz="1400" b="1" dirty="0"/>
              <a:t>  </a:t>
            </a:r>
            <a:r>
              <a:rPr lang="en-US" altLang="zh-CN" sz="1400" b="1" dirty="0" err="1">
                <a:solidFill>
                  <a:srgbClr val="FF0000"/>
                </a:solidFill>
              </a:rPr>
              <a:t>i</a:t>
            </a:r>
            <a:r>
              <a:rPr lang="en-US" altLang="zh-CN" sz="1400" b="1" dirty="0">
                <a:solidFill>
                  <a:srgbClr val="FF0000"/>
                </a:solidFill>
              </a:rPr>
              <a:t>          j       </a:t>
            </a:r>
            <a:r>
              <a:rPr lang="en-US" altLang="zh-CN" sz="1400" b="1" dirty="0" err="1">
                <a:solidFill>
                  <a:srgbClr val="FF0000"/>
                </a:solidFill>
              </a:rPr>
              <a:t>i</a:t>
            </a:r>
            <a:r>
              <a:rPr lang="en-US" altLang="zh-CN" sz="1400" b="1" dirty="0">
                <a:solidFill>
                  <a:srgbClr val="FF0000"/>
                </a:solidFill>
              </a:rPr>
              <a:t>&amp;&amp;j</a:t>
            </a:r>
          </a:p>
          <a:p>
            <a:r>
              <a:rPr lang="en-US" altLang="zh-CN" sz="1400" b="1" dirty="0"/>
              <a:t>  0        0         0</a:t>
            </a:r>
          </a:p>
          <a:p>
            <a:r>
              <a:rPr lang="zh-CN" altLang="en-US" sz="1400" b="1" dirty="0"/>
              <a:t>非</a:t>
            </a:r>
            <a:r>
              <a:rPr lang="en-US" altLang="zh-CN" sz="1400" b="1" dirty="0"/>
              <a:t>0    </a:t>
            </a:r>
            <a:r>
              <a:rPr lang="zh-CN" altLang="en-US" sz="1400" b="1" dirty="0"/>
              <a:t>  </a:t>
            </a:r>
            <a:r>
              <a:rPr lang="en-US" altLang="zh-CN" sz="1400" b="1" dirty="0"/>
              <a:t>0         0</a:t>
            </a:r>
          </a:p>
          <a:p>
            <a:r>
              <a:rPr lang="en-US" altLang="zh-CN" sz="1400" b="1" dirty="0"/>
              <a:t>  0       </a:t>
            </a:r>
            <a:r>
              <a:rPr lang="zh-CN" altLang="en-US" sz="1400" b="1" dirty="0"/>
              <a:t>非</a:t>
            </a:r>
            <a:r>
              <a:rPr lang="en-US" altLang="zh-CN" sz="1400" b="1" dirty="0"/>
              <a:t>0      0</a:t>
            </a:r>
          </a:p>
          <a:p>
            <a:r>
              <a:rPr lang="zh-CN" altLang="en-US" sz="1400" b="1" dirty="0"/>
              <a:t>非</a:t>
            </a:r>
            <a:r>
              <a:rPr lang="en-US" altLang="zh-CN" sz="1400" b="1" dirty="0"/>
              <a:t>0    </a:t>
            </a:r>
            <a:r>
              <a:rPr lang="zh-CN" altLang="en-US" sz="1400" b="1" dirty="0"/>
              <a:t>非</a:t>
            </a:r>
            <a:r>
              <a:rPr lang="en-US" altLang="zh-CN" sz="1400" b="1" dirty="0"/>
              <a:t>0       1</a:t>
            </a:r>
            <a:endParaRPr lang="zh-CN" altLang="en-US" sz="1400" b="1" dirty="0"/>
          </a:p>
        </p:txBody>
      </p:sp>
      <p:grpSp>
        <p:nvGrpSpPr>
          <p:cNvPr id="9" name="组合 8">
            <a:extLst>
              <a:ext uri="{FF2B5EF4-FFF2-40B4-BE49-F238E27FC236}">
                <a16:creationId xmlns:a16="http://schemas.microsoft.com/office/drawing/2014/main" id="{28DB5B41-4ED6-4431-A1EA-DDB5919486F9}"/>
              </a:ext>
            </a:extLst>
          </p:cNvPr>
          <p:cNvGrpSpPr/>
          <p:nvPr/>
        </p:nvGrpSpPr>
        <p:grpSpPr>
          <a:xfrm>
            <a:off x="671153" y="1534638"/>
            <a:ext cx="7861287" cy="4486650"/>
            <a:chOff x="671153" y="1534638"/>
            <a:chExt cx="7861287" cy="4486650"/>
          </a:xfrm>
        </p:grpSpPr>
        <p:grpSp>
          <p:nvGrpSpPr>
            <p:cNvPr id="8" name="组合 7">
              <a:extLst>
                <a:ext uri="{FF2B5EF4-FFF2-40B4-BE49-F238E27FC236}">
                  <a16:creationId xmlns:a16="http://schemas.microsoft.com/office/drawing/2014/main" id="{E3E5B993-3DD7-4B2F-99EF-DB2FED8F8D8F}"/>
                </a:ext>
              </a:extLst>
            </p:cNvPr>
            <p:cNvGrpSpPr/>
            <p:nvPr/>
          </p:nvGrpSpPr>
          <p:grpSpPr>
            <a:xfrm>
              <a:off x="671153" y="1534638"/>
              <a:ext cx="7861287" cy="4486650"/>
              <a:chOff x="671153" y="1534638"/>
              <a:chExt cx="7861287" cy="4486650"/>
            </a:xfrm>
          </p:grpSpPr>
          <p:grpSp>
            <p:nvGrpSpPr>
              <p:cNvPr id="2" name="组合 1">
                <a:extLst>
                  <a:ext uri="{FF2B5EF4-FFF2-40B4-BE49-F238E27FC236}">
                    <a16:creationId xmlns:a16="http://schemas.microsoft.com/office/drawing/2014/main" id="{59FAC852-99FD-46FD-88BF-67410FD1161D}"/>
                  </a:ext>
                </a:extLst>
              </p:cNvPr>
              <p:cNvGrpSpPr/>
              <p:nvPr/>
            </p:nvGrpSpPr>
            <p:grpSpPr>
              <a:xfrm>
                <a:off x="671153" y="1534638"/>
                <a:ext cx="7861287" cy="4486650"/>
                <a:chOff x="251520" y="1534638"/>
                <a:chExt cx="7861287" cy="4486650"/>
              </a:xfrm>
            </p:grpSpPr>
            <p:pic>
              <p:nvPicPr>
                <p:cNvPr id="11" name="图片 10">
                  <a:extLst>
                    <a:ext uri="{FF2B5EF4-FFF2-40B4-BE49-F238E27FC236}">
                      <a16:creationId xmlns:a16="http://schemas.microsoft.com/office/drawing/2014/main" id="{79A7BF20-7D4A-40F1-9251-CDB93B38DB96}"/>
                    </a:ext>
                  </a:extLst>
                </p:cNvPr>
                <p:cNvPicPr>
                  <a:picLocks noChangeAspect="1"/>
                </p:cNvPicPr>
                <p:nvPr/>
              </p:nvPicPr>
              <p:blipFill>
                <a:blip r:embed="rId2"/>
                <a:stretch>
                  <a:fillRect/>
                </a:stretch>
              </p:blipFill>
              <p:spPr>
                <a:xfrm>
                  <a:off x="251520" y="1534638"/>
                  <a:ext cx="4640373" cy="4486650"/>
                </a:xfrm>
                <a:prstGeom prst="rect">
                  <a:avLst/>
                </a:prstGeom>
                <a:ln>
                  <a:solidFill>
                    <a:srgbClr val="FF0000"/>
                  </a:solidFill>
                </a:ln>
              </p:spPr>
            </p:pic>
            <p:sp>
              <p:nvSpPr>
                <p:cNvPr id="26" name="文本框 25">
                  <a:extLst>
                    <a:ext uri="{FF2B5EF4-FFF2-40B4-BE49-F238E27FC236}">
                      <a16:creationId xmlns:a16="http://schemas.microsoft.com/office/drawing/2014/main" id="{FCFC4227-F55D-4BBF-8BD1-6CCC5DA6B989}"/>
                    </a:ext>
                  </a:extLst>
                </p:cNvPr>
                <p:cNvSpPr txBox="1"/>
                <p:nvPr/>
              </p:nvSpPr>
              <p:spPr>
                <a:xfrm>
                  <a:off x="5023048" y="1937199"/>
                  <a:ext cx="2945743" cy="307777"/>
                </a:xfrm>
                <a:prstGeom prst="rect">
                  <a:avLst/>
                </a:prstGeom>
                <a:solidFill>
                  <a:srgbClr val="FFFF00"/>
                </a:solidFill>
              </p:spPr>
              <p:txBody>
                <a:bodyPr wrap="none" rtlCol="0">
                  <a:spAutoFit/>
                </a:bodyPr>
                <a:lstStyle/>
                <a:p>
                  <a:r>
                    <a:rPr lang="zh-CN" altLang="en-US" sz="1400" b="1" dirty="0"/>
                    <a:t>；</a:t>
                  </a:r>
                  <a:r>
                    <a:rPr lang="en-US" altLang="zh-CN" sz="1400" b="1" dirty="0"/>
                    <a:t>2 -&gt; 0xc</a:t>
                  </a:r>
                  <a:r>
                    <a:rPr lang="zh-CN" altLang="en-US" sz="1400" b="1" dirty="0"/>
                    <a:t>为地址的存储单元（</a:t>
                  </a:r>
                  <a:r>
                    <a:rPr lang="en-US" altLang="zh-CN" sz="1400" b="1" dirty="0" err="1"/>
                    <a:t>i</a:t>
                  </a:r>
                  <a:r>
                    <a:rPr lang="en-US" altLang="zh-CN" sz="1400" b="1" dirty="0"/>
                    <a:t>=2</a:t>
                  </a:r>
                  <a:r>
                    <a:rPr lang="zh-CN" altLang="en-US" sz="1400" b="1" dirty="0"/>
                    <a:t>）</a:t>
                  </a:r>
                </a:p>
              </p:txBody>
            </p:sp>
            <p:sp>
              <p:nvSpPr>
                <p:cNvPr id="27" name="文本框 26">
                  <a:extLst>
                    <a:ext uri="{FF2B5EF4-FFF2-40B4-BE49-F238E27FC236}">
                      <a16:creationId xmlns:a16="http://schemas.microsoft.com/office/drawing/2014/main" id="{EDD19C6D-5109-4220-8A86-07BF123F55C3}"/>
                    </a:ext>
                  </a:extLst>
                </p:cNvPr>
                <p:cNvSpPr txBox="1"/>
                <p:nvPr/>
              </p:nvSpPr>
              <p:spPr>
                <a:xfrm>
                  <a:off x="5036324" y="2329135"/>
                  <a:ext cx="3076483" cy="307777"/>
                </a:xfrm>
                <a:prstGeom prst="rect">
                  <a:avLst/>
                </a:prstGeom>
                <a:solidFill>
                  <a:srgbClr val="FFFF00"/>
                </a:solidFill>
              </p:spPr>
              <p:txBody>
                <a:bodyPr wrap="none" rtlCol="0">
                  <a:spAutoFit/>
                </a:bodyPr>
                <a:lstStyle/>
                <a:p>
                  <a:r>
                    <a:rPr lang="zh-CN" altLang="en-US" sz="1400" b="1" dirty="0"/>
                    <a:t>；</a:t>
                  </a:r>
                  <a:r>
                    <a:rPr lang="en-US" altLang="zh-CN" sz="1400" b="1" dirty="0"/>
                    <a:t>-1 -&gt; 0x8</a:t>
                  </a:r>
                  <a:r>
                    <a:rPr lang="zh-CN" altLang="en-US" sz="1400" b="1" dirty="0"/>
                    <a:t>为地址的存储单元（</a:t>
                  </a:r>
                  <a:r>
                    <a:rPr lang="en-US" altLang="zh-CN" sz="1400" b="1" dirty="0"/>
                    <a:t>j=-1</a:t>
                  </a:r>
                  <a:r>
                    <a:rPr lang="zh-CN" altLang="en-US" sz="1400" b="1" dirty="0"/>
                    <a:t>）</a:t>
                  </a:r>
                </a:p>
              </p:txBody>
            </p:sp>
            <p:sp>
              <p:nvSpPr>
                <p:cNvPr id="28" name="文本框 27">
                  <a:extLst>
                    <a:ext uri="{FF2B5EF4-FFF2-40B4-BE49-F238E27FC236}">
                      <a16:creationId xmlns:a16="http://schemas.microsoft.com/office/drawing/2014/main" id="{20275B8C-9BD8-4A41-982D-3BEA7214C2C7}"/>
                    </a:ext>
                  </a:extLst>
                </p:cNvPr>
                <p:cNvSpPr txBox="1"/>
                <p:nvPr/>
              </p:nvSpPr>
              <p:spPr>
                <a:xfrm>
                  <a:off x="5025615" y="3018216"/>
                  <a:ext cx="2721322" cy="307777"/>
                </a:xfrm>
                <a:prstGeom prst="rect">
                  <a:avLst/>
                </a:prstGeom>
                <a:solidFill>
                  <a:srgbClr val="FFFF00"/>
                </a:solidFill>
              </p:spPr>
              <p:txBody>
                <a:bodyPr wrap="none" rtlCol="0">
                  <a:spAutoFit/>
                </a:bodyPr>
                <a:lstStyle/>
                <a:p>
                  <a:r>
                    <a:rPr lang="zh-CN" altLang="en-US" sz="1400" b="1" dirty="0"/>
                    <a:t>；</a:t>
                  </a:r>
                  <a:r>
                    <a:rPr lang="en-US" altLang="zh-CN" sz="1400" b="1" dirty="0"/>
                    <a:t>0xc</a:t>
                  </a:r>
                  <a:r>
                    <a:rPr lang="zh-CN" altLang="en-US" sz="1400" b="1" dirty="0"/>
                    <a:t>存储单元（</a:t>
                  </a:r>
                  <a:r>
                    <a:rPr lang="en-US" altLang="zh-CN" sz="1400" b="1" dirty="0"/>
                    <a:t>i</a:t>
                  </a:r>
                  <a:r>
                    <a:rPr lang="zh-CN" altLang="en-US" sz="1400" b="1" dirty="0"/>
                    <a:t>）与</a:t>
                  </a:r>
                  <a:r>
                    <a:rPr lang="en-US" altLang="zh-CN" sz="1400" b="1" dirty="0"/>
                    <a:t>0</a:t>
                  </a:r>
                  <a:r>
                    <a:rPr lang="zh-CN" altLang="en-US" sz="1400" b="1" dirty="0"/>
                    <a:t>进行比较</a:t>
                  </a:r>
                </a:p>
              </p:txBody>
            </p:sp>
            <p:sp>
              <p:nvSpPr>
                <p:cNvPr id="29" name="文本框 28">
                  <a:extLst>
                    <a:ext uri="{FF2B5EF4-FFF2-40B4-BE49-F238E27FC236}">
                      <a16:creationId xmlns:a16="http://schemas.microsoft.com/office/drawing/2014/main" id="{1075522C-3B9E-4575-87AC-253DED33D0EA}"/>
                    </a:ext>
                  </a:extLst>
                </p:cNvPr>
                <p:cNvSpPr txBox="1"/>
                <p:nvPr/>
              </p:nvSpPr>
              <p:spPr>
                <a:xfrm>
                  <a:off x="5016463" y="3405205"/>
                  <a:ext cx="2747868" cy="307777"/>
                </a:xfrm>
                <a:prstGeom prst="rect">
                  <a:avLst/>
                </a:prstGeom>
                <a:solidFill>
                  <a:srgbClr val="FFFF00"/>
                </a:solidFill>
              </p:spPr>
              <p:txBody>
                <a:bodyPr wrap="none" rtlCol="0">
                  <a:spAutoFit/>
                </a:bodyPr>
                <a:lstStyle/>
                <a:p>
                  <a:r>
                    <a:rPr lang="zh-CN" altLang="en-US" sz="1400" b="1" dirty="0"/>
                    <a:t>；如果相等（</a:t>
                  </a:r>
                  <a:r>
                    <a:rPr lang="en-US" altLang="zh-CN" sz="1400" b="1" dirty="0" err="1"/>
                    <a:t>i</a:t>
                  </a:r>
                  <a:r>
                    <a:rPr lang="en-US" altLang="zh-CN" sz="1400" b="1" dirty="0"/>
                    <a:t>=0</a:t>
                  </a:r>
                  <a:r>
                    <a:rPr lang="zh-CN" altLang="en-US" sz="1400" b="1" dirty="0"/>
                    <a:t>）则转</a:t>
                  </a:r>
                  <a:r>
                    <a:rPr lang="en-US" altLang="zh-CN" sz="1400" b="1" dirty="0"/>
                    <a:t>0x401373</a:t>
                  </a:r>
                  <a:endParaRPr lang="zh-CN" altLang="en-US" sz="1400" b="1" dirty="0"/>
                </a:p>
              </p:txBody>
            </p:sp>
            <p:sp>
              <p:nvSpPr>
                <p:cNvPr id="30" name="文本框 29">
                  <a:extLst>
                    <a:ext uri="{FF2B5EF4-FFF2-40B4-BE49-F238E27FC236}">
                      <a16:creationId xmlns:a16="http://schemas.microsoft.com/office/drawing/2014/main" id="{FE76459D-4B7C-479C-8D33-1D52E8F84B97}"/>
                    </a:ext>
                  </a:extLst>
                </p:cNvPr>
                <p:cNvSpPr txBox="1"/>
                <p:nvPr/>
              </p:nvSpPr>
              <p:spPr>
                <a:xfrm>
                  <a:off x="5016463" y="3814354"/>
                  <a:ext cx="2721322" cy="307777"/>
                </a:xfrm>
                <a:prstGeom prst="rect">
                  <a:avLst/>
                </a:prstGeom>
                <a:solidFill>
                  <a:srgbClr val="FFFF00"/>
                </a:solidFill>
              </p:spPr>
              <p:txBody>
                <a:bodyPr wrap="none" rtlCol="0">
                  <a:spAutoFit/>
                </a:bodyPr>
                <a:lstStyle/>
                <a:p>
                  <a:r>
                    <a:rPr lang="zh-CN" altLang="en-US" sz="1400" b="1" dirty="0"/>
                    <a:t>；</a:t>
                  </a:r>
                  <a:r>
                    <a:rPr lang="en-US" altLang="zh-CN" sz="1400" b="1" dirty="0"/>
                    <a:t>0x8</a:t>
                  </a:r>
                  <a:r>
                    <a:rPr lang="zh-CN" altLang="en-US" sz="1400" b="1" dirty="0"/>
                    <a:t>存储单元（</a:t>
                  </a:r>
                  <a:r>
                    <a:rPr lang="en-US" altLang="zh-CN" sz="1400" b="1" dirty="0"/>
                    <a:t>j</a:t>
                  </a:r>
                  <a:r>
                    <a:rPr lang="zh-CN" altLang="en-US" sz="1400" b="1" dirty="0"/>
                    <a:t>）与</a:t>
                  </a:r>
                  <a:r>
                    <a:rPr lang="en-US" altLang="zh-CN" sz="1400" b="1" dirty="0"/>
                    <a:t>0</a:t>
                  </a:r>
                  <a:r>
                    <a:rPr lang="zh-CN" altLang="en-US" sz="1400" b="1" dirty="0"/>
                    <a:t>进行比较</a:t>
                  </a:r>
                </a:p>
              </p:txBody>
            </p:sp>
            <p:sp>
              <p:nvSpPr>
                <p:cNvPr id="31" name="文本框 30">
                  <a:extLst>
                    <a:ext uri="{FF2B5EF4-FFF2-40B4-BE49-F238E27FC236}">
                      <a16:creationId xmlns:a16="http://schemas.microsoft.com/office/drawing/2014/main" id="{FB9E5B9E-CE3A-4590-A722-6DA0663F4A53}"/>
                    </a:ext>
                  </a:extLst>
                </p:cNvPr>
                <p:cNvSpPr txBox="1"/>
                <p:nvPr/>
              </p:nvSpPr>
              <p:spPr>
                <a:xfrm>
                  <a:off x="5016463" y="4201343"/>
                  <a:ext cx="2747868" cy="307777"/>
                </a:xfrm>
                <a:prstGeom prst="rect">
                  <a:avLst/>
                </a:prstGeom>
                <a:solidFill>
                  <a:srgbClr val="FFFF00"/>
                </a:solidFill>
              </p:spPr>
              <p:txBody>
                <a:bodyPr wrap="none" rtlCol="0">
                  <a:spAutoFit/>
                </a:bodyPr>
                <a:lstStyle/>
                <a:p>
                  <a:r>
                    <a:rPr lang="zh-CN" altLang="en-US" sz="1400" b="1" dirty="0"/>
                    <a:t>；如果相等（</a:t>
                  </a:r>
                  <a:r>
                    <a:rPr lang="en-US" altLang="zh-CN" sz="1400" b="1" dirty="0"/>
                    <a:t>j=0</a:t>
                  </a:r>
                  <a:r>
                    <a:rPr lang="zh-CN" altLang="en-US" sz="1400" b="1" dirty="0"/>
                    <a:t>）则转</a:t>
                  </a:r>
                  <a:r>
                    <a:rPr lang="en-US" altLang="zh-CN" sz="1400" b="1" dirty="0"/>
                    <a:t>0x401373</a:t>
                  </a:r>
                  <a:endParaRPr lang="zh-CN" altLang="en-US" sz="1400" b="1" dirty="0"/>
                </a:p>
              </p:txBody>
            </p:sp>
            <p:sp>
              <p:nvSpPr>
                <p:cNvPr id="32" name="文本框 31">
                  <a:extLst>
                    <a:ext uri="{FF2B5EF4-FFF2-40B4-BE49-F238E27FC236}">
                      <a16:creationId xmlns:a16="http://schemas.microsoft.com/office/drawing/2014/main" id="{1A5BE294-9855-46F5-9DAF-215061423CC1}"/>
                    </a:ext>
                  </a:extLst>
                </p:cNvPr>
                <p:cNvSpPr txBox="1"/>
                <p:nvPr/>
              </p:nvSpPr>
              <p:spPr>
                <a:xfrm>
                  <a:off x="5016463" y="4561383"/>
                  <a:ext cx="1476623" cy="307777"/>
                </a:xfrm>
                <a:prstGeom prst="rect">
                  <a:avLst/>
                </a:prstGeom>
                <a:solidFill>
                  <a:srgbClr val="FFFF00"/>
                </a:solidFill>
              </p:spPr>
              <p:txBody>
                <a:bodyPr wrap="none" rtlCol="0">
                  <a:spAutoFit/>
                </a:bodyPr>
                <a:lstStyle/>
                <a:p>
                  <a:r>
                    <a:rPr lang="zh-CN" altLang="en-US" sz="1400" b="1" dirty="0"/>
                    <a:t>；</a:t>
                  </a:r>
                  <a:r>
                    <a:rPr lang="en-US" altLang="zh-CN" sz="1400" b="1" dirty="0">
                      <a:solidFill>
                        <a:srgbClr val="FF0000"/>
                      </a:solidFill>
                    </a:rPr>
                    <a:t>1</a:t>
                  </a:r>
                  <a:r>
                    <a:rPr lang="en-US" altLang="zh-CN" sz="1400" b="1" dirty="0"/>
                    <a:t> -&gt; </a:t>
                  </a:r>
                  <a:r>
                    <a:rPr lang="en-US" altLang="zh-CN" sz="1400" b="1" dirty="0" err="1"/>
                    <a:t>eax</a:t>
                  </a:r>
                  <a:r>
                    <a:rPr lang="zh-CN" altLang="en-US" sz="1400" b="1" dirty="0"/>
                    <a:t>寄存器</a:t>
                  </a:r>
                </a:p>
              </p:txBody>
            </p:sp>
            <p:sp>
              <p:nvSpPr>
                <p:cNvPr id="33" name="文本框 32">
                  <a:extLst>
                    <a:ext uri="{FF2B5EF4-FFF2-40B4-BE49-F238E27FC236}">
                      <a16:creationId xmlns:a16="http://schemas.microsoft.com/office/drawing/2014/main" id="{77136318-F5E7-4C34-B00B-CAEC465233AF}"/>
                    </a:ext>
                  </a:extLst>
                </p:cNvPr>
                <p:cNvSpPr txBox="1"/>
                <p:nvPr/>
              </p:nvSpPr>
              <p:spPr>
                <a:xfrm>
                  <a:off x="5016463" y="4921423"/>
                  <a:ext cx="1265090" cy="307777"/>
                </a:xfrm>
                <a:prstGeom prst="rect">
                  <a:avLst/>
                </a:prstGeom>
                <a:solidFill>
                  <a:srgbClr val="FFFF00"/>
                </a:solidFill>
              </p:spPr>
              <p:txBody>
                <a:bodyPr wrap="none" rtlCol="0">
                  <a:spAutoFit/>
                </a:bodyPr>
                <a:lstStyle/>
                <a:p>
                  <a:r>
                    <a:rPr lang="zh-CN" altLang="en-US" sz="1400" b="1" dirty="0"/>
                    <a:t>；转</a:t>
                  </a:r>
                  <a:r>
                    <a:rPr lang="en-US" altLang="zh-CN" sz="1400" b="1" dirty="0"/>
                    <a:t>0x401378</a:t>
                  </a:r>
                  <a:endParaRPr lang="zh-CN" altLang="en-US" sz="1400" b="1" dirty="0"/>
                </a:p>
              </p:txBody>
            </p:sp>
            <p:sp>
              <p:nvSpPr>
                <p:cNvPr id="34" name="文本框 33">
                  <a:extLst>
                    <a:ext uri="{FF2B5EF4-FFF2-40B4-BE49-F238E27FC236}">
                      <a16:creationId xmlns:a16="http://schemas.microsoft.com/office/drawing/2014/main" id="{2F538D98-8EDE-4403-B377-74FCCB7032F0}"/>
                    </a:ext>
                  </a:extLst>
                </p:cNvPr>
                <p:cNvSpPr txBox="1"/>
                <p:nvPr/>
              </p:nvSpPr>
              <p:spPr>
                <a:xfrm>
                  <a:off x="5016463" y="5280956"/>
                  <a:ext cx="1476623" cy="307777"/>
                </a:xfrm>
                <a:prstGeom prst="rect">
                  <a:avLst/>
                </a:prstGeom>
                <a:solidFill>
                  <a:srgbClr val="FFFF00"/>
                </a:solidFill>
              </p:spPr>
              <p:txBody>
                <a:bodyPr wrap="none" rtlCol="0">
                  <a:spAutoFit/>
                </a:bodyPr>
                <a:lstStyle/>
                <a:p>
                  <a:r>
                    <a:rPr lang="zh-CN" altLang="en-US" sz="1400" b="1" dirty="0"/>
                    <a:t>；</a:t>
                  </a:r>
                  <a:r>
                    <a:rPr lang="en-US" altLang="zh-CN" sz="1400" b="1" dirty="0">
                      <a:solidFill>
                        <a:srgbClr val="FF0000"/>
                      </a:solidFill>
                    </a:rPr>
                    <a:t>0</a:t>
                  </a:r>
                  <a:r>
                    <a:rPr lang="en-US" altLang="zh-CN" sz="1400" b="1" dirty="0"/>
                    <a:t> -&gt; </a:t>
                  </a:r>
                  <a:r>
                    <a:rPr lang="en-US" altLang="zh-CN" sz="1400" b="1" dirty="0" err="1"/>
                    <a:t>eax</a:t>
                  </a:r>
                  <a:r>
                    <a:rPr lang="zh-CN" altLang="en-US" sz="1400" b="1" dirty="0"/>
                    <a:t>寄存器</a:t>
                  </a:r>
                </a:p>
              </p:txBody>
            </p:sp>
            <p:sp>
              <p:nvSpPr>
                <p:cNvPr id="35" name="文本框 34">
                  <a:extLst>
                    <a:ext uri="{FF2B5EF4-FFF2-40B4-BE49-F238E27FC236}">
                      <a16:creationId xmlns:a16="http://schemas.microsoft.com/office/drawing/2014/main" id="{F32295FE-46EA-4B65-B22D-E83EB1C74F9D}"/>
                    </a:ext>
                  </a:extLst>
                </p:cNvPr>
                <p:cNvSpPr txBox="1"/>
                <p:nvPr/>
              </p:nvSpPr>
              <p:spPr>
                <a:xfrm>
                  <a:off x="5016463" y="5640996"/>
                  <a:ext cx="2213106" cy="307777"/>
                </a:xfrm>
                <a:prstGeom prst="rect">
                  <a:avLst/>
                </a:prstGeom>
                <a:solidFill>
                  <a:srgbClr val="FFFF00"/>
                </a:solidFill>
              </p:spPr>
              <p:txBody>
                <a:bodyPr wrap="none" rtlCol="0">
                  <a:spAutoFit/>
                </a:bodyPr>
                <a:lstStyle/>
                <a:p>
                  <a:r>
                    <a:rPr lang="zh-CN" altLang="en-US" sz="1400" b="1" dirty="0"/>
                    <a:t>；</a:t>
                  </a:r>
                  <a:r>
                    <a:rPr lang="en-US" altLang="zh-CN" sz="1400" b="1" dirty="0"/>
                    <a:t>eax -&gt; 0xc</a:t>
                  </a:r>
                  <a:r>
                    <a:rPr lang="zh-CN" altLang="en-US" sz="1400" b="1" dirty="0"/>
                    <a:t>存储单元（</a:t>
                  </a:r>
                  <a:r>
                    <a:rPr lang="en-US" altLang="zh-CN" sz="1400" b="1" dirty="0" err="1"/>
                    <a:t>i</a:t>
                  </a:r>
                  <a:r>
                    <a:rPr lang="zh-CN" altLang="en-US" sz="1400" b="1" dirty="0"/>
                    <a:t>）</a:t>
                  </a:r>
                </a:p>
              </p:txBody>
            </p:sp>
          </p:grpSp>
          <p:pic>
            <p:nvPicPr>
              <p:cNvPr id="7" name="图片 6">
                <a:extLst>
                  <a:ext uri="{FF2B5EF4-FFF2-40B4-BE49-F238E27FC236}">
                    <a16:creationId xmlns:a16="http://schemas.microsoft.com/office/drawing/2014/main" id="{8C32D6D6-D9C1-4A31-8C88-EF6903D22C16}"/>
                  </a:ext>
                </a:extLst>
              </p:cNvPr>
              <p:cNvPicPr>
                <a:picLocks noChangeAspect="1"/>
              </p:cNvPicPr>
              <p:nvPr/>
            </p:nvPicPr>
            <p:blipFill>
              <a:blip r:embed="rId3"/>
              <a:stretch>
                <a:fillRect/>
              </a:stretch>
            </p:blipFill>
            <p:spPr>
              <a:xfrm>
                <a:off x="2006292" y="3362676"/>
                <a:ext cx="514376" cy="451677"/>
              </a:xfrm>
              <a:prstGeom prst="rect">
                <a:avLst/>
              </a:prstGeom>
            </p:spPr>
          </p:pic>
          <p:pic>
            <p:nvPicPr>
              <p:cNvPr id="20" name="图片 19">
                <a:extLst>
                  <a:ext uri="{FF2B5EF4-FFF2-40B4-BE49-F238E27FC236}">
                    <a16:creationId xmlns:a16="http://schemas.microsoft.com/office/drawing/2014/main" id="{2F6AD056-EE29-43FC-A914-14A0338D7BC6}"/>
                  </a:ext>
                </a:extLst>
              </p:cNvPr>
              <p:cNvPicPr>
                <a:picLocks noChangeAspect="1"/>
              </p:cNvPicPr>
              <p:nvPr/>
            </p:nvPicPr>
            <p:blipFill>
              <a:blip r:embed="rId3"/>
              <a:stretch>
                <a:fillRect/>
              </a:stretch>
            </p:blipFill>
            <p:spPr>
              <a:xfrm>
                <a:off x="2051720" y="4077072"/>
                <a:ext cx="514376" cy="451677"/>
              </a:xfrm>
              <a:prstGeom prst="rect">
                <a:avLst/>
              </a:prstGeom>
            </p:spPr>
          </p:pic>
        </p:grpSp>
        <p:sp>
          <p:nvSpPr>
            <p:cNvPr id="22" name="文本框 21">
              <a:extLst>
                <a:ext uri="{FF2B5EF4-FFF2-40B4-BE49-F238E27FC236}">
                  <a16:creationId xmlns:a16="http://schemas.microsoft.com/office/drawing/2014/main" id="{BAF511EB-611E-460E-9D52-B4A39F3243AB}"/>
                </a:ext>
              </a:extLst>
            </p:cNvPr>
            <p:cNvSpPr txBox="1"/>
            <p:nvPr/>
          </p:nvSpPr>
          <p:spPr>
            <a:xfrm>
              <a:off x="2051720" y="3374427"/>
              <a:ext cx="354584" cy="369332"/>
            </a:xfrm>
            <a:prstGeom prst="rect">
              <a:avLst/>
            </a:prstGeom>
            <a:solidFill>
              <a:schemeClr val="bg1"/>
            </a:solidFill>
          </p:spPr>
          <p:txBody>
            <a:bodyPr wrap="none" rtlCol="0">
              <a:spAutoFit/>
            </a:bodyPr>
            <a:lstStyle/>
            <a:p>
              <a:r>
                <a:rPr lang="en-US" altLang="zh-CN" dirty="0"/>
                <a:t>je</a:t>
              </a:r>
              <a:endParaRPr lang="zh-CN" altLang="en-US" dirty="0"/>
            </a:p>
          </p:txBody>
        </p:sp>
        <p:sp>
          <p:nvSpPr>
            <p:cNvPr id="23" name="文本框 22">
              <a:extLst>
                <a:ext uri="{FF2B5EF4-FFF2-40B4-BE49-F238E27FC236}">
                  <a16:creationId xmlns:a16="http://schemas.microsoft.com/office/drawing/2014/main" id="{9F4943B3-A9C8-4A2C-B0D9-E5B1D3EFF4C9}"/>
                </a:ext>
              </a:extLst>
            </p:cNvPr>
            <p:cNvSpPr txBox="1"/>
            <p:nvPr/>
          </p:nvSpPr>
          <p:spPr>
            <a:xfrm>
              <a:off x="2041088" y="4129156"/>
              <a:ext cx="354584" cy="369332"/>
            </a:xfrm>
            <a:prstGeom prst="rect">
              <a:avLst/>
            </a:prstGeom>
            <a:solidFill>
              <a:schemeClr val="bg1"/>
            </a:solidFill>
          </p:spPr>
          <p:txBody>
            <a:bodyPr wrap="none" rtlCol="0">
              <a:spAutoFit/>
            </a:bodyPr>
            <a:lstStyle/>
            <a:p>
              <a:r>
                <a:rPr lang="en-US" altLang="zh-CN" dirty="0"/>
                <a:t>je</a:t>
              </a:r>
              <a:endParaRPr lang="zh-CN" altLang="en-US" dirty="0"/>
            </a:p>
          </p:txBody>
        </p:sp>
      </p:grpSp>
      <p:sp>
        <p:nvSpPr>
          <p:cNvPr id="4" name="文本框 3">
            <a:extLst>
              <a:ext uri="{FF2B5EF4-FFF2-40B4-BE49-F238E27FC236}">
                <a16:creationId xmlns:a16="http://schemas.microsoft.com/office/drawing/2014/main" id="{1F82EFA2-D95C-4080-B030-B84D8DFF0AF9}"/>
              </a:ext>
            </a:extLst>
          </p:cNvPr>
          <p:cNvSpPr txBox="1"/>
          <p:nvPr/>
        </p:nvSpPr>
        <p:spPr>
          <a:xfrm>
            <a:off x="2434352" y="2710439"/>
            <a:ext cx="723275" cy="307777"/>
          </a:xfrm>
          <a:prstGeom prst="rect">
            <a:avLst/>
          </a:prstGeom>
          <a:noFill/>
        </p:spPr>
        <p:txBody>
          <a:bodyPr wrap="none" rtlCol="0">
            <a:spAutoFit/>
          </a:bodyPr>
          <a:lstStyle/>
          <a:p>
            <a:r>
              <a:rPr lang="zh-CN" altLang="en-US" sz="1400" b="1" dirty="0">
                <a:solidFill>
                  <a:srgbClr val="FF0000"/>
                </a:solidFill>
              </a:rPr>
              <a:t>逻辑与</a:t>
            </a:r>
          </a:p>
        </p:txBody>
      </p:sp>
    </p:spTree>
    <p:extLst>
      <p:ext uri="{BB962C8B-B14F-4D97-AF65-F5344CB8AC3E}">
        <p14:creationId xmlns:p14="http://schemas.microsoft.com/office/powerpoint/2010/main" val="483978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3.4  </a:t>
            </a:r>
            <a:r>
              <a:rPr lang="zh-CN" altLang="en-US" b="1" dirty="0">
                <a:solidFill>
                  <a:srgbClr val="002060"/>
                </a:solidFill>
                <a:latin typeface="+mn-lt"/>
                <a:ea typeface="黑体" pitchFamily="49" charset="-122"/>
              </a:rPr>
              <a:t>定点除法运算</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628800"/>
            <a:ext cx="8229600" cy="4525963"/>
          </a:xfrm>
        </p:spPr>
        <p:txBody>
          <a:bodyPr/>
          <a:lstStyle/>
          <a:p>
            <a:pPr eaLnBrk="1" hangingPunct="1"/>
            <a:r>
              <a:rPr lang="en-US" altLang="zh-CN" b="1" dirty="0">
                <a:ea typeface="黑体" panose="02010609060101010101" pitchFamily="49" charset="-122"/>
              </a:rPr>
              <a:t>3.4.1  </a:t>
            </a:r>
            <a:r>
              <a:rPr lang="zh-CN" altLang="en-US" b="1" dirty="0">
                <a:ea typeface="黑体" panose="02010609060101010101" pitchFamily="49" charset="-122"/>
              </a:rPr>
              <a:t>原码一位除法</a:t>
            </a:r>
            <a:endParaRPr lang="en-US" altLang="zh-CN" b="1" dirty="0"/>
          </a:p>
          <a:p>
            <a:pPr lvl="1" eaLnBrk="1" hangingPunct="1"/>
            <a:endParaRPr lang="en-US" altLang="zh-CN" sz="2000" b="1" dirty="0"/>
          </a:p>
          <a:p>
            <a:pPr lvl="1" eaLnBrk="1" hangingPunct="1"/>
            <a:r>
              <a:rPr lang="zh-CN" altLang="en-US" sz="1600" b="1" dirty="0"/>
              <a:t>被除数：</a:t>
            </a:r>
            <a:r>
              <a:rPr lang="en-US" altLang="zh-CN" sz="1600" b="1" dirty="0">
                <a:ea typeface="黑体" pitchFamily="49" charset="-122"/>
              </a:rPr>
              <a:t>[x]</a:t>
            </a:r>
            <a:r>
              <a:rPr lang="zh-CN" altLang="en-US" sz="1600" b="1" baseline="-25000" dirty="0">
                <a:ea typeface="黑体" pitchFamily="49" charset="-122"/>
              </a:rPr>
              <a:t>原</a:t>
            </a:r>
            <a:r>
              <a:rPr lang="en-US" altLang="zh-CN" sz="1600" b="1" dirty="0">
                <a:ea typeface="黑体" pitchFamily="49" charset="-122"/>
              </a:rPr>
              <a:t> = X</a:t>
            </a:r>
            <a:r>
              <a:rPr lang="en-US" altLang="zh-CN" sz="1600" b="1" baseline="-25000" dirty="0">
                <a:ea typeface="黑体" pitchFamily="49" charset="-122"/>
              </a:rPr>
              <a:t>0</a:t>
            </a:r>
            <a:r>
              <a:rPr lang="en-US" altLang="zh-CN" sz="1600" b="1" dirty="0">
                <a:ea typeface="黑体" pitchFamily="49" charset="-122"/>
              </a:rPr>
              <a:t>.X</a:t>
            </a:r>
            <a:r>
              <a:rPr lang="en-US" altLang="zh-CN" sz="1600" b="1" baseline="-25000" dirty="0">
                <a:ea typeface="黑体" pitchFamily="49" charset="-122"/>
              </a:rPr>
              <a:t>1</a:t>
            </a:r>
            <a:r>
              <a:rPr lang="en-US" altLang="zh-CN" sz="1600" b="1" dirty="0">
                <a:ea typeface="黑体" pitchFamily="49" charset="-122"/>
              </a:rPr>
              <a:t>X</a:t>
            </a:r>
            <a:r>
              <a:rPr lang="en-US" altLang="zh-CN" sz="1600" b="1" baseline="-25000" dirty="0">
                <a:ea typeface="黑体" pitchFamily="49" charset="-122"/>
              </a:rPr>
              <a:t>2</a:t>
            </a:r>
            <a:r>
              <a:rPr lang="en-US" altLang="zh-CN" sz="1600" b="1" dirty="0">
                <a:ea typeface="黑体" pitchFamily="49" charset="-122"/>
              </a:rPr>
              <a:t>…</a:t>
            </a:r>
            <a:r>
              <a:rPr lang="en-US" altLang="zh-CN" sz="1600" b="1" dirty="0" err="1">
                <a:ea typeface="黑体" pitchFamily="49" charset="-122"/>
              </a:rPr>
              <a:t>X</a:t>
            </a:r>
            <a:r>
              <a:rPr lang="en-US" altLang="zh-CN" sz="1600" b="1" baseline="-25000" dirty="0" err="1">
                <a:ea typeface="黑体" pitchFamily="49" charset="-122"/>
              </a:rPr>
              <a:t>n</a:t>
            </a:r>
            <a:endParaRPr lang="en-US" altLang="zh-CN" sz="1600" b="1" dirty="0"/>
          </a:p>
          <a:p>
            <a:pPr lvl="1" eaLnBrk="1" hangingPunct="1"/>
            <a:r>
              <a:rPr lang="zh-CN" altLang="en-US" sz="1600" b="1" dirty="0"/>
              <a:t>除数：</a:t>
            </a:r>
            <a:r>
              <a:rPr lang="en-US" altLang="zh-CN" sz="1600" b="1" dirty="0">
                <a:ea typeface="黑体" pitchFamily="49" charset="-122"/>
              </a:rPr>
              <a:t>[y]</a:t>
            </a:r>
            <a:r>
              <a:rPr lang="zh-CN" altLang="en-US" sz="1600" b="1" baseline="-25000" dirty="0">
                <a:ea typeface="黑体" pitchFamily="49" charset="-122"/>
              </a:rPr>
              <a:t>原</a:t>
            </a:r>
            <a:r>
              <a:rPr lang="en-US" altLang="zh-CN" sz="1600" b="1" dirty="0">
                <a:ea typeface="黑体" pitchFamily="49" charset="-122"/>
              </a:rPr>
              <a:t> = y</a:t>
            </a:r>
            <a:r>
              <a:rPr lang="en-US" altLang="zh-CN" sz="1600" b="1" baseline="-25000" dirty="0">
                <a:ea typeface="黑体" pitchFamily="49" charset="-122"/>
              </a:rPr>
              <a:t>0</a:t>
            </a:r>
            <a:r>
              <a:rPr lang="en-US" altLang="zh-CN" sz="1600" b="1" dirty="0">
                <a:ea typeface="黑体" pitchFamily="49" charset="-122"/>
              </a:rPr>
              <a:t>.y</a:t>
            </a:r>
            <a:r>
              <a:rPr lang="en-US" altLang="zh-CN" sz="1600" b="1" baseline="-25000" dirty="0">
                <a:ea typeface="黑体" pitchFamily="49" charset="-122"/>
              </a:rPr>
              <a:t>1</a:t>
            </a:r>
            <a:r>
              <a:rPr lang="en-US" altLang="zh-CN" sz="1600" b="1" dirty="0">
                <a:ea typeface="黑体" pitchFamily="49" charset="-122"/>
              </a:rPr>
              <a:t>y</a:t>
            </a:r>
            <a:r>
              <a:rPr lang="en-US" altLang="zh-CN" sz="1600" b="1" baseline="-25000" dirty="0">
                <a:ea typeface="黑体" pitchFamily="49" charset="-122"/>
              </a:rPr>
              <a:t>2</a:t>
            </a:r>
            <a:r>
              <a:rPr lang="en-US" altLang="zh-CN" sz="1600" b="1" dirty="0">
                <a:ea typeface="黑体" pitchFamily="49" charset="-122"/>
              </a:rPr>
              <a:t>…</a:t>
            </a:r>
            <a:r>
              <a:rPr lang="en-US" altLang="zh-CN" sz="1600" b="1" dirty="0" err="1">
                <a:ea typeface="黑体" pitchFamily="49" charset="-122"/>
              </a:rPr>
              <a:t>y</a:t>
            </a:r>
            <a:r>
              <a:rPr lang="en-US" altLang="zh-CN" sz="1600" b="1" baseline="-25000" dirty="0" err="1">
                <a:ea typeface="黑体" pitchFamily="49" charset="-122"/>
              </a:rPr>
              <a:t>n</a:t>
            </a:r>
            <a:endParaRPr lang="en-US" altLang="zh-CN" sz="1600" b="1" dirty="0"/>
          </a:p>
          <a:p>
            <a:pPr lvl="1" eaLnBrk="1" hangingPunct="1"/>
            <a:endParaRPr lang="en-US" altLang="zh-CN" sz="1600" b="1" dirty="0"/>
          </a:p>
          <a:p>
            <a:pPr lvl="1" eaLnBrk="1" hangingPunct="1"/>
            <a:r>
              <a:rPr lang="zh-CN" altLang="en-US" sz="1600" b="1" dirty="0"/>
              <a:t>商：</a:t>
            </a:r>
            <a:r>
              <a:rPr lang="en-US" altLang="zh-CN" sz="1600" b="1" dirty="0">
                <a:ea typeface="黑体" pitchFamily="49" charset="-122"/>
              </a:rPr>
              <a:t>[Q]</a:t>
            </a:r>
            <a:r>
              <a:rPr lang="zh-CN" altLang="en-US" sz="1600" b="1" baseline="-25000" dirty="0">
                <a:ea typeface="黑体" pitchFamily="49" charset="-122"/>
              </a:rPr>
              <a:t>原</a:t>
            </a:r>
            <a:r>
              <a:rPr lang="en-US" altLang="zh-CN" sz="1600" b="1" dirty="0">
                <a:ea typeface="黑体" pitchFamily="49" charset="-122"/>
              </a:rPr>
              <a:t> = q</a:t>
            </a:r>
            <a:r>
              <a:rPr lang="en-US" altLang="zh-CN" sz="1600" b="1" baseline="-25000" dirty="0">
                <a:ea typeface="黑体" pitchFamily="49" charset="-122"/>
              </a:rPr>
              <a:t>0</a:t>
            </a:r>
            <a:r>
              <a:rPr lang="en-US" altLang="zh-CN" sz="1600" b="1" dirty="0">
                <a:ea typeface="黑体" pitchFamily="49" charset="-122"/>
              </a:rPr>
              <a:t>.q</a:t>
            </a:r>
            <a:r>
              <a:rPr lang="en-US" altLang="zh-CN" sz="1600" b="1" baseline="-25000" dirty="0">
                <a:ea typeface="黑体" pitchFamily="49" charset="-122"/>
              </a:rPr>
              <a:t>1</a:t>
            </a:r>
            <a:r>
              <a:rPr lang="en-US" altLang="zh-CN" sz="1600" b="1" dirty="0">
                <a:ea typeface="黑体" pitchFamily="49" charset="-122"/>
              </a:rPr>
              <a:t>q</a:t>
            </a:r>
            <a:r>
              <a:rPr lang="en-US" altLang="zh-CN" sz="1600" b="1" baseline="-25000" dirty="0">
                <a:ea typeface="黑体" pitchFamily="49" charset="-122"/>
              </a:rPr>
              <a:t>2</a:t>
            </a:r>
            <a:r>
              <a:rPr lang="en-US" altLang="zh-CN" sz="1600" b="1" dirty="0">
                <a:ea typeface="黑体" pitchFamily="49" charset="-122"/>
              </a:rPr>
              <a:t>…</a:t>
            </a:r>
            <a:r>
              <a:rPr lang="en-US" altLang="zh-CN" sz="1600" b="1" dirty="0" err="1">
                <a:ea typeface="黑体" pitchFamily="49" charset="-122"/>
              </a:rPr>
              <a:t>q</a:t>
            </a:r>
            <a:r>
              <a:rPr lang="en-US" altLang="zh-CN" sz="1600" b="1" baseline="-25000" dirty="0" err="1">
                <a:ea typeface="黑体" pitchFamily="49" charset="-122"/>
              </a:rPr>
              <a:t>n</a:t>
            </a:r>
            <a:endParaRPr lang="en-US" altLang="zh-CN" sz="1600" b="1" dirty="0"/>
          </a:p>
          <a:p>
            <a:pPr lvl="1" eaLnBrk="1" hangingPunct="1"/>
            <a:r>
              <a:rPr lang="zh-CN" altLang="en-US" sz="1600" b="1" dirty="0"/>
              <a:t>余数：</a:t>
            </a:r>
            <a:r>
              <a:rPr lang="en-US" altLang="zh-CN" sz="1600" b="1" dirty="0">
                <a:ea typeface="黑体" pitchFamily="49" charset="-122"/>
              </a:rPr>
              <a:t>R= 0.r</a:t>
            </a:r>
            <a:r>
              <a:rPr lang="en-US" altLang="zh-CN" sz="1600" b="1" baseline="-25000" dirty="0">
                <a:ea typeface="黑体" pitchFamily="49" charset="-122"/>
              </a:rPr>
              <a:t>1</a:t>
            </a:r>
            <a:r>
              <a:rPr lang="en-US" altLang="zh-CN" sz="1600" b="1" dirty="0">
                <a:ea typeface="黑体" pitchFamily="49" charset="-122"/>
              </a:rPr>
              <a:t>r</a:t>
            </a:r>
            <a:r>
              <a:rPr lang="en-US" altLang="zh-CN" sz="1600" b="1" baseline="-25000" dirty="0">
                <a:ea typeface="黑体" pitchFamily="49" charset="-122"/>
              </a:rPr>
              <a:t>2</a:t>
            </a:r>
            <a:r>
              <a:rPr lang="en-US" altLang="zh-CN" sz="1600" b="1" dirty="0">
                <a:ea typeface="黑体" pitchFamily="49" charset="-122"/>
              </a:rPr>
              <a:t>…</a:t>
            </a:r>
            <a:r>
              <a:rPr lang="en-US" altLang="zh-CN" sz="1600" b="1" dirty="0" err="1">
                <a:ea typeface="黑体" pitchFamily="49" charset="-122"/>
              </a:rPr>
              <a:t>r</a:t>
            </a:r>
            <a:r>
              <a:rPr lang="en-US" altLang="zh-CN" sz="1600" b="1" baseline="-25000" dirty="0" err="1">
                <a:ea typeface="黑体" pitchFamily="49" charset="-122"/>
              </a:rPr>
              <a:t>n</a:t>
            </a:r>
            <a:endParaRPr lang="en-US" altLang="zh-CN" sz="1600" b="1" baseline="-25000" dirty="0">
              <a:ea typeface="黑体" pitchFamily="49" charset="-122"/>
            </a:endParaRPr>
          </a:p>
          <a:p>
            <a:pPr lvl="1" eaLnBrk="1" hangingPunct="1"/>
            <a:endParaRPr lang="en-US" altLang="zh-CN" sz="1600" b="1" dirty="0"/>
          </a:p>
          <a:p>
            <a:pPr lvl="1" eaLnBrk="1" hangingPunct="1"/>
            <a:r>
              <a:rPr lang="zh-CN" altLang="en-US" sz="1600" b="1" dirty="0"/>
              <a:t>商的符号：</a:t>
            </a:r>
            <a:r>
              <a:rPr lang="en-US" altLang="zh-CN" sz="1600" b="1" dirty="0"/>
              <a:t>q</a:t>
            </a:r>
            <a:r>
              <a:rPr lang="en-US" altLang="zh-CN" sz="1600" b="1" baseline="-25000" dirty="0">
                <a:ea typeface="黑体" pitchFamily="49" charset="-122"/>
              </a:rPr>
              <a:t>0</a:t>
            </a:r>
            <a:r>
              <a:rPr lang="en-US" altLang="zh-CN" sz="1600" b="1" dirty="0">
                <a:ea typeface="黑体" pitchFamily="49" charset="-122"/>
              </a:rPr>
              <a:t>=x</a:t>
            </a:r>
            <a:r>
              <a:rPr lang="en-US" altLang="zh-CN" sz="1600" b="1" baseline="-25000" dirty="0">
                <a:ea typeface="黑体" pitchFamily="49" charset="-122"/>
              </a:rPr>
              <a:t>0</a:t>
            </a:r>
            <a:r>
              <a:rPr lang="en-US" altLang="zh-CN" sz="1600" b="1" dirty="0">
                <a:latin typeface="等线" panose="02010600030101010101" pitchFamily="2" charset="-122"/>
                <a:ea typeface="等线" panose="02010600030101010101" pitchFamily="2" charset="-122"/>
              </a:rPr>
              <a:t>⊕</a:t>
            </a:r>
            <a:r>
              <a:rPr lang="en-US" altLang="zh-CN" sz="1600" b="1" dirty="0">
                <a:ea typeface="黑体" pitchFamily="49" charset="-122"/>
              </a:rPr>
              <a:t>y</a:t>
            </a:r>
            <a:r>
              <a:rPr lang="en-US" altLang="zh-CN" sz="1600" b="1" baseline="-25000" dirty="0">
                <a:ea typeface="黑体" pitchFamily="49" charset="-122"/>
              </a:rPr>
              <a:t>0</a:t>
            </a:r>
          </a:p>
          <a:p>
            <a:pPr lvl="1" eaLnBrk="1" hangingPunct="1"/>
            <a:r>
              <a:rPr lang="zh-CN" altLang="en-US" sz="1600" b="1" dirty="0"/>
              <a:t>商的数值：</a:t>
            </a:r>
            <a:r>
              <a:rPr lang="en-US" altLang="zh-CN" sz="1600" b="1" dirty="0"/>
              <a:t>|Q|=|x|</a:t>
            </a:r>
            <a:r>
              <a:rPr lang="en-US" altLang="zh-CN" sz="1600" b="1" i="0" dirty="0">
                <a:solidFill>
                  <a:srgbClr val="333333"/>
                </a:solidFill>
                <a:effectLst/>
                <a:latin typeface="微软雅黑" panose="020B0503020204020204" pitchFamily="34" charset="-122"/>
                <a:ea typeface="微软雅黑" panose="020B0503020204020204" pitchFamily="34" charset="-122"/>
              </a:rPr>
              <a:t>÷</a:t>
            </a:r>
            <a:r>
              <a:rPr lang="en-US" altLang="zh-CN" sz="1600" b="1" dirty="0"/>
              <a:t>|y|</a:t>
            </a:r>
          </a:p>
          <a:p>
            <a:pPr lvl="1" eaLnBrk="1" hangingPunct="1"/>
            <a:endParaRPr lang="en-US" altLang="zh-CN" sz="1600" b="1" dirty="0"/>
          </a:p>
          <a:p>
            <a:pPr lvl="1" eaLnBrk="1" hangingPunct="1"/>
            <a:r>
              <a:rPr lang="zh-CN" altLang="en-US" sz="1600" b="1" dirty="0"/>
              <a:t>要求：</a:t>
            </a:r>
            <a:r>
              <a:rPr lang="en-US" altLang="zh-CN" sz="1600" b="1" dirty="0"/>
              <a:t>|x|&lt;|y|</a:t>
            </a:r>
            <a:r>
              <a:rPr lang="zh-CN" altLang="en-US" sz="1600" b="1" dirty="0"/>
              <a:t>，这样将不会发生溢出，即商的绝对值</a:t>
            </a:r>
            <a:r>
              <a:rPr lang="en-US" altLang="zh-CN" sz="1600" b="1" dirty="0"/>
              <a:t>|Q|&lt;1</a:t>
            </a:r>
          </a:p>
          <a:p>
            <a:pPr lvl="1" eaLnBrk="1" hangingPunct="1"/>
            <a:endParaRPr lang="en-US" altLang="zh-CN" sz="1600" b="1" dirty="0"/>
          </a:p>
          <a:p>
            <a:pPr lvl="1" eaLnBrk="1" hangingPunct="1"/>
            <a:endParaRPr lang="en-US" altLang="zh-CN" sz="1600" b="1" dirty="0"/>
          </a:p>
          <a:p>
            <a:pPr lvl="1" eaLnBrk="1" hangingPunct="1"/>
            <a:endParaRPr lang="en-US" altLang="zh-CN" sz="1600" b="1" dirty="0"/>
          </a:p>
        </p:txBody>
      </p:sp>
      <p:sp>
        <p:nvSpPr>
          <p:cNvPr id="6" name="文本框 5">
            <a:extLst>
              <a:ext uri="{FF2B5EF4-FFF2-40B4-BE49-F238E27FC236}">
                <a16:creationId xmlns:a16="http://schemas.microsoft.com/office/drawing/2014/main" id="{5E2A0E38-E3D4-4B82-BD29-7774240F9139}"/>
              </a:ext>
            </a:extLst>
          </p:cNvPr>
          <p:cNvSpPr txBox="1"/>
          <p:nvPr/>
        </p:nvSpPr>
        <p:spPr>
          <a:xfrm>
            <a:off x="7020272" y="553750"/>
            <a:ext cx="1944216" cy="523220"/>
          </a:xfrm>
          <a:prstGeom prst="rect">
            <a:avLst/>
          </a:prstGeom>
          <a:solidFill>
            <a:srgbClr val="FFFF00"/>
          </a:solidFill>
        </p:spPr>
        <p:txBody>
          <a:bodyPr wrap="square">
            <a:spAutoFit/>
          </a:bodyPr>
          <a:lstStyle/>
          <a:p>
            <a:r>
              <a:rPr lang="en-US" altLang="zh-CN" sz="1400" b="1" i="0" dirty="0">
                <a:solidFill>
                  <a:srgbClr val="111111"/>
                </a:solidFill>
                <a:effectLst/>
                <a:latin typeface="Avenir"/>
              </a:rPr>
              <a:t>3.4.1</a:t>
            </a:r>
            <a:r>
              <a:rPr lang="zh-CN" altLang="en-US" sz="1400" b="1" i="0" dirty="0">
                <a:solidFill>
                  <a:srgbClr val="111111"/>
                </a:solidFill>
                <a:effectLst/>
                <a:latin typeface="Avenir"/>
              </a:rPr>
              <a:t>　原码一位除法　</a:t>
            </a:r>
            <a:endParaRPr lang="en-US" altLang="zh-CN" sz="1400" b="1" i="0" dirty="0">
              <a:solidFill>
                <a:srgbClr val="111111"/>
              </a:solidFill>
              <a:effectLst/>
              <a:latin typeface="Avenir"/>
            </a:endParaRPr>
          </a:p>
          <a:p>
            <a:r>
              <a:rPr lang="en-US" altLang="zh-CN" sz="1400" b="1" i="0" dirty="0">
                <a:solidFill>
                  <a:srgbClr val="111111"/>
                </a:solidFill>
                <a:effectLst/>
                <a:latin typeface="Avenir"/>
              </a:rPr>
              <a:t>3.4.2</a:t>
            </a:r>
            <a:r>
              <a:rPr lang="zh-CN" altLang="en-US" sz="1400" b="1" i="0" dirty="0">
                <a:solidFill>
                  <a:srgbClr val="111111"/>
                </a:solidFill>
                <a:effectLst/>
                <a:latin typeface="Avenir"/>
              </a:rPr>
              <a:t>　阵列除法器　</a:t>
            </a:r>
            <a:endParaRPr lang="zh-CN" altLang="en-US" sz="1400" b="1" dirty="0"/>
          </a:p>
        </p:txBody>
      </p:sp>
    </p:spTree>
    <p:extLst>
      <p:ext uri="{BB962C8B-B14F-4D97-AF65-F5344CB8AC3E}">
        <p14:creationId xmlns:p14="http://schemas.microsoft.com/office/powerpoint/2010/main" val="40384274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E2E653A-1544-4F3F-B3B7-61C83A932704}"/>
              </a:ext>
            </a:extLst>
          </p:cNvPr>
          <p:cNvSpPr>
            <a:spLocks noGrp="1"/>
          </p:cNvSpPr>
          <p:nvPr>
            <p:ph idx="1"/>
          </p:nvPr>
        </p:nvSpPr>
        <p:spPr>
          <a:xfrm>
            <a:off x="457200" y="404664"/>
            <a:ext cx="8229600" cy="5760640"/>
          </a:xfrm>
        </p:spPr>
        <p:txBody>
          <a:bodyPr/>
          <a:lstStyle/>
          <a:p>
            <a:pPr lvl="1"/>
            <a:r>
              <a:rPr lang="zh-CN" altLang="en-US" sz="1600" b="1" dirty="0"/>
              <a:t>手工除法运算：</a:t>
            </a:r>
            <a:endParaRPr lang="en-US" altLang="zh-CN" sz="1600" b="1" dirty="0"/>
          </a:p>
          <a:p>
            <a:pPr lvl="2"/>
            <a:r>
              <a:rPr lang="en-US" altLang="zh-CN" sz="1600" b="1" dirty="0"/>
              <a:t>x=0.1001001=73/128</a:t>
            </a:r>
            <a:r>
              <a:rPr lang="zh-CN" altLang="en-US" sz="1600" b="1" dirty="0"/>
              <a:t>，</a:t>
            </a:r>
            <a:r>
              <a:rPr lang="en-US" altLang="zh-CN" sz="1600" b="1" dirty="0"/>
              <a:t>y=0.1011=11/16</a:t>
            </a:r>
          </a:p>
          <a:p>
            <a:pPr lvl="2"/>
            <a:r>
              <a:rPr lang="zh-CN" altLang="en-US" sz="1600" b="1" dirty="0"/>
              <a:t>商</a:t>
            </a:r>
            <a:r>
              <a:rPr lang="en-US" altLang="zh-CN" sz="1600" b="1" dirty="0"/>
              <a:t>Q=0.1101=13/16</a:t>
            </a:r>
            <a:r>
              <a:rPr lang="zh-CN" altLang="en-US" sz="1600" b="1" dirty="0"/>
              <a:t>，余数</a:t>
            </a:r>
            <a:r>
              <a:rPr lang="en-US" altLang="zh-CN" sz="1600" b="1" dirty="0"/>
              <a:t>R=0.00000011=3/256</a:t>
            </a:r>
          </a:p>
          <a:p>
            <a:pPr lvl="2"/>
            <a:r>
              <a:rPr lang="zh-CN" altLang="en-US" sz="1600" b="1" dirty="0"/>
              <a:t>验证：</a:t>
            </a:r>
            <a:r>
              <a:rPr lang="en-US" altLang="zh-CN" sz="1600" b="1" dirty="0"/>
              <a:t>x=</a:t>
            </a:r>
            <a:r>
              <a:rPr lang="en-US" altLang="zh-CN" sz="1600" b="1" dirty="0" err="1"/>
              <a:t>Q·y+R</a:t>
            </a:r>
            <a:r>
              <a:rPr lang="en-US" altLang="zh-CN" sz="1600" b="1" dirty="0"/>
              <a:t>=(13/16)·(11/16)+3/256=146/256=73/128</a:t>
            </a:r>
            <a:endParaRPr lang="zh-CN" altLang="en-US" sz="1600" b="1" dirty="0"/>
          </a:p>
        </p:txBody>
      </p:sp>
      <p:grpSp>
        <p:nvGrpSpPr>
          <p:cNvPr id="42" name="组合 41">
            <a:extLst>
              <a:ext uri="{FF2B5EF4-FFF2-40B4-BE49-F238E27FC236}">
                <a16:creationId xmlns:a16="http://schemas.microsoft.com/office/drawing/2014/main" id="{0F5A6ADC-8AFE-46AC-821C-40C085E96A2E}"/>
              </a:ext>
            </a:extLst>
          </p:cNvPr>
          <p:cNvGrpSpPr/>
          <p:nvPr/>
        </p:nvGrpSpPr>
        <p:grpSpPr>
          <a:xfrm>
            <a:off x="899592" y="2132856"/>
            <a:ext cx="6480720" cy="4204356"/>
            <a:chOff x="827584" y="1700808"/>
            <a:chExt cx="6480720" cy="4204356"/>
          </a:xfrm>
        </p:grpSpPr>
        <p:grpSp>
          <p:nvGrpSpPr>
            <p:cNvPr id="43" name="组合 42">
              <a:extLst>
                <a:ext uri="{FF2B5EF4-FFF2-40B4-BE49-F238E27FC236}">
                  <a16:creationId xmlns:a16="http://schemas.microsoft.com/office/drawing/2014/main" id="{40BB5EAC-4814-4DB7-80CD-56F2A0D16B30}"/>
                </a:ext>
              </a:extLst>
            </p:cNvPr>
            <p:cNvGrpSpPr/>
            <p:nvPr/>
          </p:nvGrpSpPr>
          <p:grpSpPr>
            <a:xfrm>
              <a:off x="827584" y="1700808"/>
              <a:ext cx="6480720" cy="4204356"/>
              <a:chOff x="1547664" y="2204864"/>
              <a:chExt cx="6264696" cy="4204356"/>
            </a:xfrm>
          </p:grpSpPr>
          <p:grpSp>
            <p:nvGrpSpPr>
              <p:cNvPr id="45" name="组合 44">
                <a:extLst>
                  <a:ext uri="{FF2B5EF4-FFF2-40B4-BE49-F238E27FC236}">
                    <a16:creationId xmlns:a16="http://schemas.microsoft.com/office/drawing/2014/main" id="{62016A0F-466B-4529-A532-019258F9E718}"/>
                  </a:ext>
                </a:extLst>
              </p:cNvPr>
              <p:cNvGrpSpPr/>
              <p:nvPr/>
            </p:nvGrpSpPr>
            <p:grpSpPr>
              <a:xfrm>
                <a:off x="1547664" y="2204864"/>
                <a:ext cx="6264696" cy="4204356"/>
                <a:chOff x="2123728" y="1484784"/>
                <a:chExt cx="6264696" cy="4204356"/>
              </a:xfrm>
            </p:grpSpPr>
            <p:grpSp>
              <p:nvGrpSpPr>
                <p:cNvPr id="47" name="组合 46">
                  <a:extLst>
                    <a:ext uri="{FF2B5EF4-FFF2-40B4-BE49-F238E27FC236}">
                      <a16:creationId xmlns:a16="http://schemas.microsoft.com/office/drawing/2014/main" id="{89D69E7F-2FD6-4803-B5F4-53273BD16F51}"/>
                    </a:ext>
                  </a:extLst>
                </p:cNvPr>
                <p:cNvGrpSpPr/>
                <p:nvPr/>
              </p:nvGrpSpPr>
              <p:grpSpPr>
                <a:xfrm>
                  <a:off x="2123728" y="1484784"/>
                  <a:ext cx="6264696" cy="4204356"/>
                  <a:chOff x="2051720" y="2420888"/>
                  <a:chExt cx="6264696" cy="4204356"/>
                </a:xfrm>
              </p:grpSpPr>
              <p:sp>
                <p:nvSpPr>
                  <p:cNvPr id="50" name="文本框 49">
                    <a:extLst>
                      <a:ext uri="{FF2B5EF4-FFF2-40B4-BE49-F238E27FC236}">
                        <a16:creationId xmlns:a16="http://schemas.microsoft.com/office/drawing/2014/main" id="{E96DFC9F-DBAD-4CB7-A7F0-E1ECBD98A006}"/>
                      </a:ext>
                    </a:extLst>
                  </p:cNvPr>
                  <p:cNvSpPr txBox="1"/>
                  <p:nvPr/>
                </p:nvSpPr>
                <p:spPr>
                  <a:xfrm>
                    <a:off x="2051720" y="2420888"/>
                    <a:ext cx="6264696" cy="4204356"/>
                  </a:xfrm>
                  <a:prstGeom prst="rect">
                    <a:avLst/>
                  </a:prstGeom>
                  <a:solidFill>
                    <a:srgbClr val="FFFF00"/>
                  </a:solidFill>
                </p:spPr>
                <p:txBody>
                  <a:bodyPr wrap="square" rtlCol="0">
                    <a:spAutoFit/>
                  </a:bodyPr>
                  <a:lstStyle/>
                  <a:p>
                    <a:pPr>
                      <a:lnSpc>
                        <a:spcPct val="150000"/>
                      </a:lnSpc>
                    </a:pPr>
                    <a:r>
                      <a:rPr lang="en-US" altLang="zh-CN" b="1" dirty="0"/>
                      <a:t>                                      0.1 1 0 1                        </a:t>
                    </a:r>
                    <a:r>
                      <a:rPr lang="zh-CN" altLang="en-US" b="1" dirty="0"/>
                      <a:t>商</a:t>
                    </a:r>
                    <a:r>
                      <a:rPr lang="en-US" altLang="zh-CN" b="1" dirty="0"/>
                      <a:t>Q           </a:t>
                    </a:r>
                    <a:r>
                      <a:rPr lang="zh-CN" altLang="en-US" b="1" dirty="0"/>
                      <a:t>操作说明</a:t>
                    </a:r>
                    <a:endParaRPr lang="en-US" altLang="zh-CN" b="1" dirty="0"/>
                  </a:p>
                  <a:p>
                    <a:pPr>
                      <a:lnSpc>
                        <a:spcPct val="150000"/>
                      </a:lnSpc>
                    </a:pPr>
                    <a:r>
                      <a:rPr lang="en-US" altLang="zh-CN" b="1" dirty="0"/>
                      <a:t>  0.1 0 1 1        0.1 0 0 1 0 0 1                           q</a:t>
                    </a:r>
                    <a:r>
                      <a:rPr lang="en-US" altLang="zh-CN" b="1" baseline="-25000" dirty="0"/>
                      <a:t>0</a:t>
                    </a:r>
                    <a:r>
                      <a:rPr lang="en-US" altLang="zh-CN" b="1" dirty="0"/>
                      <a:t>=0              x&lt;y</a:t>
                    </a:r>
                  </a:p>
                  <a:p>
                    <a:pPr>
                      <a:lnSpc>
                        <a:spcPct val="150000"/>
                      </a:lnSpc>
                    </a:pPr>
                    <a:r>
                      <a:rPr lang="en-US" altLang="zh-CN" b="1" dirty="0"/>
                      <a:t>                     -    0.0 1 0 1 1                                 q</a:t>
                    </a:r>
                    <a:r>
                      <a:rPr lang="en-US" altLang="zh-CN" b="1" baseline="-25000" dirty="0"/>
                      <a:t>1</a:t>
                    </a:r>
                    <a:r>
                      <a:rPr lang="en-US" altLang="zh-CN" b="1" dirty="0"/>
                      <a:t>=1             </a:t>
                    </a:r>
                    <a:r>
                      <a:rPr lang="zh-CN" altLang="en-US" b="1" dirty="0"/>
                      <a:t>够减</a:t>
                    </a:r>
                    <a:endParaRPr lang="en-US" altLang="zh-CN" b="1" dirty="0"/>
                  </a:p>
                  <a:p>
                    <a:pPr>
                      <a:lnSpc>
                        <a:spcPct val="150000"/>
                      </a:lnSpc>
                    </a:pPr>
                    <a:r>
                      <a:rPr lang="en-US" altLang="zh-CN" b="1" dirty="0"/>
                      <a:t> 	         0.0 0 1 1 1 0</a:t>
                    </a:r>
                  </a:p>
                  <a:p>
                    <a:pPr>
                      <a:lnSpc>
                        <a:spcPct val="150000"/>
                      </a:lnSpc>
                    </a:pPr>
                    <a:r>
                      <a:rPr lang="en-US" altLang="zh-CN" b="1" dirty="0"/>
                      <a:t> 	    -    0.0 0 1 0 1 1                              q</a:t>
                    </a:r>
                    <a:r>
                      <a:rPr lang="en-US" altLang="zh-CN" b="1" baseline="-25000" dirty="0"/>
                      <a:t>2</a:t>
                    </a:r>
                    <a:r>
                      <a:rPr lang="en-US" altLang="zh-CN" b="1" dirty="0"/>
                      <a:t>=1            </a:t>
                    </a:r>
                    <a:r>
                      <a:rPr lang="zh-CN" altLang="en-US" b="1" dirty="0"/>
                      <a:t>够减</a:t>
                    </a:r>
                    <a:endParaRPr lang="en-US" altLang="zh-CN" b="1" dirty="0"/>
                  </a:p>
                  <a:p>
                    <a:pPr>
                      <a:lnSpc>
                        <a:spcPct val="150000"/>
                      </a:lnSpc>
                    </a:pPr>
                    <a:r>
                      <a:rPr lang="en-US" altLang="zh-CN" b="1" dirty="0"/>
                      <a:t>   	         0.0 0 0 0 1 1 1</a:t>
                    </a:r>
                  </a:p>
                  <a:p>
                    <a:pPr>
                      <a:lnSpc>
                        <a:spcPct val="150000"/>
                      </a:lnSpc>
                    </a:pPr>
                    <a:r>
                      <a:rPr lang="en-US" altLang="zh-CN" b="1" dirty="0"/>
                      <a:t>	         0.0 0 0 1 0 1 1                            q</a:t>
                    </a:r>
                    <a:r>
                      <a:rPr lang="en-US" altLang="zh-CN" b="1" baseline="-25000" dirty="0"/>
                      <a:t>3</a:t>
                    </a:r>
                    <a:r>
                      <a:rPr lang="en-US" altLang="zh-CN" b="1" dirty="0"/>
                      <a:t>=0           </a:t>
                    </a:r>
                    <a:r>
                      <a:rPr lang="zh-CN" altLang="en-US" b="1" dirty="0"/>
                      <a:t>不够减</a:t>
                    </a:r>
                    <a:endParaRPr lang="en-US" altLang="zh-CN" b="1" dirty="0"/>
                  </a:p>
                  <a:p>
                    <a:pPr>
                      <a:lnSpc>
                        <a:spcPct val="150000"/>
                      </a:lnSpc>
                    </a:pPr>
                    <a:r>
                      <a:rPr lang="en-US" altLang="zh-CN" b="1" dirty="0"/>
                      <a:t>	         0.0 0 0 0 1 1 1 0</a:t>
                    </a:r>
                  </a:p>
                  <a:p>
                    <a:pPr>
                      <a:lnSpc>
                        <a:spcPct val="150000"/>
                      </a:lnSpc>
                    </a:pPr>
                    <a:r>
                      <a:rPr lang="en-US" altLang="zh-CN" b="1" dirty="0"/>
                      <a:t>    	     -   0.0 0 0 0 1 0 1 1                         q</a:t>
                    </a:r>
                    <a:r>
                      <a:rPr lang="en-US" altLang="zh-CN" b="1" baseline="-25000" dirty="0"/>
                      <a:t>4</a:t>
                    </a:r>
                    <a:r>
                      <a:rPr lang="en-US" altLang="zh-CN" b="1" dirty="0"/>
                      <a:t>=1           </a:t>
                    </a:r>
                    <a:r>
                      <a:rPr lang="zh-CN" altLang="en-US" b="1" dirty="0"/>
                      <a:t>够减</a:t>
                    </a:r>
                    <a:endParaRPr lang="en-US" altLang="zh-CN" b="1" dirty="0"/>
                  </a:p>
                  <a:p>
                    <a:pPr>
                      <a:lnSpc>
                        <a:spcPct val="150000"/>
                      </a:lnSpc>
                    </a:pPr>
                    <a:r>
                      <a:rPr lang="zh-CN" altLang="en-US" b="1" dirty="0"/>
                      <a:t>   余数</a:t>
                    </a:r>
                    <a:r>
                      <a:rPr lang="en-US" altLang="zh-CN" b="1" dirty="0"/>
                      <a:t>R	         0.0 0 0 0 0 0 1 1                         </a:t>
                    </a:r>
                  </a:p>
                </p:txBody>
              </p:sp>
              <p:cxnSp>
                <p:nvCxnSpPr>
                  <p:cNvPr id="51" name="直接连接符 50">
                    <a:extLst>
                      <a:ext uri="{FF2B5EF4-FFF2-40B4-BE49-F238E27FC236}">
                        <a16:creationId xmlns:a16="http://schemas.microsoft.com/office/drawing/2014/main" id="{D7C521BB-6AD7-4E29-A864-6A1AB39E34DE}"/>
                      </a:ext>
                    </a:extLst>
                  </p:cNvPr>
                  <p:cNvCxnSpPr>
                    <a:cxnSpLocks/>
                  </p:cNvCxnSpPr>
                  <p:nvPr/>
                </p:nvCxnSpPr>
                <p:spPr>
                  <a:xfrm>
                    <a:off x="3131840" y="3717032"/>
                    <a:ext cx="21602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179562B-7ED9-44B5-85E2-E0E59B746BC9}"/>
                      </a:ext>
                    </a:extLst>
                  </p:cNvPr>
                  <p:cNvCxnSpPr>
                    <a:cxnSpLocks/>
                  </p:cNvCxnSpPr>
                  <p:nvPr/>
                </p:nvCxnSpPr>
                <p:spPr>
                  <a:xfrm>
                    <a:off x="3131840" y="4547705"/>
                    <a:ext cx="21602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a:extLst>
                    <a:ext uri="{FF2B5EF4-FFF2-40B4-BE49-F238E27FC236}">
                      <a16:creationId xmlns:a16="http://schemas.microsoft.com/office/drawing/2014/main" id="{90364011-4CDC-453F-96C5-AE691AB8A601}"/>
                    </a:ext>
                  </a:extLst>
                </p:cNvPr>
                <p:cNvCxnSpPr>
                  <a:cxnSpLocks/>
                </p:cNvCxnSpPr>
                <p:nvPr/>
              </p:nvCxnSpPr>
              <p:spPr>
                <a:xfrm>
                  <a:off x="3203848" y="4437112"/>
                  <a:ext cx="21602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23B2907A-11B3-4831-9218-8E5BF0897022}"/>
                    </a:ext>
                  </a:extLst>
                </p:cNvPr>
                <p:cNvCxnSpPr>
                  <a:cxnSpLocks/>
                </p:cNvCxnSpPr>
                <p:nvPr/>
              </p:nvCxnSpPr>
              <p:spPr>
                <a:xfrm flipV="1">
                  <a:off x="3203848" y="5285260"/>
                  <a:ext cx="2232248" cy="54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直接连接符 45">
                <a:extLst>
                  <a:ext uri="{FF2B5EF4-FFF2-40B4-BE49-F238E27FC236}">
                    <a16:creationId xmlns:a16="http://schemas.microsoft.com/office/drawing/2014/main" id="{5789A446-DD1A-4F85-948F-F0F555D013E3}"/>
                  </a:ext>
                </a:extLst>
              </p:cNvPr>
              <p:cNvCxnSpPr>
                <a:cxnSpLocks/>
              </p:cNvCxnSpPr>
              <p:nvPr/>
            </p:nvCxnSpPr>
            <p:spPr>
              <a:xfrm>
                <a:off x="2771800" y="2708920"/>
                <a:ext cx="19082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弧形 43">
              <a:extLst>
                <a:ext uri="{FF2B5EF4-FFF2-40B4-BE49-F238E27FC236}">
                  <a16:creationId xmlns:a16="http://schemas.microsoft.com/office/drawing/2014/main" id="{D43BBC12-F942-4332-9C4B-A833DBCB6742}"/>
                </a:ext>
              </a:extLst>
            </p:cNvPr>
            <p:cNvSpPr/>
            <p:nvPr/>
          </p:nvSpPr>
          <p:spPr>
            <a:xfrm rot="5400000">
              <a:off x="1434831" y="1977811"/>
              <a:ext cx="842038" cy="47616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Tree>
    <p:extLst>
      <p:ext uri="{BB962C8B-B14F-4D97-AF65-F5344CB8AC3E}">
        <p14:creationId xmlns:p14="http://schemas.microsoft.com/office/powerpoint/2010/main" val="777577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E454CF-F7F7-49D5-B5AF-C37945C02EC9}"/>
              </a:ext>
            </a:extLst>
          </p:cNvPr>
          <p:cNvSpPr>
            <a:spLocks noGrp="1"/>
          </p:cNvSpPr>
          <p:nvPr>
            <p:ph idx="1"/>
          </p:nvPr>
        </p:nvSpPr>
        <p:spPr>
          <a:xfrm>
            <a:off x="457200" y="487213"/>
            <a:ext cx="8229600" cy="4525963"/>
          </a:xfrm>
        </p:spPr>
        <p:txBody>
          <a:bodyPr/>
          <a:lstStyle/>
          <a:p>
            <a:pPr lvl="1"/>
            <a:r>
              <a:rPr lang="en-US" altLang="zh-CN" sz="2000" b="1" dirty="0"/>
              <a:t>1</a:t>
            </a:r>
            <a:r>
              <a:rPr lang="zh-CN" altLang="en-US" sz="2000" b="1" dirty="0"/>
              <a:t>、原码恢复余数法</a:t>
            </a:r>
            <a:endParaRPr lang="zh-CN" altLang="en-US" sz="2200" b="1" dirty="0"/>
          </a:p>
          <a:p>
            <a:pPr lvl="2"/>
            <a:endParaRPr lang="en-US" altLang="zh-CN" sz="1800" b="1" dirty="0"/>
          </a:p>
          <a:p>
            <a:pPr lvl="2"/>
            <a:r>
              <a:rPr lang="zh-CN" altLang="en-US" sz="1800" b="1" dirty="0"/>
              <a:t>例</a:t>
            </a:r>
            <a:r>
              <a:rPr lang="en-US" altLang="zh-CN" sz="1800" b="1" dirty="0"/>
              <a:t>3.12</a:t>
            </a:r>
            <a:r>
              <a:rPr lang="zh-CN" altLang="en-US" sz="1800" b="1" dirty="0"/>
              <a:t>：</a:t>
            </a:r>
            <a:r>
              <a:rPr lang="en-US" altLang="zh-CN" sz="1800" b="1" dirty="0"/>
              <a:t>[x]</a:t>
            </a:r>
            <a:r>
              <a:rPr lang="zh-CN" altLang="en-US" sz="1800" b="1" baseline="-25000" dirty="0"/>
              <a:t>原</a:t>
            </a:r>
            <a:r>
              <a:rPr lang="en-US" altLang="zh-CN" sz="1800" b="1" dirty="0"/>
              <a:t>=1.1001</a:t>
            </a:r>
            <a:r>
              <a:rPr lang="zh-CN" altLang="en-US" sz="1800" b="1" dirty="0"/>
              <a:t>，</a:t>
            </a:r>
            <a:r>
              <a:rPr lang="en-US" altLang="zh-CN" sz="1800" b="1" dirty="0"/>
              <a:t>[y]</a:t>
            </a:r>
            <a:r>
              <a:rPr lang="zh-CN" altLang="en-US" sz="1800" b="1" baseline="-25000" dirty="0"/>
              <a:t>原</a:t>
            </a:r>
            <a:r>
              <a:rPr lang="en-US" altLang="zh-CN" sz="1800" b="1" dirty="0"/>
              <a:t>=0.1011</a:t>
            </a:r>
            <a:r>
              <a:rPr lang="zh-CN" altLang="en-US" sz="1800" b="1" dirty="0"/>
              <a:t>，求</a:t>
            </a:r>
            <a:r>
              <a:rPr lang="en-US" altLang="zh-CN" sz="1800" b="1" dirty="0"/>
              <a:t>[</a:t>
            </a:r>
            <a:r>
              <a:rPr lang="en-US" altLang="zh-CN" sz="1800" b="1" dirty="0" err="1"/>
              <a:t>x</a:t>
            </a:r>
            <a:r>
              <a:rPr lang="en-US" altLang="zh-CN" sz="1400" b="1" i="0" dirty="0" err="1">
                <a:solidFill>
                  <a:srgbClr val="333333"/>
                </a:solidFill>
                <a:effectLst/>
                <a:latin typeface="微软雅黑" panose="020B0503020204020204" pitchFamily="34" charset="-122"/>
                <a:ea typeface="微软雅黑" panose="020B0503020204020204" pitchFamily="34" charset="-122"/>
              </a:rPr>
              <a:t>÷</a:t>
            </a:r>
            <a:r>
              <a:rPr lang="en-US" altLang="zh-CN" sz="1800" b="1" dirty="0" err="1"/>
              <a:t>y</a:t>
            </a:r>
            <a:r>
              <a:rPr lang="en-US" altLang="zh-CN" sz="1800" b="1" dirty="0"/>
              <a:t>]</a:t>
            </a:r>
            <a:r>
              <a:rPr lang="zh-CN" altLang="en-US" sz="1800" b="1" baseline="-25000" dirty="0"/>
              <a:t>补</a:t>
            </a:r>
            <a:endParaRPr lang="en-US" altLang="zh-CN" sz="1800" b="1" baseline="-25000" dirty="0"/>
          </a:p>
          <a:p>
            <a:pPr lvl="2"/>
            <a:endParaRPr lang="en-US" altLang="zh-CN" sz="1800" b="1" dirty="0"/>
          </a:p>
          <a:p>
            <a:pPr lvl="2"/>
            <a:r>
              <a:rPr lang="zh-CN" altLang="en-US" sz="1800" b="1" dirty="0"/>
              <a:t>解：</a:t>
            </a:r>
            <a:endParaRPr lang="en-US" altLang="zh-CN" sz="1800" b="1" dirty="0"/>
          </a:p>
          <a:p>
            <a:pPr lvl="3"/>
            <a:r>
              <a:rPr lang="en-US" altLang="zh-CN" sz="1400" b="1" dirty="0"/>
              <a:t>|x|=0.1001</a:t>
            </a:r>
            <a:r>
              <a:rPr lang="zh-CN" altLang="en-US" sz="1400" b="1" dirty="0"/>
              <a:t>，</a:t>
            </a:r>
            <a:r>
              <a:rPr lang="en-US" altLang="zh-CN" sz="1400" b="1" dirty="0"/>
              <a:t>|y|= 0.1011</a:t>
            </a:r>
            <a:r>
              <a:rPr lang="zh-CN" altLang="en-US" sz="1400" b="1" dirty="0"/>
              <a:t>，</a:t>
            </a:r>
            <a:r>
              <a:rPr lang="en-US" altLang="zh-CN" sz="1400" b="1" dirty="0"/>
              <a:t> [-|y|]</a:t>
            </a:r>
            <a:r>
              <a:rPr lang="zh-CN" altLang="en-US" sz="1400" b="1" baseline="-25000" dirty="0"/>
              <a:t>补 </a:t>
            </a:r>
            <a:r>
              <a:rPr lang="en-US" altLang="zh-CN" sz="1400" b="1" dirty="0"/>
              <a:t>= 1.0101</a:t>
            </a:r>
          </a:p>
          <a:p>
            <a:pPr lvl="3"/>
            <a:endParaRPr lang="en-US" altLang="zh-CN" sz="1400" b="1" dirty="0"/>
          </a:p>
          <a:p>
            <a:pPr lvl="3"/>
            <a:r>
              <a:rPr lang="zh-CN" altLang="en-US" sz="1400" b="1" dirty="0"/>
              <a:t>计算过程见下页</a:t>
            </a:r>
            <a:endParaRPr lang="en-US" altLang="zh-CN" sz="1400" b="1" dirty="0"/>
          </a:p>
          <a:p>
            <a:pPr lvl="3"/>
            <a:endParaRPr lang="en-US" altLang="zh-CN" sz="1400" b="1" dirty="0"/>
          </a:p>
          <a:p>
            <a:pPr lvl="3"/>
            <a:r>
              <a:rPr lang="zh-CN" altLang="en-US" sz="1400" b="1" dirty="0"/>
              <a:t>商的符号</a:t>
            </a:r>
            <a:r>
              <a:rPr lang="en-US" altLang="zh-CN" sz="1400" b="1" dirty="0"/>
              <a:t>=x</a:t>
            </a:r>
            <a:r>
              <a:rPr lang="zh-CN" altLang="en-US" sz="1400" b="1" dirty="0"/>
              <a:t>的符号</a:t>
            </a:r>
            <a:r>
              <a:rPr lang="zh-CN" altLang="en-US" sz="1400" b="1" dirty="0">
                <a:latin typeface="等线" panose="02010600030101010101" pitchFamily="2" charset="-122"/>
                <a:ea typeface="等线" panose="02010600030101010101" pitchFamily="2" charset="-122"/>
              </a:rPr>
              <a:t>⊕</a:t>
            </a:r>
            <a:r>
              <a:rPr lang="en-US" altLang="zh-CN" sz="1400" b="1" dirty="0"/>
              <a:t>y</a:t>
            </a:r>
            <a:r>
              <a:rPr lang="zh-CN" altLang="en-US" sz="1400" b="1" dirty="0"/>
              <a:t>的符号</a:t>
            </a:r>
            <a:r>
              <a:rPr lang="en-US" altLang="zh-CN" sz="1400" b="1" dirty="0"/>
              <a:t>=1</a:t>
            </a:r>
            <a:r>
              <a:rPr lang="zh-CN" altLang="en-US" sz="1400" b="1" dirty="0">
                <a:latin typeface="等线" panose="02010600030101010101" pitchFamily="2" charset="-122"/>
                <a:ea typeface="等线" panose="02010600030101010101" pitchFamily="2" charset="-122"/>
              </a:rPr>
              <a:t>⊕</a:t>
            </a:r>
            <a:r>
              <a:rPr lang="en-US" altLang="zh-CN" sz="1400" b="1" dirty="0">
                <a:latin typeface="等线" panose="02010600030101010101" pitchFamily="2" charset="-122"/>
                <a:ea typeface="等线" panose="02010600030101010101" pitchFamily="2" charset="-122"/>
              </a:rPr>
              <a:t>0</a:t>
            </a:r>
            <a:r>
              <a:rPr lang="en-US" altLang="zh-CN" sz="1400" b="1" dirty="0"/>
              <a:t>=1</a:t>
            </a:r>
          </a:p>
          <a:p>
            <a:pPr lvl="3"/>
            <a:endParaRPr lang="en-US" altLang="zh-CN" sz="1400" b="1" dirty="0"/>
          </a:p>
          <a:p>
            <a:pPr lvl="3"/>
            <a:r>
              <a:rPr lang="zh-CN" altLang="en-US" sz="1400" b="1" dirty="0"/>
              <a:t>余数的符号</a:t>
            </a:r>
            <a:r>
              <a:rPr lang="en-US" altLang="zh-CN" sz="1400" b="1" dirty="0"/>
              <a:t>=x</a:t>
            </a:r>
            <a:r>
              <a:rPr lang="zh-CN" altLang="en-US" sz="1400" b="1" dirty="0"/>
              <a:t>的符号</a:t>
            </a:r>
            <a:r>
              <a:rPr lang="en-US" altLang="zh-CN" sz="1400" b="1" dirty="0"/>
              <a:t>=1</a:t>
            </a:r>
          </a:p>
          <a:p>
            <a:pPr lvl="3"/>
            <a:endParaRPr lang="en-US" altLang="zh-CN" sz="1400" b="1" dirty="0"/>
          </a:p>
          <a:p>
            <a:pPr lvl="3"/>
            <a:r>
              <a:rPr lang="zh-CN" altLang="en-US" sz="1400" b="1" dirty="0"/>
              <a:t>商</a:t>
            </a:r>
            <a:r>
              <a:rPr lang="en-US" altLang="zh-CN" sz="1400" b="1" dirty="0"/>
              <a:t>|Q|=0.1101</a:t>
            </a:r>
            <a:r>
              <a:rPr lang="zh-CN" altLang="en-US" sz="1400" b="1" dirty="0"/>
              <a:t>，</a:t>
            </a:r>
            <a:r>
              <a:rPr lang="en-US" altLang="zh-CN" sz="1400" b="1" dirty="0"/>
              <a:t>[Q]</a:t>
            </a:r>
            <a:r>
              <a:rPr lang="zh-CN" altLang="en-US" sz="1400" b="1" baseline="-25000" dirty="0"/>
              <a:t>原</a:t>
            </a:r>
            <a:r>
              <a:rPr lang="en-US" altLang="zh-CN" sz="1400" b="1" dirty="0"/>
              <a:t>=1.1101</a:t>
            </a:r>
          </a:p>
          <a:p>
            <a:pPr lvl="3"/>
            <a:endParaRPr lang="en-US" altLang="zh-CN" sz="1400" b="1" dirty="0"/>
          </a:p>
          <a:p>
            <a:pPr lvl="3"/>
            <a:r>
              <a:rPr lang="zh-CN" altLang="en-US" sz="1400" b="1" dirty="0"/>
              <a:t>余数</a:t>
            </a:r>
            <a:r>
              <a:rPr lang="en-US" altLang="zh-CN" sz="1400" b="1" dirty="0"/>
              <a:t>|R|=0.0000 0001</a:t>
            </a:r>
            <a:r>
              <a:rPr lang="zh-CN" altLang="en-US" sz="1400" b="1" dirty="0"/>
              <a:t>，</a:t>
            </a:r>
            <a:r>
              <a:rPr lang="en-US" altLang="zh-CN" sz="1400" b="1" dirty="0"/>
              <a:t>[R]</a:t>
            </a:r>
            <a:r>
              <a:rPr lang="zh-CN" altLang="en-US" sz="1400" b="1" baseline="-25000" dirty="0"/>
              <a:t>原</a:t>
            </a:r>
            <a:r>
              <a:rPr lang="en-US" altLang="zh-CN" sz="1400" b="1" dirty="0"/>
              <a:t>=1.0000 0001</a:t>
            </a:r>
          </a:p>
          <a:p>
            <a:pPr lvl="3"/>
            <a:endParaRPr lang="en-US" altLang="zh-CN" sz="1400" b="1" dirty="0"/>
          </a:p>
          <a:p>
            <a:pPr lvl="3"/>
            <a:r>
              <a:rPr lang="zh-CN" altLang="en-US" sz="1400" b="1" dirty="0"/>
              <a:t>验证：</a:t>
            </a:r>
            <a:endParaRPr lang="en-US" altLang="zh-CN" sz="1400" b="1" dirty="0"/>
          </a:p>
          <a:p>
            <a:pPr lvl="4"/>
            <a:r>
              <a:rPr lang="en-US" altLang="zh-CN" sz="1600" b="1" dirty="0"/>
              <a:t>x = -9/16</a:t>
            </a:r>
            <a:r>
              <a:rPr lang="zh-CN" altLang="en-US" sz="1600" b="1" dirty="0"/>
              <a:t>，</a:t>
            </a:r>
            <a:r>
              <a:rPr lang="en-US" altLang="zh-CN" sz="1600" b="1" dirty="0"/>
              <a:t>y = 11/16</a:t>
            </a:r>
          </a:p>
          <a:p>
            <a:pPr lvl="4"/>
            <a:r>
              <a:rPr lang="zh-CN" altLang="en-US" sz="1600" b="1" dirty="0"/>
              <a:t>商</a:t>
            </a:r>
            <a:r>
              <a:rPr lang="en-US" altLang="zh-CN" sz="1600" b="1" dirty="0"/>
              <a:t>Q = -0.1101 = -13/16</a:t>
            </a:r>
            <a:r>
              <a:rPr lang="zh-CN" altLang="en-US" sz="1600" b="1" dirty="0"/>
              <a:t>，余数</a:t>
            </a:r>
            <a:r>
              <a:rPr lang="en-US" altLang="zh-CN" sz="1600" b="1" dirty="0"/>
              <a:t>R = -0.0000 0001 = -1/256</a:t>
            </a:r>
          </a:p>
          <a:p>
            <a:pPr lvl="4"/>
            <a:r>
              <a:rPr lang="en-US" altLang="zh-CN" sz="1600" b="1" dirty="0"/>
              <a:t>x = </a:t>
            </a:r>
            <a:r>
              <a:rPr lang="en-US" altLang="zh-CN" sz="1600" b="1" dirty="0" err="1"/>
              <a:t>Q·y+R</a:t>
            </a:r>
            <a:r>
              <a:rPr lang="en-US" altLang="zh-CN" sz="1600" b="1" dirty="0"/>
              <a:t> = (-13/16)·(11/16)+(-1/256) = -144/256 = - 9/16</a:t>
            </a:r>
          </a:p>
          <a:p>
            <a:pPr lvl="3"/>
            <a:endParaRPr lang="en-US" altLang="zh-CN" sz="1400" b="1" dirty="0"/>
          </a:p>
          <a:p>
            <a:pPr lvl="3"/>
            <a:endParaRPr lang="zh-CN" altLang="en-US" sz="800" b="1" dirty="0"/>
          </a:p>
        </p:txBody>
      </p:sp>
    </p:spTree>
    <p:extLst>
      <p:ext uri="{BB962C8B-B14F-4D97-AF65-F5344CB8AC3E}">
        <p14:creationId xmlns:p14="http://schemas.microsoft.com/office/powerpoint/2010/main" val="1860952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FB6E95B9-8674-4317-B6C1-B3970A721483}"/>
              </a:ext>
            </a:extLst>
          </p:cNvPr>
          <p:cNvGrpSpPr/>
          <p:nvPr/>
        </p:nvGrpSpPr>
        <p:grpSpPr>
          <a:xfrm>
            <a:off x="1624624" y="258901"/>
            <a:ext cx="5323640" cy="6340197"/>
            <a:chOff x="1979712" y="260648"/>
            <a:chExt cx="5179624" cy="6340197"/>
          </a:xfrm>
        </p:grpSpPr>
        <p:grpSp>
          <p:nvGrpSpPr>
            <p:cNvPr id="2" name="组合 1">
              <a:extLst>
                <a:ext uri="{FF2B5EF4-FFF2-40B4-BE49-F238E27FC236}">
                  <a16:creationId xmlns:a16="http://schemas.microsoft.com/office/drawing/2014/main" id="{4F8CE3B3-7B0D-4862-8A17-4524B0E5B8BC}"/>
                </a:ext>
              </a:extLst>
            </p:cNvPr>
            <p:cNvGrpSpPr/>
            <p:nvPr/>
          </p:nvGrpSpPr>
          <p:grpSpPr>
            <a:xfrm>
              <a:off x="1979712" y="260648"/>
              <a:ext cx="5179624" cy="6340197"/>
              <a:chOff x="1979712" y="1484784"/>
              <a:chExt cx="5560479" cy="6340197"/>
            </a:xfrm>
          </p:grpSpPr>
          <p:grpSp>
            <p:nvGrpSpPr>
              <p:cNvPr id="15" name="组合 14">
                <a:extLst>
                  <a:ext uri="{FF2B5EF4-FFF2-40B4-BE49-F238E27FC236}">
                    <a16:creationId xmlns:a16="http://schemas.microsoft.com/office/drawing/2014/main" id="{40CC534B-D037-4A16-9B17-5AC45F85898A}"/>
                  </a:ext>
                </a:extLst>
              </p:cNvPr>
              <p:cNvGrpSpPr/>
              <p:nvPr/>
            </p:nvGrpSpPr>
            <p:grpSpPr>
              <a:xfrm>
                <a:off x="1979712" y="1484784"/>
                <a:ext cx="5560479" cy="6340197"/>
                <a:chOff x="1979712" y="1484784"/>
                <a:chExt cx="4915786" cy="6340197"/>
              </a:xfrm>
            </p:grpSpPr>
            <p:grpSp>
              <p:nvGrpSpPr>
                <p:cNvPr id="4" name="组合 3">
                  <a:extLst>
                    <a:ext uri="{FF2B5EF4-FFF2-40B4-BE49-F238E27FC236}">
                      <a16:creationId xmlns:a16="http://schemas.microsoft.com/office/drawing/2014/main" id="{AD2D8858-9FAF-4203-8BAF-93814D61770D}"/>
                    </a:ext>
                  </a:extLst>
                </p:cNvPr>
                <p:cNvGrpSpPr/>
                <p:nvPr/>
              </p:nvGrpSpPr>
              <p:grpSpPr>
                <a:xfrm>
                  <a:off x="1979712" y="1484784"/>
                  <a:ext cx="4915786" cy="6340197"/>
                  <a:chOff x="1979712" y="2420888"/>
                  <a:chExt cx="4915786" cy="6340197"/>
                </a:xfrm>
              </p:grpSpPr>
              <p:sp>
                <p:nvSpPr>
                  <p:cNvPr id="5" name="文本框 4">
                    <a:extLst>
                      <a:ext uri="{FF2B5EF4-FFF2-40B4-BE49-F238E27FC236}">
                        <a16:creationId xmlns:a16="http://schemas.microsoft.com/office/drawing/2014/main" id="{80055F23-3693-45A0-9AB6-48B9DABFB818}"/>
                      </a:ext>
                    </a:extLst>
                  </p:cNvPr>
                  <p:cNvSpPr txBox="1"/>
                  <p:nvPr/>
                </p:nvSpPr>
                <p:spPr>
                  <a:xfrm>
                    <a:off x="1979712" y="2420888"/>
                    <a:ext cx="4915786" cy="6340197"/>
                  </a:xfrm>
                  <a:prstGeom prst="rect">
                    <a:avLst/>
                  </a:prstGeom>
                  <a:solidFill>
                    <a:srgbClr val="FFFF00"/>
                  </a:solidFill>
                </p:spPr>
                <p:txBody>
                  <a:bodyPr wrap="square" rtlCol="0">
                    <a:spAutoFit/>
                  </a:bodyPr>
                  <a:lstStyle/>
                  <a:p>
                    <a:r>
                      <a:rPr lang="en-US" altLang="zh-CN" sz="1400" b="1" dirty="0"/>
                      <a:t>	   </a:t>
                    </a:r>
                    <a:r>
                      <a:rPr lang="zh-CN" altLang="en-US" sz="1400" b="1" dirty="0"/>
                      <a:t>余数</a:t>
                    </a:r>
                    <a:r>
                      <a:rPr lang="en-US" altLang="zh-CN" sz="1400" b="1" dirty="0"/>
                      <a:t>R</a:t>
                    </a:r>
                    <a:r>
                      <a:rPr lang="zh-CN" altLang="en-US" sz="1400" b="1" dirty="0"/>
                      <a:t>                  商</a:t>
                    </a:r>
                    <a:r>
                      <a:rPr lang="en-US" altLang="zh-CN" sz="1400" b="1" dirty="0"/>
                      <a:t>Q                        </a:t>
                    </a:r>
                    <a:r>
                      <a:rPr lang="zh-CN" altLang="en-US" sz="1400" b="1" dirty="0"/>
                      <a:t>说明</a:t>
                    </a:r>
                    <a:endParaRPr lang="en-US" altLang="zh-CN" sz="1400" b="1" dirty="0"/>
                  </a:p>
                  <a:p>
                    <a:r>
                      <a:rPr lang="en-US" altLang="zh-CN" sz="1400" b="1" dirty="0"/>
                      <a:t>	0 0. 1 0 0 1         0. 0 0 0 0</a:t>
                    </a:r>
                    <a:r>
                      <a:rPr lang="en-US" altLang="zh-CN" sz="1400" b="1" dirty="0">
                        <a:solidFill>
                          <a:srgbClr val="FF0000"/>
                        </a:solidFill>
                      </a:rPr>
                      <a:t> </a:t>
                    </a:r>
                    <a:r>
                      <a:rPr lang="en-US" altLang="zh-CN" sz="1400" b="1" dirty="0"/>
                      <a:t>             </a:t>
                    </a:r>
                    <a:r>
                      <a:rPr lang="zh-CN" altLang="en-US" sz="1400" b="1" dirty="0"/>
                      <a:t>初始余数</a:t>
                    </a:r>
                    <a:r>
                      <a:rPr lang="en-US" altLang="zh-CN" sz="1400" b="1" dirty="0"/>
                      <a:t>R=|x|</a:t>
                    </a:r>
                    <a:r>
                      <a:rPr lang="zh-CN" altLang="en-US" sz="1400" b="1" dirty="0"/>
                      <a:t>，商</a:t>
                    </a:r>
                    <a:r>
                      <a:rPr lang="en-US" altLang="zh-CN" sz="1400" b="1" dirty="0"/>
                      <a:t>Q=0</a:t>
                    </a:r>
                  </a:p>
                  <a:p>
                    <a:r>
                      <a:rPr lang="en-US" altLang="zh-CN" sz="1400" b="1" dirty="0"/>
                      <a:t>+[-|y|]</a:t>
                    </a:r>
                    <a:r>
                      <a:rPr lang="zh-CN" altLang="en-US" sz="1400" b="1" baseline="-25000" dirty="0"/>
                      <a:t>补</a:t>
                    </a:r>
                    <a:r>
                      <a:rPr lang="en-US" altLang="zh-CN" sz="1400" b="1" dirty="0"/>
                      <a:t>	1 1. 0 1 0 1                                        </a:t>
                    </a:r>
                    <a:r>
                      <a:rPr lang="zh-CN" altLang="en-US" sz="1400" b="1" dirty="0"/>
                      <a:t>减</a:t>
                    </a:r>
                    <a:r>
                      <a:rPr lang="en-US" altLang="zh-CN" sz="1400" b="1" dirty="0"/>
                      <a:t>|y|</a:t>
                    </a:r>
                    <a:endParaRPr lang="en-US" altLang="zh-CN" sz="1400" b="1" baseline="-25000" dirty="0"/>
                  </a:p>
                  <a:p>
                    <a:endParaRPr lang="en-US" altLang="zh-CN" sz="1400" b="1" dirty="0"/>
                  </a:p>
                  <a:p>
                    <a:r>
                      <a:rPr lang="en-US" altLang="zh-CN" sz="1400" b="1" dirty="0"/>
                      <a:t>	1 1. 1 1 1 0         0. 0 0 0 </a:t>
                    </a:r>
                    <a:r>
                      <a:rPr lang="en-US" altLang="zh-CN" sz="1400" b="1" dirty="0">
                        <a:solidFill>
                          <a:srgbClr val="FF0000"/>
                        </a:solidFill>
                      </a:rPr>
                      <a:t>0</a:t>
                    </a:r>
                    <a:r>
                      <a:rPr lang="en-US" altLang="zh-CN" sz="1400" b="1" dirty="0"/>
                      <a:t>               </a:t>
                    </a:r>
                    <a:r>
                      <a:rPr lang="zh-CN" altLang="en-US" sz="1400" b="1" dirty="0"/>
                      <a:t>余数为负，商</a:t>
                    </a:r>
                    <a:r>
                      <a:rPr lang="en-US" altLang="zh-CN" sz="1400" b="1" dirty="0"/>
                      <a:t>0</a:t>
                    </a:r>
                  </a:p>
                  <a:p>
                    <a:r>
                      <a:rPr lang="en-US" altLang="zh-CN" sz="1400" b="1" dirty="0"/>
                      <a:t>+|y|	0 0. 1 0 1 1                                         </a:t>
                    </a:r>
                    <a:r>
                      <a:rPr lang="zh-CN" altLang="en-US" sz="1400" b="1" dirty="0"/>
                      <a:t>加</a:t>
                    </a:r>
                    <a:r>
                      <a:rPr lang="en-US" altLang="zh-CN" sz="1400" b="1" dirty="0"/>
                      <a:t>|y|</a:t>
                    </a:r>
                    <a:r>
                      <a:rPr lang="zh-CN" altLang="en-US" sz="1400" b="1" dirty="0"/>
                      <a:t>恢复余数</a:t>
                    </a:r>
                    <a:endParaRPr lang="en-US" altLang="zh-CN" sz="1400" b="1" dirty="0"/>
                  </a:p>
                  <a:p>
                    <a:endParaRPr lang="en-US" altLang="zh-CN" sz="1400" b="1" dirty="0"/>
                  </a:p>
                  <a:p>
                    <a:r>
                      <a:rPr lang="en-US" altLang="zh-CN" sz="1400" b="1" dirty="0"/>
                      <a:t>    	0 0. 1 0 0 1 		               </a:t>
                    </a:r>
                  </a:p>
                  <a:p>
                    <a:r>
                      <a:rPr lang="en-US" altLang="zh-CN" sz="1400" b="1" dirty="0"/>
                      <a:t>	0 1. 0 0 1 0         0. 0 0 0                   </a:t>
                    </a:r>
                    <a:r>
                      <a:rPr lang="zh-CN" altLang="en-US" sz="1400" b="1" dirty="0"/>
                      <a:t>左移</a:t>
                    </a:r>
                    <a:r>
                      <a:rPr lang="en-US" altLang="zh-CN" sz="1400" b="1" dirty="0"/>
                      <a:t>1</a:t>
                    </a:r>
                    <a:r>
                      <a:rPr lang="zh-CN" altLang="en-US" sz="1400" b="1" dirty="0"/>
                      <a:t>位</a:t>
                    </a:r>
                    <a:endParaRPr lang="en-US" altLang="zh-CN" sz="1400" b="1" dirty="0"/>
                  </a:p>
                  <a:p>
                    <a:r>
                      <a:rPr lang="en-US" altLang="zh-CN" sz="1400" b="1" dirty="0"/>
                      <a:t>+[-|y|]</a:t>
                    </a:r>
                    <a:r>
                      <a:rPr lang="zh-CN" altLang="en-US" sz="1400" b="1" baseline="-25000" dirty="0"/>
                      <a:t>补</a:t>
                    </a:r>
                    <a:r>
                      <a:rPr lang="en-US" altLang="zh-CN" sz="1400" b="1" dirty="0"/>
                      <a:t>	1 1. 0 1 0 1                                          </a:t>
                    </a:r>
                    <a:r>
                      <a:rPr lang="zh-CN" altLang="en-US" sz="1400" b="1" dirty="0"/>
                      <a:t>减</a:t>
                    </a:r>
                    <a:r>
                      <a:rPr lang="en-US" altLang="zh-CN" sz="1400" b="1" dirty="0"/>
                      <a:t>|y|</a:t>
                    </a:r>
                  </a:p>
                  <a:p>
                    <a:endParaRPr lang="en-US" altLang="zh-CN" sz="1400" b="1" dirty="0"/>
                  </a:p>
                  <a:p>
                    <a:r>
                      <a:rPr lang="en-US" altLang="zh-CN" sz="1400" b="1" dirty="0"/>
                      <a:t>    	0 0. 0 1 1 1         0. 0 0 0 </a:t>
                    </a:r>
                    <a:r>
                      <a:rPr lang="en-US" altLang="zh-CN" sz="1400" b="1" dirty="0">
                        <a:solidFill>
                          <a:srgbClr val="FF0000"/>
                        </a:solidFill>
                      </a:rPr>
                      <a:t>1 </a:t>
                    </a:r>
                    <a:r>
                      <a:rPr lang="en-US" altLang="zh-CN" sz="1400" b="1" dirty="0"/>
                      <a:t>                </a:t>
                    </a:r>
                    <a:r>
                      <a:rPr lang="zh-CN" altLang="en-US" sz="1400" b="1" dirty="0"/>
                      <a:t>余数为正，商</a:t>
                    </a:r>
                    <a:r>
                      <a:rPr lang="en-US" altLang="zh-CN" sz="1400" b="1" dirty="0"/>
                      <a:t>1</a:t>
                    </a:r>
                  </a:p>
                  <a:p>
                    <a:r>
                      <a:rPr lang="en-US" altLang="zh-CN" sz="1400" b="1" dirty="0"/>
                      <a:t>	0 0. 1 1 1 0         0.</a:t>
                    </a:r>
                    <a:r>
                      <a:rPr lang="zh-CN" altLang="en-US" sz="1400" b="1" dirty="0"/>
                      <a:t> </a:t>
                    </a:r>
                    <a:r>
                      <a:rPr lang="en-US" altLang="zh-CN" sz="1400" b="1" dirty="0"/>
                      <a:t>0</a:t>
                    </a:r>
                    <a:r>
                      <a:rPr lang="zh-CN" altLang="en-US" sz="1400" b="1" dirty="0"/>
                      <a:t> </a:t>
                    </a:r>
                    <a:r>
                      <a:rPr lang="en-US" altLang="zh-CN" sz="1400" b="1" dirty="0"/>
                      <a:t>0</a:t>
                    </a:r>
                    <a:r>
                      <a:rPr lang="zh-CN" altLang="en-US" sz="1400" b="1" dirty="0"/>
                      <a:t> </a:t>
                    </a:r>
                    <a:r>
                      <a:rPr lang="en-US" altLang="zh-CN" sz="1400" b="1" dirty="0"/>
                      <a:t>1                     </a:t>
                    </a:r>
                    <a:r>
                      <a:rPr lang="zh-CN" altLang="en-US" sz="1400" b="1" dirty="0"/>
                      <a:t>左移</a:t>
                    </a:r>
                    <a:r>
                      <a:rPr lang="en-US" altLang="zh-CN" sz="1400" b="1" dirty="0"/>
                      <a:t>1</a:t>
                    </a:r>
                    <a:r>
                      <a:rPr lang="zh-CN" altLang="en-US" sz="1400" b="1" dirty="0"/>
                      <a:t>位</a:t>
                    </a:r>
                    <a:endParaRPr lang="en-US" altLang="zh-CN" sz="1400" b="1" dirty="0"/>
                  </a:p>
                  <a:p>
                    <a:r>
                      <a:rPr lang="en-US" altLang="zh-CN" sz="1400" b="1" dirty="0"/>
                      <a:t>+[-|y|]</a:t>
                    </a:r>
                    <a:r>
                      <a:rPr lang="zh-CN" altLang="en-US" sz="1400" b="1" baseline="-25000" dirty="0"/>
                      <a:t>补</a:t>
                    </a:r>
                    <a:r>
                      <a:rPr lang="en-US" altLang="zh-CN" sz="1400" b="1" dirty="0"/>
                      <a:t>	1 1. 0 1 0 1		                 </a:t>
                    </a:r>
                    <a:r>
                      <a:rPr lang="zh-CN" altLang="en-US" sz="1400" b="1" dirty="0"/>
                      <a:t>减</a:t>
                    </a:r>
                    <a:r>
                      <a:rPr lang="en-US" altLang="zh-CN" sz="1400" b="1" dirty="0"/>
                      <a:t>|y|</a:t>
                    </a:r>
                  </a:p>
                  <a:p>
                    <a:endParaRPr lang="en-US" altLang="zh-CN" sz="1400" b="1" dirty="0"/>
                  </a:p>
                  <a:p>
                    <a:r>
                      <a:rPr lang="en-US" altLang="zh-CN" sz="1400" b="1" dirty="0"/>
                      <a:t>    	0 0. 0 0 1 1         0. 0 0 1 </a:t>
                    </a:r>
                    <a:r>
                      <a:rPr lang="en-US" altLang="zh-CN" sz="1400" b="1" dirty="0">
                        <a:solidFill>
                          <a:srgbClr val="FF0000"/>
                        </a:solidFill>
                      </a:rPr>
                      <a:t>1</a:t>
                    </a:r>
                    <a:r>
                      <a:rPr lang="en-US" altLang="zh-CN" sz="1400" b="1" dirty="0"/>
                      <a:t>	                 </a:t>
                    </a:r>
                    <a:r>
                      <a:rPr lang="zh-CN" altLang="en-US" sz="1400" b="1" dirty="0"/>
                      <a:t>余数为正，商</a:t>
                    </a:r>
                    <a:r>
                      <a:rPr lang="en-US" altLang="zh-CN" sz="1400" b="1" dirty="0"/>
                      <a:t>1</a:t>
                    </a:r>
                  </a:p>
                  <a:p>
                    <a:r>
                      <a:rPr lang="en-US" altLang="zh-CN" sz="1400" b="1" dirty="0"/>
                      <a:t>	0 1. 0 1 1 0         0. 0 1 1                     </a:t>
                    </a:r>
                    <a:r>
                      <a:rPr lang="zh-CN" altLang="en-US" sz="1400" b="1" dirty="0"/>
                      <a:t>左移</a:t>
                    </a:r>
                    <a:r>
                      <a:rPr lang="en-US" altLang="zh-CN" sz="1400" b="1" dirty="0"/>
                      <a:t>1</a:t>
                    </a:r>
                    <a:r>
                      <a:rPr lang="zh-CN" altLang="en-US" sz="1400" b="1" dirty="0"/>
                      <a:t>位</a:t>
                    </a:r>
                    <a:endParaRPr lang="en-US" altLang="zh-CN" sz="1400" b="1" dirty="0"/>
                  </a:p>
                  <a:p>
                    <a:r>
                      <a:rPr lang="en-US" altLang="zh-CN" sz="1400" b="1" dirty="0"/>
                      <a:t>+[-|y|]</a:t>
                    </a:r>
                    <a:r>
                      <a:rPr lang="zh-CN" altLang="en-US" sz="1400" b="1" baseline="-25000" dirty="0"/>
                      <a:t>补</a:t>
                    </a:r>
                    <a:r>
                      <a:rPr lang="en-US" altLang="zh-CN" sz="1400" b="1" dirty="0"/>
                      <a:t>	1 1. 0 1 0 1		                  </a:t>
                    </a:r>
                    <a:r>
                      <a:rPr lang="zh-CN" altLang="en-US" sz="1400" b="1" dirty="0"/>
                      <a:t>减</a:t>
                    </a:r>
                    <a:r>
                      <a:rPr lang="en-US" altLang="zh-CN" sz="1400" b="1" dirty="0"/>
                      <a:t>|y|              </a:t>
                    </a:r>
                  </a:p>
                  <a:p>
                    <a:endParaRPr lang="en-US" altLang="zh-CN" sz="1400" b="1" dirty="0"/>
                  </a:p>
                  <a:p>
                    <a:r>
                      <a:rPr lang="en-US" altLang="zh-CN" sz="1400" b="1" dirty="0"/>
                      <a:t>	1 1. 1 0 1 1         0. 0 1 1 </a:t>
                    </a:r>
                    <a:r>
                      <a:rPr lang="en-US" altLang="zh-CN" sz="1400" b="1" dirty="0">
                        <a:solidFill>
                          <a:srgbClr val="FF0000"/>
                        </a:solidFill>
                      </a:rPr>
                      <a:t>0</a:t>
                    </a:r>
                    <a:r>
                      <a:rPr lang="en-US" altLang="zh-CN" sz="1400" b="1" dirty="0"/>
                      <a:t>                   </a:t>
                    </a:r>
                    <a:r>
                      <a:rPr lang="zh-CN" altLang="en-US" sz="1400" b="1" dirty="0"/>
                      <a:t>余数为负，商</a:t>
                    </a:r>
                    <a:r>
                      <a:rPr lang="en-US" altLang="zh-CN" sz="1400" b="1" dirty="0"/>
                      <a:t>0</a:t>
                    </a:r>
                  </a:p>
                  <a:p>
                    <a:r>
                      <a:rPr lang="en-US" altLang="zh-CN" sz="1400" b="1" dirty="0"/>
                      <a:t> +|y|	0 0. 1 0 1 1		                   </a:t>
                    </a:r>
                    <a:r>
                      <a:rPr lang="zh-CN" altLang="en-US" sz="1400" b="1" dirty="0"/>
                      <a:t>加</a:t>
                    </a:r>
                    <a:r>
                      <a:rPr lang="en-US" altLang="zh-CN" sz="1400" b="1" dirty="0"/>
                      <a:t>|y|</a:t>
                    </a:r>
                    <a:r>
                      <a:rPr lang="zh-CN" altLang="en-US" sz="1400" b="1" dirty="0"/>
                      <a:t>恢复余数</a:t>
                    </a:r>
                    <a:endParaRPr lang="en-US" altLang="zh-CN" sz="1400" b="1" dirty="0"/>
                  </a:p>
                  <a:p>
                    <a:endParaRPr lang="en-US" altLang="zh-CN" sz="1400" b="1" dirty="0"/>
                  </a:p>
                  <a:p>
                    <a:r>
                      <a:rPr lang="en-US" altLang="zh-CN" sz="1400" b="1" dirty="0"/>
                      <a:t>	0 0. 0 1 1 0</a:t>
                    </a:r>
                  </a:p>
                  <a:p>
                    <a:r>
                      <a:rPr lang="en-US" altLang="zh-CN" sz="1400" b="1" dirty="0"/>
                      <a:t>          	0 0. 1 1 0 0         0. 1 1 0                       </a:t>
                    </a:r>
                    <a:r>
                      <a:rPr lang="zh-CN" altLang="en-US" sz="1400" b="1" dirty="0"/>
                      <a:t>左移</a:t>
                    </a:r>
                    <a:r>
                      <a:rPr lang="en-US" altLang="zh-CN" sz="1400" b="1" dirty="0"/>
                      <a:t>1</a:t>
                    </a:r>
                    <a:r>
                      <a:rPr lang="zh-CN" altLang="en-US" sz="1400" b="1" dirty="0"/>
                      <a:t>位</a:t>
                    </a:r>
                    <a:endParaRPr lang="en-US" altLang="zh-CN" sz="1400" b="1" dirty="0"/>
                  </a:p>
                  <a:p>
                    <a:r>
                      <a:rPr lang="en-US" altLang="zh-CN" sz="1400" b="1" dirty="0"/>
                      <a:t>+[-|y|]</a:t>
                    </a:r>
                    <a:r>
                      <a:rPr lang="zh-CN" altLang="en-US" sz="1400" b="1" baseline="-25000" dirty="0"/>
                      <a:t>补</a:t>
                    </a:r>
                    <a:r>
                      <a:rPr lang="en-US" altLang="zh-CN" sz="1400" b="1" dirty="0"/>
                      <a:t>	1 1. 0 1 0 1		                   </a:t>
                    </a:r>
                    <a:r>
                      <a:rPr lang="zh-CN" altLang="en-US" sz="1400" b="1" dirty="0"/>
                      <a:t>减</a:t>
                    </a:r>
                    <a:r>
                      <a:rPr lang="en-US" altLang="zh-CN" sz="1400" b="1" dirty="0"/>
                      <a:t>|y| </a:t>
                    </a:r>
                  </a:p>
                  <a:p>
                    <a:endParaRPr lang="en-US" altLang="zh-CN" sz="1400" b="1" dirty="0"/>
                  </a:p>
                  <a:p>
                    <a:r>
                      <a:rPr lang="en-US" altLang="zh-CN" sz="1400" b="1" dirty="0"/>
                      <a:t>          	0 0. 0 0 0 1         0. 1 1 0 </a:t>
                    </a:r>
                    <a:r>
                      <a:rPr lang="en-US" altLang="zh-CN" sz="1400" b="1" dirty="0">
                        <a:solidFill>
                          <a:srgbClr val="FF0000"/>
                        </a:solidFill>
                      </a:rPr>
                      <a:t>1</a:t>
                    </a:r>
                    <a:r>
                      <a:rPr lang="en-US" altLang="zh-CN" sz="1400" b="1" dirty="0"/>
                      <a:t>                     </a:t>
                    </a:r>
                    <a:r>
                      <a:rPr lang="zh-CN" altLang="en-US" sz="1400" b="1" dirty="0"/>
                      <a:t>余数为正，商</a:t>
                    </a:r>
                    <a:r>
                      <a:rPr lang="en-US" altLang="zh-CN" sz="1400" b="1" dirty="0"/>
                      <a:t>1</a:t>
                    </a:r>
                  </a:p>
                  <a:p>
                    <a:endParaRPr lang="en-US" altLang="zh-CN" sz="1400" b="1" dirty="0"/>
                  </a:p>
                  <a:p>
                    <a:r>
                      <a:rPr lang="zh-CN" altLang="en-US" sz="1400" b="1" dirty="0"/>
                      <a:t>余数</a:t>
                    </a:r>
                    <a:r>
                      <a:rPr lang="en-US" altLang="zh-CN" sz="1400" b="1" dirty="0"/>
                      <a:t>|R|=0.0000 0001       </a:t>
                    </a:r>
                    <a:r>
                      <a:rPr lang="zh-CN" altLang="en-US" sz="1400" b="1" dirty="0"/>
                      <a:t>商</a:t>
                    </a:r>
                    <a:r>
                      <a:rPr lang="en-US" altLang="zh-CN" sz="1400" b="1" dirty="0"/>
                      <a:t>|Q|=0.1101</a:t>
                    </a:r>
                  </a:p>
                </p:txBody>
              </p:sp>
              <p:cxnSp>
                <p:nvCxnSpPr>
                  <p:cNvPr id="6" name="直接连接符 5">
                    <a:extLst>
                      <a:ext uri="{FF2B5EF4-FFF2-40B4-BE49-F238E27FC236}">
                        <a16:creationId xmlns:a16="http://schemas.microsoft.com/office/drawing/2014/main" id="{77872F38-31C9-479B-9D55-7C340C7484D2}"/>
                      </a:ext>
                    </a:extLst>
                  </p:cNvPr>
                  <p:cNvCxnSpPr>
                    <a:cxnSpLocks/>
                  </p:cNvCxnSpPr>
                  <p:nvPr/>
                </p:nvCxnSpPr>
                <p:spPr>
                  <a:xfrm>
                    <a:off x="1979712" y="3212976"/>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B226DCE-CA6B-4BB3-9D34-77310BE5B52B}"/>
                      </a:ext>
                    </a:extLst>
                  </p:cNvPr>
                  <p:cNvCxnSpPr>
                    <a:cxnSpLocks/>
                  </p:cNvCxnSpPr>
                  <p:nvPr/>
                </p:nvCxnSpPr>
                <p:spPr>
                  <a:xfrm>
                    <a:off x="1979712" y="3861048"/>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a16="http://schemas.microsoft.com/office/drawing/2014/main" id="{304D86A2-9D75-46A3-A1EA-81B3A4103E76}"/>
                    </a:ext>
                  </a:extLst>
                </p:cNvPr>
                <p:cNvCxnSpPr>
                  <a:cxnSpLocks/>
                </p:cNvCxnSpPr>
                <p:nvPr/>
              </p:nvCxnSpPr>
              <p:spPr>
                <a:xfrm>
                  <a:off x="1979712" y="3783724"/>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70E7109-4B64-49EA-88CD-C980DE342E84}"/>
                    </a:ext>
                  </a:extLst>
                </p:cNvPr>
                <p:cNvCxnSpPr>
                  <a:cxnSpLocks/>
                </p:cNvCxnSpPr>
                <p:nvPr/>
              </p:nvCxnSpPr>
              <p:spPr>
                <a:xfrm>
                  <a:off x="1979712" y="4653136"/>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直接连接符 10">
                <a:extLst>
                  <a:ext uri="{FF2B5EF4-FFF2-40B4-BE49-F238E27FC236}">
                    <a16:creationId xmlns:a16="http://schemas.microsoft.com/office/drawing/2014/main" id="{ABDB4CDC-4829-42E2-8F07-6A4ADD086ABD}"/>
                  </a:ext>
                </a:extLst>
              </p:cNvPr>
              <p:cNvCxnSpPr>
                <a:cxnSpLocks/>
              </p:cNvCxnSpPr>
              <p:nvPr/>
            </p:nvCxnSpPr>
            <p:spPr>
              <a:xfrm>
                <a:off x="1985028" y="5517232"/>
                <a:ext cx="52512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 name="直接连接符 12">
              <a:extLst>
                <a:ext uri="{FF2B5EF4-FFF2-40B4-BE49-F238E27FC236}">
                  <a16:creationId xmlns:a16="http://schemas.microsoft.com/office/drawing/2014/main" id="{D3383561-B33C-45C7-BFBD-7A96B9431FBC}"/>
                </a:ext>
              </a:extLst>
            </p:cNvPr>
            <p:cNvCxnSpPr>
              <a:cxnSpLocks/>
            </p:cNvCxnSpPr>
            <p:nvPr/>
          </p:nvCxnSpPr>
          <p:spPr>
            <a:xfrm>
              <a:off x="1979712" y="4886855"/>
              <a:ext cx="48915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B37DADD-DDBF-4A4E-A628-D8A85C28D67C}"/>
                </a:ext>
              </a:extLst>
            </p:cNvPr>
            <p:cNvCxnSpPr>
              <a:cxnSpLocks/>
            </p:cNvCxnSpPr>
            <p:nvPr/>
          </p:nvCxnSpPr>
          <p:spPr>
            <a:xfrm>
              <a:off x="1979712" y="5735003"/>
              <a:ext cx="48915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 name="直接箭头连接符 18">
            <a:extLst>
              <a:ext uri="{FF2B5EF4-FFF2-40B4-BE49-F238E27FC236}">
                <a16:creationId xmlns:a16="http://schemas.microsoft.com/office/drawing/2014/main" id="{B9536250-4C23-4463-820D-492FC528F96A}"/>
              </a:ext>
            </a:extLst>
          </p:cNvPr>
          <p:cNvCxnSpPr/>
          <p:nvPr/>
        </p:nvCxnSpPr>
        <p:spPr>
          <a:xfrm flipH="1">
            <a:off x="1835696" y="2132856"/>
            <a:ext cx="288032"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E9EAB8F3-417F-4BB0-BBC7-F3723862F525}"/>
              </a:ext>
            </a:extLst>
          </p:cNvPr>
          <p:cNvCxnSpPr/>
          <p:nvPr/>
        </p:nvCxnSpPr>
        <p:spPr>
          <a:xfrm flipH="1">
            <a:off x="1835696" y="2986320"/>
            <a:ext cx="288032"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6F0F4758-E85E-4E6F-AA89-5382A51779FC}"/>
              </a:ext>
            </a:extLst>
          </p:cNvPr>
          <p:cNvCxnSpPr/>
          <p:nvPr/>
        </p:nvCxnSpPr>
        <p:spPr>
          <a:xfrm flipH="1">
            <a:off x="1835696" y="3826252"/>
            <a:ext cx="288032"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3CCAE01F-FD19-4A79-8BF6-03459190E0A9}"/>
              </a:ext>
            </a:extLst>
          </p:cNvPr>
          <p:cNvCxnSpPr/>
          <p:nvPr/>
        </p:nvCxnSpPr>
        <p:spPr>
          <a:xfrm flipH="1">
            <a:off x="1835696" y="5311840"/>
            <a:ext cx="288032"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90C9FC5-C08D-4E5C-8CFA-561009A1DF66}"/>
              </a:ext>
            </a:extLst>
          </p:cNvPr>
          <p:cNvSpPr txBox="1"/>
          <p:nvPr/>
        </p:nvSpPr>
        <p:spPr>
          <a:xfrm>
            <a:off x="7164288" y="476672"/>
            <a:ext cx="1584176" cy="430887"/>
          </a:xfrm>
          <a:prstGeom prst="rect">
            <a:avLst/>
          </a:prstGeom>
          <a:solidFill>
            <a:srgbClr val="92D050"/>
          </a:solidFill>
        </p:spPr>
        <p:txBody>
          <a:bodyPr wrap="square" rtlCol="0">
            <a:spAutoFit/>
          </a:bodyPr>
          <a:lstStyle/>
          <a:p>
            <a:r>
              <a:rPr lang="zh-CN" altLang="en-US" sz="1100" b="1" dirty="0"/>
              <a:t>余数</a:t>
            </a:r>
            <a:r>
              <a:rPr lang="en-US" altLang="zh-CN" sz="1100" b="1" dirty="0"/>
              <a:t>R</a:t>
            </a:r>
            <a:r>
              <a:rPr lang="zh-CN" altLang="en-US" sz="1100" b="1" dirty="0"/>
              <a:t>的初始值为</a:t>
            </a:r>
            <a:r>
              <a:rPr lang="en-US" altLang="zh-CN" sz="1100" b="1" dirty="0"/>
              <a:t>x</a:t>
            </a:r>
            <a:r>
              <a:rPr lang="zh-CN" altLang="en-US" sz="1100" b="1" dirty="0"/>
              <a:t>的绝对值（双符号位小数）</a:t>
            </a:r>
          </a:p>
        </p:txBody>
      </p:sp>
      <p:sp>
        <p:nvSpPr>
          <p:cNvPr id="23" name="文本框 22">
            <a:extLst>
              <a:ext uri="{FF2B5EF4-FFF2-40B4-BE49-F238E27FC236}">
                <a16:creationId xmlns:a16="http://schemas.microsoft.com/office/drawing/2014/main" id="{83FD7866-48A0-4D48-842B-72485A9F11B2}"/>
              </a:ext>
            </a:extLst>
          </p:cNvPr>
          <p:cNvSpPr txBox="1"/>
          <p:nvPr/>
        </p:nvSpPr>
        <p:spPr>
          <a:xfrm>
            <a:off x="7164288" y="2278033"/>
            <a:ext cx="1584176" cy="1446550"/>
          </a:xfrm>
          <a:prstGeom prst="rect">
            <a:avLst/>
          </a:prstGeom>
          <a:solidFill>
            <a:srgbClr val="92D050"/>
          </a:solidFill>
        </p:spPr>
        <p:txBody>
          <a:bodyPr wrap="square" rtlCol="0">
            <a:spAutoFit/>
          </a:bodyPr>
          <a:lstStyle/>
          <a:p>
            <a:r>
              <a:rPr lang="zh-CN" altLang="en-US" sz="1100" b="1" dirty="0"/>
              <a:t>余数为负，商</a:t>
            </a:r>
            <a:r>
              <a:rPr lang="en-US" altLang="zh-CN" sz="1100" b="1" dirty="0"/>
              <a:t>0</a:t>
            </a:r>
            <a:r>
              <a:rPr lang="zh-CN" altLang="en-US" sz="1100" b="1" dirty="0"/>
              <a:t>，加</a:t>
            </a:r>
            <a:r>
              <a:rPr lang="en-US" altLang="zh-CN" sz="1100" b="1" dirty="0"/>
              <a:t>|y|</a:t>
            </a:r>
            <a:r>
              <a:rPr lang="zh-CN" altLang="en-US" sz="1100" b="1" dirty="0"/>
              <a:t>恢复余数，左移</a:t>
            </a:r>
            <a:r>
              <a:rPr lang="en-US" altLang="zh-CN" sz="1100" b="1" dirty="0"/>
              <a:t>1</a:t>
            </a:r>
            <a:r>
              <a:rPr lang="zh-CN" altLang="en-US" sz="1100" b="1" dirty="0"/>
              <a:t>位，减</a:t>
            </a:r>
            <a:r>
              <a:rPr lang="en-US" altLang="zh-CN" sz="1100" b="1" dirty="0"/>
              <a:t>|y|</a:t>
            </a:r>
          </a:p>
          <a:p>
            <a:endParaRPr lang="en-US" altLang="zh-CN" sz="1100" b="1" dirty="0"/>
          </a:p>
          <a:p>
            <a:endParaRPr lang="en-US" altLang="zh-CN" sz="1100" b="1" dirty="0"/>
          </a:p>
          <a:p>
            <a:endParaRPr lang="en-US" altLang="zh-CN" sz="1100" b="1" dirty="0"/>
          </a:p>
          <a:p>
            <a:r>
              <a:rPr lang="zh-CN" altLang="en-US" sz="1100" b="1" dirty="0"/>
              <a:t>余数为正，商</a:t>
            </a:r>
            <a:r>
              <a:rPr lang="en-US" altLang="zh-CN" sz="1100" b="1" dirty="0"/>
              <a:t>1</a:t>
            </a:r>
            <a:r>
              <a:rPr lang="zh-CN" altLang="en-US" sz="1100" b="1" dirty="0"/>
              <a:t>，左移</a:t>
            </a:r>
            <a:r>
              <a:rPr lang="en-US" altLang="zh-CN" sz="1100" b="1" dirty="0"/>
              <a:t>1</a:t>
            </a:r>
            <a:r>
              <a:rPr lang="zh-CN" altLang="en-US" sz="1100" b="1" dirty="0"/>
              <a:t>位，减</a:t>
            </a:r>
            <a:r>
              <a:rPr lang="en-US" altLang="zh-CN" sz="1100" b="1" dirty="0"/>
              <a:t>|y|</a:t>
            </a:r>
            <a:endParaRPr lang="zh-CN" altLang="en-US" sz="1100" b="1" dirty="0"/>
          </a:p>
        </p:txBody>
      </p:sp>
      <p:sp>
        <p:nvSpPr>
          <p:cNvPr id="24" name="文本框 23">
            <a:extLst>
              <a:ext uri="{FF2B5EF4-FFF2-40B4-BE49-F238E27FC236}">
                <a16:creationId xmlns:a16="http://schemas.microsoft.com/office/drawing/2014/main" id="{E2C16939-3D72-484A-BC08-95EC549338E3}"/>
              </a:ext>
            </a:extLst>
          </p:cNvPr>
          <p:cNvSpPr txBox="1"/>
          <p:nvPr/>
        </p:nvSpPr>
        <p:spPr>
          <a:xfrm>
            <a:off x="78024" y="2852936"/>
            <a:ext cx="1296144" cy="276999"/>
          </a:xfrm>
          <a:prstGeom prst="rect">
            <a:avLst/>
          </a:prstGeom>
          <a:solidFill>
            <a:srgbClr val="FFC000"/>
          </a:solidFill>
        </p:spPr>
        <p:txBody>
          <a:bodyPr wrap="square">
            <a:spAutoFit/>
          </a:bodyPr>
          <a:lstStyle/>
          <a:p>
            <a:r>
              <a:rPr lang="zh-CN" altLang="en-US" sz="1200" b="1" dirty="0"/>
              <a:t>原码恢复余数法</a:t>
            </a:r>
            <a:endParaRPr lang="zh-CN" altLang="en-US" sz="1200" dirty="0"/>
          </a:p>
        </p:txBody>
      </p:sp>
    </p:spTree>
    <p:extLst>
      <p:ext uri="{BB962C8B-B14F-4D97-AF65-F5344CB8AC3E}">
        <p14:creationId xmlns:p14="http://schemas.microsoft.com/office/powerpoint/2010/main" val="18506299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E454CF-F7F7-49D5-B5AF-C37945C02EC9}"/>
              </a:ext>
            </a:extLst>
          </p:cNvPr>
          <p:cNvSpPr>
            <a:spLocks noGrp="1"/>
          </p:cNvSpPr>
          <p:nvPr>
            <p:ph idx="1"/>
          </p:nvPr>
        </p:nvSpPr>
        <p:spPr>
          <a:xfrm>
            <a:off x="457200" y="487213"/>
            <a:ext cx="8229600" cy="5462067"/>
          </a:xfrm>
        </p:spPr>
        <p:txBody>
          <a:bodyPr/>
          <a:lstStyle/>
          <a:p>
            <a:pPr lvl="1"/>
            <a:r>
              <a:rPr lang="en-US" altLang="zh-CN" sz="2000" b="1" dirty="0"/>
              <a:t>2</a:t>
            </a:r>
            <a:r>
              <a:rPr lang="zh-CN" altLang="en-US" sz="2000" b="1" dirty="0"/>
              <a:t>、原码不恢复余数法</a:t>
            </a:r>
            <a:endParaRPr lang="zh-CN" altLang="en-US" sz="2200" b="1" dirty="0"/>
          </a:p>
          <a:p>
            <a:pPr lvl="2"/>
            <a:endParaRPr lang="en-US" altLang="zh-CN" sz="1800" b="1" dirty="0"/>
          </a:p>
          <a:p>
            <a:pPr lvl="2"/>
            <a:r>
              <a:rPr lang="zh-CN" altLang="en-US" sz="1800" b="1" dirty="0"/>
              <a:t>例</a:t>
            </a:r>
            <a:r>
              <a:rPr lang="en-US" altLang="zh-CN" sz="1800" b="1" dirty="0"/>
              <a:t>3.13</a:t>
            </a:r>
            <a:r>
              <a:rPr lang="zh-CN" altLang="en-US" sz="1800" b="1" dirty="0"/>
              <a:t>：</a:t>
            </a:r>
            <a:r>
              <a:rPr lang="en-US" altLang="zh-CN" sz="1800" b="1" dirty="0"/>
              <a:t> [x]</a:t>
            </a:r>
            <a:r>
              <a:rPr lang="zh-CN" altLang="en-US" sz="1800" b="1" baseline="-25000" dirty="0"/>
              <a:t>原</a:t>
            </a:r>
            <a:r>
              <a:rPr lang="en-US" altLang="zh-CN" sz="1800" b="1" dirty="0"/>
              <a:t>=1.1001</a:t>
            </a:r>
            <a:r>
              <a:rPr lang="zh-CN" altLang="en-US" sz="1800" b="1" dirty="0"/>
              <a:t>，</a:t>
            </a:r>
            <a:r>
              <a:rPr lang="en-US" altLang="zh-CN" sz="1800" b="1" dirty="0"/>
              <a:t>[y]</a:t>
            </a:r>
            <a:r>
              <a:rPr lang="zh-CN" altLang="en-US" sz="1800" b="1" baseline="-25000" dirty="0"/>
              <a:t>原</a:t>
            </a:r>
            <a:r>
              <a:rPr lang="en-US" altLang="zh-CN" sz="1800" b="1" dirty="0"/>
              <a:t>=0.1011</a:t>
            </a:r>
            <a:r>
              <a:rPr lang="zh-CN" altLang="en-US" sz="1800" b="1" dirty="0"/>
              <a:t>，求</a:t>
            </a:r>
            <a:r>
              <a:rPr lang="en-US" altLang="zh-CN" sz="1800" b="1" dirty="0"/>
              <a:t>[</a:t>
            </a:r>
            <a:r>
              <a:rPr lang="en-US" altLang="zh-CN" sz="1800" b="1" dirty="0" err="1"/>
              <a:t>x</a:t>
            </a:r>
            <a:r>
              <a:rPr lang="en-US" altLang="zh-CN" sz="1400" b="1" i="0" dirty="0" err="1">
                <a:solidFill>
                  <a:srgbClr val="333333"/>
                </a:solidFill>
                <a:effectLst/>
                <a:latin typeface="微软雅黑" panose="020B0503020204020204" pitchFamily="34" charset="-122"/>
                <a:ea typeface="微软雅黑" panose="020B0503020204020204" pitchFamily="34" charset="-122"/>
              </a:rPr>
              <a:t>÷</a:t>
            </a:r>
            <a:r>
              <a:rPr lang="en-US" altLang="zh-CN" sz="1800" b="1" dirty="0" err="1"/>
              <a:t>y</a:t>
            </a:r>
            <a:r>
              <a:rPr lang="en-US" altLang="zh-CN" sz="1800" b="1" dirty="0"/>
              <a:t>]</a:t>
            </a:r>
            <a:r>
              <a:rPr lang="zh-CN" altLang="en-US" sz="1800" b="1" baseline="-25000" dirty="0"/>
              <a:t>补</a:t>
            </a:r>
            <a:endParaRPr lang="en-US" altLang="zh-CN" sz="1800" b="1" dirty="0"/>
          </a:p>
          <a:p>
            <a:pPr lvl="3"/>
            <a:endParaRPr lang="en-US" altLang="zh-CN" sz="1400" b="1" dirty="0"/>
          </a:p>
          <a:p>
            <a:pPr lvl="3"/>
            <a:r>
              <a:rPr lang="zh-CN" altLang="en-US" sz="1400" b="1" dirty="0"/>
              <a:t>计算过程见下页</a:t>
            </a:r>
            <a:endParaRPr lang="en-US" altLang="zh-CN" sz="1400" b="1" dirty="0"/>
          </a:p>
          <a:p>
            <a:pPr lvl="3"/>
            <a:endParaRPr lang="en-US" altLang="zh-CN" sz="1400" b="1" dirty="0"/>
          </a:p>
          <a:p>
            <a:pPr lvl="3"/>
            <a:r>
              <a:rPr lang="zh-CN" altLang="en-US" sz="1400" b="1" dirty="0"/>
              <a:t>运算结果中的</a:t>
            </a:r>
            <a:r>
              <a:rPr lang="en-US" altLang="zh-CN" sz="1400" b="1" dirty="0"/>
              <a:t>C</a:t>
            </a:r>
            <a:r>
              <a:rPr lang="zh-CN" altLang="en-US" sz="1400" b="1" dirty="0"/>
              <a:t>为进位标志，并且商位与进位相同，</a:t>
            </a:r>
            <a:r>
              <a:rPr lang="en-US" altLang="zh-CN" sz="1400" b="1" dirty="0"/>
              <a:t>q=C</a:t>
            </a:r>
          </a:p>
          <a:p>
            <a:pPr lvl="3"/>
            <a:endParaRPr lang="en-US" altLang="zh-CN" sz="1400" b="1" dirty="0"/>
          </a:p>
          <a:p>
            <a:pPr lvl="3"/>
            <a:r>
              <a:rPr lang="zh-CN" altLang="en-US" sz="1400" b="1" dirty="0"/>
              <a:t>运算结果同例</a:t>
            </a:r>
            <a:r>
              <a:rPr lang="en-US" altLang="zh-CN" sz="1400" b="1" dirty="0"/>
              <a:t>3.12</a:t>
            </a:r>
          </a:p>
          <a:p>
            <a:pPr lvl="3"/>
            <a:endParaRPr lang="en-US" altLang="zh-CN" sz="1400" b="1" dirty="0"/>
          </a:p>
          <a:p>
            <a:pPr lvl="3"/>
            <a:endParaRPr lang="en-US" altLang="zh-CN" sz="1400" b="1" dirty="0"/>
          </a:p>
          <a:p>
            <a:pPr lvl="3"/>
            <a:endParaRPr lang="en-US" altLang="zh-CN" sz="1400" b="1" dirty="0"/>
          </a:p>
          <a:p>
            <a:pPr lvl="2"/>
            <a:r>
              <a:rPr lang="zh-CN" altLang="en-US" sz="1800" b="1" dirty="0"/>
              <a:t>不恢复余数法的规则：</a:t>
            </a:r>
            <a:endParaRPr lang="en-US" altLang="zh-CN" sz="1800" b="1" dirty="0"/>
          </a:p>
          <a:p>
            <a:pPr lvl="3"/>
            <a:r>
              <a:rPr lang="zh-CN" altLang="en-US" sz="1400" b="1" dirty="0"/>
              <a:t>余数为正，商</a:t>
            </a:r>
            <a:r>
              <a:rPr lang="en-US" altLang="zh-CN" sz="1400" b="1" dirty="0"/>
              <a:t>1</a:t>
            </a:r>
            <a:r>
              <a:rPr lang="zh-CN" altLang="en-US" sz="1400" b="1" dirty="0"/>
              <a:t>，余数左移</a:t>
            </a:r>
            <a:r>
              <a:rPr lang="en-US" altLang="zh-CN" sz="1400" b="1" dirty="0"/>
              <a:t>1</a:t>
            </a:r>
            <a:r>
              <a:rPr lang="zh-CN" altLang="en-US" sz="1400" b="1" dirty="0"/>
              <a:t>位，减去除数</a:t>
            </a:r>
            <a:endParaRPr lang="en-US" altLang="zh-CN" sz="1400" b="1" dirty="0"/>
          </a:p>
          <a:p>
            <a:pPr lvl="3"/>
            <a:r>
              <a:rPr lang="zh-CN" altLang="en-US" sz="1400" b="1" dirty="0"/>
              <a:t>余数为负，商</a:t>
            </a:r>
            <a:r>
              <a:rPr lang="en-US" altLang="zh-CN" sz="1400" b="1" dirty="0"/>
              <a:t>0</a:t>
            </a:r>
            <a:r>
              <a:rPr lang="zh-CN" altLang="en-US" sz="1400" b="1" dirty="0"/>
              <a:t>，余数左移</a:t>
            </a:r>
            <a:r>
              <a:rPr lang="en-US" altLang="zh-CN" sz="1400" b="1" dirty="0"/>
              <a:t>1</a:t>
            </a:r>
            <a:r>
              <a:rPr lang="zh-CN" altLang="en-US" sz="1400" b="1" dirty="0"/>
              <a:t>位，加上除数</a:t>
            </a:r>
            <a:endParaRPr lang="en-US" altLang="zh-CN" sz="1400" b="1" dirty="0"/>
          </a:p>
          <a:p>
            <a:pPr lvl="3"/>
            <a:endParaRPr lang="en-US" altLang="zh-CN" sz="1200" b="1" dirty="0"/>
          </a:p>
          <a:p>
            <a:pPr lvl="2"/>
            <a:endParaRPr lang="en-US" altLang="zh-CN" sz="1800" b="1" dirty="0"/>
          </a:p>
          <a:p>
            <a:pPr lvl="2"/>
            <a:r>
              <a:rPr lang="zh-CN" altLang="en-US" sz="1800" b="1" dirty="0"/>
              <a:t>一会儿做加法运算，一会儿做减法运算，也称为</a:t>
            </a:r>
            <a:r>
              <a:rPr lang="zh-CN" altLang="en-US" sz="1800" b="1" dirty="0">
                <a:solidFill>
                  <a:srgbClr val="FF0000"/>
                </a:solidFill>
              </a:rPr>
              <a:t>加减交替法</a:t>
            </a:r>
            <a:endParaRPr lang="en-US" altLang="zh-CN" sz="1800" b="1" dirty="0">
              <a:solidFill>
                <a:srgbClr val="FF0000"/>
              </a:solidFill>
            </a:endParaRPr>
          </a:p>
          <a:p>
            <a:pPr lvl="2"/>
            <a:endParaRPr lang="en-US" altLang="zh-CN" sz="1800" b="1" dirty="0"/>
          </a:p>
          <a:p>
            <a:pPr lvl="3"/>
            <a:endParaRPr lang="zh-CN" altLang="en-US" sz="400" b="1" dirty="0"/>
          </a:p>
        </p:txBody>
      </p:sp>
    </p:spTree>
    <p:extLst>
      <p:ext uri="{BB962C8B-B14F-4D97-AF65-F5344CB8AC3E}">
        <p14:creationId xmlns:p14="http://schemas.microsoft.com/office/powerpoint/2010/main" val="3949415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3BBF82A-3806-4D54-881E-B4A57D11E42C}"/>
              </a:ext>
            </a:extLst>
          </p:cNvPr>
          <p:cNvGrpSpPr/>
          <p:nvPr/>
        </p:nvGrpSpPr>
        <p:grpSpPr>
          <a:xfrm>
            <a:off x="1696632" y="980728"/>
            <a:ext cx="5323640" cy="5047536"/>
            <a:chOff x="1475656" y="258901"/>
            <a:chExt cx="5323640" cy="5047536"/>
          </a:xfrm>
        </p:grpSpPr>
        <p:grpSp>
          <p:nvGrpSpPr>
            <p:cNvPr id="5" name="组合 4">
              <a:extLst>
                <a:ext uri="{FF2B5EF4-FFF2-40B4-BE49-F238E27FC236}">
                  <a16:creationId xmlns:a16="http://schemas.microsoft.com/office/drawing/2014/main" id="{92F3C8FF-06C9-4C71-A093-AC4B1B7FCFC3}"/>
                </a:ext>
              </a:extLst>
            </p:cNvPr>
            <p:cNvGrpSpPr/>
            <p:nvPr/>
          </p:nvGrpSpPr>
          <p:grpSpPr>
            <a:xfrm>
              <a:off x="1475656" y="258901"/>
              <a:ext cx="5323640" cy="5047536"/>
              <a:chOff x="1979712" y="1484784"/>
              <a:chExt cx="5560479" cy="5047536"/>
            </a:xfrm>
          </p:grpSpPr>
          <p:grpSp>
            <p:nvGrpSpPr>
              <p:cNvPr id="10" name="组合 9">
                <a:extLst>
                  <a:ext uri="{FF2B5EF4-FFF2-40B4-BE49-F238E27FC236}">
                    <a16:creationId xmlns:a16="http://schemas.microsoft.com/office/drawing/2014/main" id="{FF3D7900-C71A-41A4-9A41-03D15D4276BE}"/>
                  </a:ext>
                </a:extLst>
              </p:cNvPr>
              <p:cNvGrpSpPr/>
              <p:nvPr/>
            </p:nvGrpSpPr>
            <p:grpSpPr>
              <a:xfrm>
                <a:off x="1979712" y="1484784"/>
                <a:ext cx="5560479" cy="5047536"/>
                <a:chOff x="1979712" y="1484784"/>
                <a:chExt cx="4915786" cy="5047536"/>
              </a:xfrm>
            </p:grpSpPr>
            <p:grpSp>
              <p:nvGrpSpPr>
                <p:cNvPr id="12" name="组合 11">
                  <a:extLst>
                    <a:ext uri="{FF2B5EF4-FFF2-40B4-BE49-F238E27FC236}">
                      <a16:creationId xmlns:a16="http://schemas.microsoft.com/office/drawing/2014/main" id="{0F43D655-C644-4DDA-9549-A46D611D4033}"/>
                    </a:ext>
                  </a:extLst>
                </p:cNvPr>
                <p:cNvGrpSpPr/>
                <p:nvPr/>
              </p:nvGrpSpPr>
              <p:grpSpPr>
                <a:xfrm>
                  <a:off x="1979712" y="1484784"/>
                  <a:ext cx="4915786" cy="5047536"/>
                  <a:chOff x="1979712" y="2420888"/>
                  <a:chExt cx="4915786" cy="5047536"/>
                </a:xfrm>
              </p:grpSpPr>
              <p:sp>
                <p:nvSpPr>
                  <p:cNvPr id="15" name="文本框 14">
                    <a:extLst>
                      <a:ext uri="{FF2B5EF4-FFF2-40B4-BE49-F238E27FC236}">
                        <a16:creationId xmlns:a16="http://schemas.microsoft.com/office/drawing/2014/main" id="{71AAA9B8-1944-4699-8BA5-3A75BFD22028}"/>
                      </a:ext>
                    </a:extLst>
                  </p:cNvPr>
                  <p:cNvSpPr txBox="1"/>
                  <p:nvPr/>
                </p:nvSpPr>
                <p:spPr>
                  <a:xfrm>
                    <a:off x="1979712" y="2420888"/>
                    <a:ext cx="4915786" cy="5047536"/>
                  </a:xfrm>
                  <a:prstGeom prst="rect">
                    <a:avLst/>
                  </a:prstGeom>
                  <a:solidFill>
                    <a:srgbClr val="FFFF00"/>
                  </a:solidFill>
                </p:spPr>
                <p:txBody>
                  <a:bodyPr wrap="square" rtlCol="0">
                    <a:spAutoFit/>
                  </a:bodyPr>
                  <a:lstStyle/>
                  <a:p>
                    <a:r>
                      <a:rPr lang="en-US" altLang="zh-CN" sz="1400" b="1" dirty="0"/>
                      <a:t>                 C	   </a:t>
                    </a:r>
                    <a:r>
                      <a:rPr lang="zh-CN" altLang="en-US" sz="1400" b="1" dirty="0"/>
                      <a:t>余数</a:t>
                    </a:r>
                    <a:r>
                      <a:rPr lang="en-US" altLang="zh-CN" sz="1400" b="1" dirty="0"/>
                      <a:t>R</a:t>
                    </a:r>
                    <a:r>
                      <a:rPr lang="zh-CN" altLang="en-US" sz="1400" b="1" dirty="0"/>
                      <a:t>                  商</a:t>
                    </a:r>
                    <a:r>
                      <a:rPr lang="en-US" altLang="zh-CN" sz="1400" b="1" dirty="0"/>
                      <a:t>Q                        </a:t>
                    </a:r>
                    <a:r>
                      <a:rPr lang="zh-CN" altLang="en-US" sz="1400" b="1" dirty="0"/>
                      <a:t>说明</a:t>
                    </a:r>
                    <a:endParaRPr lang="en-US" altLang="zh-CN" sz="1400" b="1" dirty="0"/>
                  </a:p>
                  <a:p>
                    <a:r>
                      <a:rPr lang="en-US" altLang="zh-CN" sz="1400" b="1" dirty="0"/>
                      <a:t>	0 0. 1 0 0 1         0. 0 0 0 0</a:t>
                    </a:r>
                    <a:r>
                      <a:rPr lang="en-US" altLang="zh-CN" sz="1400" b="1" dirty="0">
                        <a:solidFill>
                          <a:srgbClr val="FF0000"/>
                        </a:solidFill>
                      </a:rPr>
                      <a:t> </a:t>
                    </a:r>
                    <a:r>
                      <a:rPr lang="en-US" altLang="zh-CN" sz="1400" b="1" dirty="0"/>
                      <a:t>             </a:t>
                    </a:r>
                    <a:r>
                      <a:rPr lang="zh-CN" altLang="en-US" sz="1400" b="1" dirty="0"/>
                      <a:t>初始余数</a:t>
                    </a:r>
                    <a:r>
                      <a:rPr lang="en-US" altLang="zh-CN" sz="1400" b="1" dirty="0"/>
                      <a:t>R=|x|</a:t>
                    </a:r>
                    <a:r>
                      <a:rPr lang="zh-CN" altLang="en-US" sz="1400" b="1" dirty="0"/>
                      <a:t>，商</a:t>
                    </a:r>
                    <a:r>
                      <a:rPr lang="en-US" altLang="zh-CN" sz="1400" b="1" dirty="0"/>
                      <a:t>Q=0</a:t>
                    </a:r>
                  </a:p>
                  <a:p>
                    <a:r>
                      <a:rPr lang="en-US" altLang="zh-CN" sz="1400" b="1" dirty="0"/>
                      <a:t>+[-|y|]</a:t>
                    </a:r>
                    <a:r>
                      <a:rPr lang="zh-CN" altLang="en-US" sz="1400" b="1" baseline="-25000" dirty="0"/>
                      <a:t>补</a:t>
                    </a:r>
                    <a:r>
                      <a:rPr lang="en-US" altLang="zh-CN" sz="1400" b="1" dirty="0"/>
                      <a:t>	1 1. 0 1 0 1                                        </a:t>
                    </a:r>
                    <a:r>
                      <a:rPr lang="zh-CN" altLang="en-US" sz="1400" b="1" dirty="0"/>
                      <a:t>减</a:t>
                    </a:r>
                    <a:r>
                      <a:rPr lang="en-US" altLang="zh-CN" sz="1400" b="1" dirty="0"/>
                      <a:t>|y|</a:t>
                    </a:r>
                    <a:endParaRPr lang="en-US" altLang="zh-CN" sz="1400" b="1" baseline="-25000" dirty="0"/>
                  </a:p>
                  <a:p>
                    <a:endParaRPr lang="en-US" altLang="zh-CN" sz="1400" b="1" dirty="0"/>
                  </a:p>
                  <a:p>
                    <a:r>
                      <a:rPr lang="en-US" altLang="zh-CN" sz="1400" b="1" dirty="0"/>
                      <a:t>                  </a:t>
                    </a:r>
                    <a:r>
                      <a:rPr lang="en-US" altLang="zh-CN" sz="1400" b="1" dirty="0">
                        <a:solidFill>
                          <a:srgbClr val="FF0000"/>
                        </a:solidFill>
                      </a:rPr>
                      <a:t>0</a:t>
                    </a:r>
                    <a:r>
                      <a:rPr lang="en-US" altLang="zh-CN" sz="1400" b="1" dirty="0"/>
                      <a:t>  1 1. 1 1 1 0         0. 0 0 0 </a:t>
                    </a:r>
                    <a:r>
                      <a:rPr lang="en-US" altLang="zh-CN" sz="1400" b="1" dirty="0">
                        <a:solidFill>
                          <a:srgbClr val="FF0000"/>
                        </a:solidFill>
                      </a:rPr>
                      <a:t>0</a:t>
                    </a:r>
                    <a:r>
                      <a:rPr lang="en-US" altLang="zh-CN" sz="1400" b="1" dirty="0"/>
                      <a:t>               </a:t>
                    </a:r>
                    <a:r>
                      <a:rPr lang="zh-CN" altLang="en-US" sz="1400" b="1" dirty="0"/>
                      <a:t>余数为负，商</a:t>
                    </a:r>
                    <a:r>
                      <a:rPr lang="en-US" altLang="zh-CN" sz="1400" b="1" dirty="0"/>
                      <a:t>0</a:t>
                    </a:r>
                  </a:p>
                  <a:p>
                    <a:r>
                      <a:rPr lang="en-US" altLang="zh-CN" sz="1400" b="1" dirty="0"/>
                      <a:t> 	1 1. 1 1 0 0         0. 0 0 0 </a:t>
                    </a:r>
                    <a:r>
                      <a:rPr lang="en-US" altLang="zh-CN" sz="1400" b="1" dirty="0">
                        <a:solidFill>
                          <a:srgbClr val="FF0000"/>
                        </a:solidFill>
                      </a:rPr>
                      <a:t> </a:t>
                    </a:r>
                    <a:r>
                      <a:rPr lang="en-US" altLang="zh-CN" sz="1400" b="1" dirty="0"/>
                      <a:t>                </a:t>
                    </a:r>
                    <a:r>
                      <a:rPr lang="zh-CN" altLang="en-US" sz="1400" b="1" dirty="0"/>
                      <a:t>左移</a:t>
                    </a:r>
                    <a:r>
                      <a:rPr lang="en-US" altLang="zh-CN" sz="1400" b="1" dirty="0"/>
                      <a:t>1</a:t>
                    </a:r>
                    <a:r>
                      <a:rPr lang="zh-CN" altLang="en-US" sz="1400" b="1" dirty="0"/>
                      <a:t>位</a:t>
                    </a:r>
                    <a:endParaRPr lang="en-US" altLang="zh-CN" sz="1400" b="1" dirty="0"/>
                  </a:p>
                  <a:p>
                    <a:r>
                      <a:rPr lang="en-US" altLang="zh-CN" sz="1400" b="1" dirty="0"/>
                      <a:t>+|y|	0 0. 1 0 1 1                                         </a:t>
                    </a:r>
                    <a:r>
                      <a:rPr lang="zh-CN" altLang="en-US" sz="1400" b="1" dirty="0"/>
                      <a:t>加</a:t>
                    </a:r>
                    <a:r>
                      <a:rPr lang="en-US" altLang="zh-CN" sz="1400" b="1" dirty="0"/>
                      <a:t>|y|</a:t>
                    </a:r>
                  </a:p>
                  <a:p>
                    <a:endParaRPr lang="en-US" altLang="zh-CN" sz="1400" b="1" dirty="0"/>
                  </a:p>
                  <a:p>
                    <a:r>
                      <a:rPr lang="en-US" altLang="zh-CN" sz="1400" b="1" dirty="0"/>
                      <a:t>                  </a:t>
                    </a:r>
                    <a:r>
                      <a:rPr lang="en-US" altLang="zh-CN" sz="1400" b="1" dirty="0">
                        <a:solidFill>
                          <a:srgbClr val="FF0000"/>
                        </a:solidFill>
                      </a:rPr>
                      <a:t>1</a:t>
                    </a:r>
                    <a:r>
                      <a:rPr lang="en-US" altLang="zh-CN" sz="1400" b="1" dirty="0"/>
                      <a:t>  0 0. 0 1 1 1 	     0. 0 0 0 </a:t>
                    </a:r>
                    <a:r>
                      <a:rPr lang="en-US" altLang="zh-CN" sz="1400" b="1" dirty="0">
                        <a:solidFill>
                          <a:srgbClr val="FF0000"/>
                        </a:solidFill>
                      </a:rPr>
                      <a:t>1</a:t>
                    </a:r>
                    <a:r>
                      <a:rPr lang="en-US" altLang="zh-CN" sz="1400" b="1" dirty="0"/>
                      <a:t>	               </a:t>
                    </a:r>
                    <a:r>
                      <a:rPr lang="zh-CN" altLang="en-US" sz="1400" b="1" dirty="0"/>
                      <a:t>余数为正，商</a:t>
                    </a:r>
                    <a:r>
                      <a:rPr lang="en-US" altLang="zh-CN" sz="1400" b="1" dirty="0"/>
                      <a:t>1</a:t>
                    </a:r>
                  </a:p>
                  <a:p>
                    <a:r>
                      <a:rPr lang="en-US" altLang="zh-CN" sz="1400" b="1" dirty="0"/>
                      <a:t>	0 0. 1 1 1 0         0. 0 0 1                   </a:t>
                    </a:r>
                    <a:r>
                      <a:rPr lang="zh-CN" altLang="en-US" sz="1400" b="1" dirty="0"/>
                      <a:t>左移</a:t>
                    </a:r>
                    <a:r>
                      <a:rPr lang="en-US" altLang="zh-CN" sz="1400" b="1" dirty="0"/>
                      <a:t>1</a:t>
                    </a:r>
                    <a:r>
                      <a:rPr lang="zh-CN" altLang="en-US" sz="1400" b="1" dirty="0"/>
                      <a:t>位</a:t>
                    </a:r>
                    <a:endParaRPr lang="en-US" altLang="zh-CN" sz="1400" b="1" dirty="0"/>
                  </a:p>
                  <a:p>
                    <a:r>
                      <a:rPr lang="en-US" altLang="zh-CN" sz="1400" b="1" dirty="0"/>
                      <a:t>+[-|y|]</a:t>
                    </a:r>
                    <a:r>
                      <a:rPr lang="zh-CN" altLang="en-US" sz="1400" b="1" baseline="-25000" dirty="0"/>
                      <a:t>补</a:t>
                    </a:r>
                    <a:r>
                      <a:rPr lang="en-US" altLang="zh-CN" sz="1400" b="1" dirty="0"/>
                      <a:t>	1 1. 0 1 0 1                                          </a:t>
                    </a:r>
                    <a:r>
                      <a:rPr lang="zh-CN" altLang="en-US" sz="1400" b="1" dirty="0"/>
                      <a:t>减</a:t>
                    </a:r>
                    <a:r>
                      <a:rPr lang="en-US" altLang="zh-CN" sz="1400" b="1" dirty="0"/>
                      <a:t>|y|</a:t>
                    </a:r>
                  </a:p>
                  <a:p>
                    <a:endParaRPr lang="en-US" altLang="zh-CN" sz="1400" b="1" dirty="0"/>
                  </a:p>
                  <a:p>
                    <a:r>
                      <a:rPr lang="en-US" altLang="zh-CN" sz="1400" b="1" dirty="0"/>
                      <a:t>                  </a:t>
                    </a:r>
                    <a:r>
                      <a:rPr lang="en-US" altLang="zh-CN" sz="1400" b="1" dirty="0">
                        <a:solidFill>
                          <a:srgbClr val="FF0000"/>
                        </a:solidFill>
                      </a:rPr>
                      <a:t>1</a:t>
                    </a:r>
                    <a:r>
                      <a:rPr lang="en-US" altLang="zh-CN" sz="1400" b="1" dirty="0"/>
                      <a:t>  0 0. 0 0 1 1         0. 0 0 1 </a:t>
                    </a:r>
                    <a:r>
                      <a:rPr lang="en-US" altLang="zh-CN" sz="1400" b="1" dirty="0">
                        <a:solidFill>
                          <a:srgbClr val="FF0000"/>
                        </a:solidFill>
                      </a:rPr>
                      <a:t>1 </a:t>
                    </a:r>
                    <a:r>
                      <a:rPr lang="en-US" altLang="zh-CN" sz="1400" b="1" dirty="0"/>
                      <a:t>                </a:t>
                    </a:r>
                    <a:r>
                      <a:rPr lang="zh-CN" altLang="en-US" sz="1400" b="1" dirty="0"/>
                      <a:t>余数为正，商</a:t>
                    </a:r>
                    <a:r>
                      <a:rPr lang="en-US" altLang="zh-CN" sz="1400" b="1" dirty="0"/>
                      <a:t>1</a:t>
                    </a:r>
                  </a:p>
                  <a:p>
                    <a:r>
                      <a:rPr lang="en-US" altLang="zh-CN" sz="1400" b="1" dirty="0"/>
                      <a:t>	0 0. 0 1 1 0         0.</a:t>
                    </a:r>
                    <a:r>
                      <a:rPr lang="zh-CN" altLang="en-US" sz="1400" b="1" dirty="0"/>
                      <a:t> </a:t>
                    </a:r>
                    <a:r>
                      <a:rPr lang="en-US" altLang="zh-CN" sz="1400" b="1" dirty="0"/>
                      <a:t>0</a:t>
                    </a:r>
                    <a:r>
                      <a:rPr lang="zh-CN" altLang="en-US" sz="1400" b="1" dirty="0"/>
                      <a:t> </a:t>
                    </a:r>
                    <a:r>
                      <a:rPr lang="en-US" altLang="zh-CN" sz="1400" b="1" dirty="0"/>
                      <a:t>1</a:t>
                    </a:r>
                    <a:r>
                      <a:rPr lang="zh-CN" altLang="en-US" sz="1400" b="1" dirty="0"/>
                      <a:t> </a:t>
                    </a:r>
                    <a:r>
                      <a:rPr lang="en-US" altLang="zh-CN" sz="1400" b="1" dirty="0"/>
                      <a:t>1                     </a:t>
                    </a:r>
                    <a:r>
                      <a:rPr lang="zh-CN" altLang="en-US" sz="1400" b="1" dirty="0"/>
                      <a:t>左移</a:t>
                    </a:r>
                    <a:r>
                      <a:rPr lang="en-US" altLang="zh-CN" sz="1400" b="1" dirty="0"/>
                      <a:t>1</a:t>
                    </a:r>
                    <a:r>
                      <a:rPr lang="zh-CN" altLang="en-US" sz="1400" b="1" dirty="0"/>
                      <a:t>位</a:t>
                    </a:r>
                    <a:endParaRPr lang="en-US" altLang="zh-CN" sz="1400" b="1" dirty="0"/>
                  </a:p>
                  <a:p>
                    <a:r>
                      <a:rPr lang="en-US" altLang="zh-CN" sz="1400" b="1" dirty="0"/>
                      <a:t>+[-|y|]</a:t>
                    </a:r>
                    <a:r>
                      <a:rPr lang="zh-CN" altLang="en-US" sz="1400" b="1" baseline="-25000" dirty="0"/>
                      <a:t>补</a:t>
                    </a:r>
                    <a:r>
                      <a:rPr lang="en-US" altLang="zh-CN" sz="1400" b="1" dirty="0"/>
                      <a:t>	1 1. 0 1 0 1		                 </a:t>
                    </a:r>
                    <a:r>
                      <a:rPr lang="zh-CN" altLang="en-US" sz="1400" b="1" dirty="0"/>
                      <a:t>减</a:t>
                    </a:r>
                    <a:r>
                      <a:rPr lang="en-US" altLang="zh-CN" sz="1400" b="1" dirty="0"/>
                      <a:t>|y|</a:t>
                    </a:r>
                  </a:p>
                  <a:p>
                    <a:endParaRPr lang="en-US" altLang="zh-CN" sz="1400" b="1" dirty="0"/>
                  </a:p>
                  <a:p>
                    <a:r>
                      <a:rPr lang="en-US" altLang="zh-CN" sz="1400" b="1" dirty="0"/>
                      <a:t>                  </a:t>
                    </a:r>
                    <a:r>
                      <a:rPr lang="en-US" altLang="zh-CN" sz="1400" b="1" dirty="0">
                        <a:solidFill>
                          <a:srgbClr val="FF0000"/>
                        </a:solidFill>
                      </a:rPr>
                      <a:t>0 </a:t>
                    </a:r>
                    <a:r>
                      <a:rPr lang="en-US" altLang="zh-CN" sz="1400" b="1" dirty="0"/>
                      <a:t> 1 1. 1 0 1 1         0. 0 1 1 </a:t>
                    </a:r>
                    <a:r>
                      <a:rPr lang="en-US" altLang="zh-CN" sz="1400" b="1" dirty="0">
                        <a:solidFill>
                          <a:srgbClr val="FF0000"/>
                        </a:solidFill>
                      </a:rPr>
                      <a:t>0</a:t>
                    </a:r>
                    <a:r>
                      <a:rPr lang="en-US" altLang="zh-CN" sz="1400" b="1" dirty="0"/>
                      <a:t>	                 </a:t>
                    </a:r>
                    <a:r>
                      <a:rPr lang="zh-CN" altLang="en-US" sz="1400" b="1" dirty="0"/>
                      <a:t>余数为负，商</a:t>
                    </a:r>
                    <a:r>
                      <a:rPr lang="en-US" altLang="zh-CN" sz="1400" b="1" dirty="0"/>
                      <a:t>0</a:t>
                    </a:r>
                  </a:p>
                  <a:p>
                    <a:r>
                      <a:rPr lang="en-US" altLang="zh-CN" sz="1400" b="1" dirty="0"/>
                      <a:t>	1 1. 0 1 1 0         0. 1 1 0                     </a:t>
                    </a:r>
                    <a:r>
                      <a:rPr lang="zh-CN" altLang="en-US" sz="1400" b="1" dirty="0"/>
                      <a:t>左移</a:t>
                    </a:r>
                    <a:r>
                      <a:rPr lang="en-US" altLang="zh-CN" sz="1400" b="1" dirty="0"/>
                      <a:t>1</a:t>
                    </a:r>
                    <a:r>
                      <a:rPr lang="zh-CN" altLang="en-US" sz="1400" b="1" dirty="0"/>
                      <a:t>位</a:t>
                    </a:r>
                    <a:endParaRPr lang="en-US" altLang="zh-CN" sz="1400" b="1" dirty="0"/>
                  </a:p>
                  <a:p>
                    <a:r>
                      <a:rPr lang="en-US" altLang="zh-CN" sz="1400" b="1" dirty="0"/>
                      <a:t>+|y|	0 0. 1 0 1 1		                  </a:t>
                    </a:r>
                    <a:r>
                      <a:rPr lang="zh-CN" altLang="en-US" sz="1400" b="1" dirty="0"/>
                      <a:t>加</a:t>
                    </a:r>
                    <a:r>
                      <a:rPr lang="en-US" altLang="zh-CN" sz="1400" b="1" dirty="0"/>
                      <a:t>|y|              </a:t>
                    </a:r>
                  </a:p>
                  <a:p>
                    <a:endParaRPr lang="en-US" altLang="zh-CN" sz="1400" b="1" dirty="0"/>
                  </a:p>
                  <a:p>
                    <a:r>
                      <a:rPr lang="en-US" altLang="zh-CN" sz="1400" b="1" dirty="0"/>
                      <a:t>                   </a:t>
                    </a:r>
                    <a:r>
                      <a:rPr lang="en-US" altLang="zh-CN" sz="1400" b="1" dirty="0">
                        <a:solidFill>
                          <a:srgbClr val="FF0000"/>
                        </a:solidFill>
                      </a:rPr>
                      <a:t>1</a:t>
                    </a:r>
                    <a:r>
                      <a:rPr lang="en-US" altLang="zh-CN" sz="1400" b="1" dirty="0"/>
                      <a:t>  0 0. 0 0 0 1         0. 1 1 0 </a:t>
                    </a:r>
                    <a:r>
                      <a:rPr lang="en-US" altLang="zh-CN" sz="1400" b="1" dirty="0">
                        <a:solidFill>
                          <a:srgbClr val="FF0000"/>
                        </a:solidFill>
                      </a:rPr>
                      <a:t>1</a:t>
                    </a:r>
                    <a:r>
                      <a:rPr lang="en-US" altLang="zh-CN" sz="1400" b="1" dirty="0"/>
                      <a:t>                  </a:t>
                    </a:r>
                    <a:r>
                      <a:rPr lang="zh-CN" altLang="en-US" sz="1400" b="1" dirty="0"/>
                      <a:t>余数为正，商</a:t>
                    </a:r>
                    <a:r>
                      <a:rPr lang="en-US" altLang="zh-CN" sz="1400" b="1" dirty="0"/>
                      <a:t>1</a:t>
                    </a:r>
                  </a:p>
                  <a:p>
                    <a:endParaRPr lang="en-US" altLang="zh-CN" sz="1400" b="1" dirty="0"/>
                  </a:p>
                  <a:p>
                    <a:r>
                      <a:rPr lang="zh-CN" altLang="en-US" sz="1400" b="1" dirty="0"/>
                      <a:t>余数</a:t>
                    </a:r>
                    <a:r>
                      <a:rPr lang="en-US" altLang="zh-CN" sz="1400" b="1" dirty="0"/>
                      <a:t>|R|=0.0000 0001       </a:t>
                    </a:r>
                    <a:r>
                      <a:rPr lang="zh-CN" altLang="en-US" sz="1400" b="1" dirty="0"/>
                      <a:t>商</a:t>
                    </a:r>
                    <a:r>
                      <a:rPr lang="en-US" altLang="zh-CN" sz="1400" b="1" dirty="0"/>
                      <a:t>|Q|=0.1101</a:t>
                    </a:r>
                  </a:p>
                </p:txBody>
              </p:sp>
              <p:cxnSp>
                <p:nvCxnSpPr>
                  <p:cNvPr id="16" name="直接连接符 15">
                    <a:extLst>
                      <a:ext uri="{FF2B5EF4-FFF2-40B4-BE49-F238E27FC236}">
                        <a16:creationId xmlns:a16="http://schemas.microsoft.com/office/drawing/2014/main" id="{D6AF1507-3035-498D-8324-AB4291A0FE07}"/>
                      </a:ext>
                    </a:extLst>
                  </p:cNvPr>
                  <p:cNvCxnSpPr>
                    <a:cxnSpLocks/>
                  </p:cNvCxnSpPr>
                  <p:nvPr/>
                </p:nvCxnSpPr>
                <p:spPr>
                  <a:xfrm>
                    <a:off x="1979712" y="3212976"/>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4E79ABC-267A-4E8A-AEF0-7D20F92A36B6}"/>
                      </a:ext>
                    </a:extLst>
                  </p:cNvPr>
                  <p:cNvCxnSpPr>
                    <a:cxnSpLocks/>
                  </p:cNvCxnSpPr>
                  <p:nvPr/>
                </p:nvCxnSpPr>
                <p:spPr>
                  <a:xfrm>
                    <a:off x="1979712" y="4078819"/>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 name="直接连接符 12">
                  <a:extLst>
                    <a:ext uri="{FF2B5EF4-FFF2-40B4-BE49-F238E27FC236}">
                      <a16:creationId xmlns:a16="http://schemas.microsoft.com/office/drawing/2014/main" id="{471026CF-C00B-47DB-9482-EEDB9E3D0DD2}"/>
                    </a:ext>
                  </a:extLst>
                </p:cNvPr>
                <p:cNvCxnSpPr>
                  <a:cxnSpLocks/>
                </p:cNvCxnSpPr>
                <p:nvPr/>
              </p:nvCxnSpPr>
              <p:spPr>
                <a:xfrm>
                  <a:off x="1979712" y="4006811"/>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8305C1E-0553-4CF9-86A5-F52F52D08DB1}"/>
                    </a:ext>
                  </a:extLst>
                </p:cNvPr>
                <p:cNvCxnSpPr>
                  <a:cxnSpLocks/>
                </p:cNvCxnSpPr>
                <p:nvPr/>
              </p:nvCxnSpPr>
              <p:spPr>
                <a:xfrm>
                  <a:off x="1979712" y="4860275"/>
                  <a:ext cx="4647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直接连接符 10">
                <a:extLst>
                  <a:ext uri="{FF2B5EF4-FFF2-40B4-BE49-F238E27FC236}">
                    <a16:creationId xmlns:a16="http://schemas.microsoft.com/office/drawing/2014/main" id="{C50B7B4D-387A-402C-A92B-534CE01650ED}"/>
                  </a:ext>
                </a:extLst>
              </p:cNvPr>
              <p:cNvCxnSpPr>
                <a:cxnSpLocks/>
              </p:cNvCxnSpPr>
              <p:nvPr/>
            </p:nvCxnSpPr>
            <p:spPr>
              <a:xfrm>
                <a:off x="1985028" y="5713739"/>
                <a:ext cx="52512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直接箭头连接符 5">
              <a:extLst>
                <a:ext uri="{FF2B5EF4-FFF2-40B4-BE49-F238E27FC236}">
                  <a16:creationId xmlns:a16="http://schemas.microsoft.com/office/drawing/2014/main" id="{2E84F649-A154-4F7C-8E75-46F168757DC8}"/>
                </a:ext>
              </a:extLst>
            </p:cNvPr>
            <p:cNvCxnSpPr/>
            <p:nvPr/>
          </p:nvCxnSpPr>
          <p:spPr>
            <a:xfrm flipH="1">
              <a:off x="1691680" y="1484784"/>
              <a:ext cx="288032"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2BB0090D-73F7-41A7-8734-A31EEFF3005D}"/>
                </a:ext>
              </a:extLst>
            </p:cNvPr>
            <p:cNvCxnSpPr/>
            <p:nvPr/>
          </p:nvCxnSpPr>
          <p:spPr>
            <a:xfrm flipH="1">
              <a:off x="1691680" y="2348880"/>
              <a:ext cx="288032"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7A150849-6CC7-42BC-B5FB-0032A9A38E1A}"/>
                </a:ext>
              </a:extLst>
            </p:cNvPr>
            <p:cNvCxnSpPr/>
            <p:nvPr/>
          </p:nvCxnSpPr>
          <p:spPr>
            <a:xfrm flipH="1">
              <a:off x="1691680" y="3212976"/>
              <a:ext cx="288032"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FE62B3B-FFC0-4851-997E-F47332A108EF}"/>
                </a:ext>
              </a:extLst>
            </p:cNvPr>
            <p:cNvCxnSpPr/>
            <p:nvPr/>
          </p:nvCxnSpPr>
          <p:spPr>
            <a:xfrm flipH="1">
              <a:off x="1691680" y="4066440"/>
              <a:ext cx="288032"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8" name="文本框 17">
            <a:extLst>
              <a:ext uri="{FF2B5EF4-FFF2-40B4-BE49-F238E27FC236}">
                <a16:creationId xmlns:a16="http://schemas.microsoft.com/office/drawing/2014/main" id="{C4784361-4F76-4567-8511-89F29DA79DD9}"/>
              </a:ext>
            </a:extLst>
          </p:cNvPr>
          <p:cNvSpPr txBox="1"/>
          <p:nvPr/>
        </p:nvSpPr>
        <p:spPr>
          <a:xfrm>
            <a:off x="7164288" y="1189201"/>
            <a:ext cx="1584176" cy="430887"/>
          </a:xfrm>
          <a:prstGeom prst="rect">
            <a:avLst/>
          </a:prstGeom>
          <a:solidFill>
            <a:srgbClr val="92D050"/>
          </a:solidFill>
        </p:spPr>
        <p:txBody>
          <a:bodyPr wrap="square" rtlCol="0">
            <a:spAutoFit/>
          </a:bodyPr>
          <a:lstStyle/>
          <a:p>
            <a:r>
              <a:rPr lang="zh-CN" altLang="en-US" sz="1100" b="1" dirty="0"/>
              <a:t>余数</a:t>
            </a:r>
            <a:r>
              <a:rPr lang="en-US" altLang="zh-CN" sz="1100" b="1" dirty="0"/>
              <a:t>R</a:t>
            </a:r>
            <a:r>
              <a:rPr lang="zh-CN" altLang="en-US" sz="1100" b="1" dirty="0"/>
              <a:t>的初始值为</a:t>
            </a:r>
            <a:r>
              <a:rPr lang="en-US" altLang="zh-CN" sz="1100" b="1" dirty="0"/>
              <a:t>x</a:t>
            </a:r>
            <a:r>
              <a:rPr lang="zh-CN" altLang="en-US" sz="1100" b="1" dirty="0"/>
              <a:t>的绝对值（双符号位小数）</a:t>
            </a:r>
          </a:p>
        </p:txBody>
      </p:sp>
      <p:sp>
        <p:nvSpPr>
          <p:cNvPr id="19" name="文本框 18">
            <a:extLst>
              <a:ext uri="{FF2B5EF4-FFF2-40B4-BE49-F238E27FC236}">
                <a16:creationId xmlns:a16="http://schemas.microsoft.com/office/drawing/2014/main" id="{77307972-52D3-44C4-BD32-66EC950F3A58}"/>
              </a:ext>
            </a:extLst>
          </p:cNvPr>
          <p:cNvSpPr txBox="1"/>
          <p:nvPr/>
        </p:nvSpPr>
        <p:spPr>
          <a:xfrm>
            <a:off x="7164288" y="2990562"/>
            <a:ext cx="1584176" cy="1277273"/>
          </a:xfrm>
          <a:prstGeom prst="rect">
            <a:avLst/>
          </a:prstGeom>
          <a:solidFill>
            <a:srgbClr val="92D050"/>
          </a:solidFill>
        </p:spPr>
        <p:txBody>
          <a:bodyPr wrap="square" rtlCol="0">
            <a:spAutoFit/>
          </a:bodyPr>
          <a:lstStyle/>
          <a:p>
            <a:r>
              <a:rPr lang="zh-CN" altLang="en-US" sz="1100" b="1" dirty="0"/>
              <a:t>余数为负，商</a:t>
            </a:r>
            <a:r>
              <a:rPr lang="en-US" altLang="zh-CN" sz="1100" b="1" dirty="0"/>
              <a:t>0</a:t>
            </a:r>
            <a:r>
              <a:rPr lang="zh-CN" altLang="en-US" sz="1100" b="1" dirty="0"/>
              <a:t>，左移</a:t>
            </a:r>
            <a:r>
              <a:rPr lang="en-US" altLang="zh-CN" sz="1100" b="1" dirty="0"/>
              <a:t>1</a:t>
            </a:r>
            <a:r>
              <a:rPr lang="zh-CN" altLang="en-US" sz="1100" b="1" dirty="0"/>
              <a:t>位，加</a:t>
            </a:r>
            <a:r>
              <a:rPr lang="en-US" altLang="zh-CN" sz="1100" b="1" dirty="0"/>
              <a:t>|y|</a:t>
            </a:r>
          </a:p>
          <a:p>
            <a:endParaRPr lang="en-US" altLang="zh-CN" sz="1100" b="1" dirty="0"/>
          </a:p>
          <a:p>
            <a:endParaRPr lang="en-US" altLang="zh-CN" sz="1100" b="1" dirty="0"/>
          </a:p>
          <a:p>
            <a:endParaRPr lang="en-US" altLang="zh-CN" sz="1100" b="1" dirty="0"/>
          </a:p>
          <a:p>
            <a:r>
              <a:rPr lang="zh-CN" altLang="en-US" sz="1100" b="1" dirty="0"/>
              <a:t>余数为正，商</a:t>
            </a:r>
            <a:r>
              <a:rPr lang="en-US" altLang="zh-CN" sz="1100" b="1" dirty="0"/>
              <a:t>1</a:t>
            </a:r>
            <a:r>
              <a:rPr lang="zh-CN" altLang="en-US" sz="1100" b="1" dirty="0"/>
              <a:t>，左移</a:t>
            </a:r>
            <a:r>
              <a:rPr lang="en-US" altLang="zh-CN" sz="1100" b="1" dirty="0"/>
              <a:t>1</a:t>
            </a:r>
            <a:r>
              <a:rPr lang="zh-CN" altLang="en-US" sz="1100" b="1" dirty="0"/>
              <a:t>位，减</a:t>
            </a:r>
            <a:r>
              <a:rPr lang="en-US" altLang="zh-CN" sz="1100" b="1" dirty="0"/>
              <a:t>|y|</a:t>
            </a:r>
            <a:endParaRPr lang="zh-CN" altLang="en-US" sz="1100" b="1" dirty="0"/>
          </a:p>
        </p:txBody>
      </p:sp>
      <p:sp>
        <p:nvSpPr>
          <p:cNvPr id="20" name="文本框 19">
            <a:extLst>
              <a:ext uri="{FF2B5EF4-FFF2-40B4-BE49-F238E27FC236}">
                <a16:creationId xmlns:a16="http://schemas.microsoft.com/office/drawing/2014/main" id="{CBD48867-1242-4FF1-99A9-503D0EF9E4B5}"/>
              </a:ext>
            </a:extLst>
          </p:cNvPr>
          <p:cNvSpPr txBox="1"/>
          <p:nvPr/>
        </p:nvSpPr>
        <p:spPr>
          <a:xfrm>
            <a:off x="78024" y="2852936"/>
            <a:ext cx="1474592" cy="276999"/>
          </a:xfrm>
          <a:prstGeom prst="rect">
            <a:avLst/>
          </a:prstGeom>
          <a:solidFill>
            <a:srgbClr val="FFC000"/>
          </a:solidFill>
        </p:spPr>
        <p:txBody>
          <a:bodyPr wrap="square">
            <a:spAutoFit/>
          </a:bodyPr>
          <a:lstStyle/>
          <a:p>
            <a:r>
              <a:rPr lang="zh-CN" altLang="en-US" sz="1200" b="1" dirty="0"/>
              <a:t>原码不恢复余数法</a:t>
            </a:r>
            <a:endParaRPr lang="zh-CN" altLang="en-US" sz="1200" dirty="0"/>
          </a:p>
        </p:txBody>
      </p:sp>
    </p:spTree>
    <p:extLst>
      <p:ext uri="{BB962C8B-B14F-4D97-AF65-F5344CB8AC3E}">
        <p14:creationId xmlns:p14="http://schemas.microsoft.com/office/powerpoint/2010/main" val="15498436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A5A9D2-5A3A-49A9-8D32-CA2C891CFD85}"/>
              </a:ext>
            </a:extLst>
          </p:cNvPr>
          <p:cNvSpPr>
            <a:spLocks noGrp="1"/>
          </p:cNvSpPr>
          <p:nvPr>
            <p:ph idx="1"/>
          </p:nvPr>
        </p:nvSpPr>
        <p:spPr>
          <a:xfrm>
            <a:off x="457200" y="487213"/>
            <a:ext cx="8229600" cy="4525963"/>
          </a:xfrm>
        </p:spPr>
        <p:txBody>
          <a:bodyPr/>
          <a:lstStyle/>
          <a:p>
            <a:pPr lvl="1"/>
            <a:r>
              <a:rPr lang="en-US" altLang="zh-CN" sz="2000" b="1" dirty="0"/>
              <a:t>3</a:t>
            </a:r>
            <a:r>
              <a:rPr lang="zh-CN" altLang="en-US" sz="2000" b="1" dirty="0"/>
              <a:t>、原码不恢复余数法的逻辑实现（教材图</a:t>
            </a:r>
            <a:r>
              <a:rPr lang="en-US" altLang="zh-CN" sz="2000" b="1" dirty="0"/>
              <a:t>3.16</a:t>
            </a:r>
            <a:r>
              <a:rPr lang="zh-CN" altLang="en-US" sz="2000" b="1" dirty="0"/>
              <a:t>）</a:t>
            </a:r>
            <a:endParaRPr lang="en-US" altLang="zh-CN" sz="2200" b="1" dirty="0"/>
          </a:p>
          <a:p>
            <a:endParaRPr lang="zh-CN" altLang="en-US" sz="2000" b="1" dirty="0"/>
          </a:p>
        </p:txBody>
      </p:sp>
      <p:pic>
        <p:nvPicPr>
          <p:cNvPr id="5" name="图片 4">
            <a:extLst>
              <a:ext uri="{FF2B5EF4-FFF2-40B4-BE49-F238E27FC236}">
                <a16:creationId xmlns:a16="http://schemas.microsoft.com/office/drawing/2014/main" id="{ADD2D876-FB86-45EF-AEDB-220B585A9924}"/>
              </a:ext>
            </a:extLst>
          </p:cNvPr>
          <p:cNvPicPr>
            <a:picLocks noChangeAspect="1"/>
          </p:cNvPicPr>
          <p:nvPr/>
        </p:nvPicPr>
        <p:blipFill>
          <a:blip r:embed="rId2"/>
          <a:stretch>
            <a:fillRect/>
          </a:stretch>
        </p:blipFill>
        <p:spPr>
          <a:xfrm>
            <a:off x="1929756" y="1412776"/>
            <a:ext cx="5284487" cy="3938249"/>
          </a:xfrm>
          <a:prstGeom prst="rect">
            <a:avLst/>
          </a:prstGeom>
        </p:spPr>
      </p:pic>
      <p:sp>
        <p:nvSpPr>
          <p:cNvPr id="4" name="文本框 3">
            <a:extLst>
              <a:ext uri="{FF2B5EF4-FFF2-40B4-BE49-F238E27FC236}">
                <a16:creationId xmlns:a16="http://schemas.microsoft.com/office/drawing/2014/main" id="{A65345FE-8EE2-4727-9846-3DE6EA581DE8}"/>
              </a:ext>
            </a:extLst>
          </p:cNvPr>
          <p:cNvSpPr txBox="1"/>
          <p:nvPr/>
        </p:nvSpPr>
        <p:spPr>
          <a:xfrm>
            <a:off x="3203848" y="5784850"/>
            <a:ext cx="3168352" cy="307777"/>
          </a:xfrm>
          <a:prstGeom prst="rect">
            <a:avLst/>
          </a:prstGeom>
          <a:noFill/>
        </p:spPr>
        <p:txBody>
          <a:bodyPr wrap="square">
            <a:spAutoFit/>
          </a:bodyPr>
          <a:lstStyle/>
          <a:p>
            <a:r>
              <a:rPr lang="zh-CN" altLang="en-US" sz="1400" b="1" dirty="0"/>
              <a:t>图</a:t>
            </a:r>
            <a:r>
              <a:rPr lang="en-US" altLang="zh-CN" sz="1400" b="1" dirty="0"/>
              <a:t>3.16    </a:t>
            </a:r>
            <a:r>
              <a:rPr lang="zh-CN" altLang="en-US" sz="1400" b="1" dirty="0"/>
              <a:t>原码不恢复余数法的逻辑实现</a:t>
            </a:r>
            <a:endParaRPr lang="zh-CN" altLang="en-US" sz="1400" dirty="0"/>
          </a:p>
        </p:txBody>
      </p:sp>
    </p:spTree>
    <p:extLst>
      <p:ext uri="{BB962C8B-B14F-4D97-AF65-F5344CB8AC3E}">
        <p14:creationId xmlns:p14="http://schemas.microsoft.com/office/powerpoint/2010/main" val="15098370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70152" y="340209"/>
            <a:ext cx="8229600" cy="6041119"/>
          </a:xfrm>
        </p:spPr>
        <p:txBody>
          <a:bodyPr/>
          <a:lstStyle/>
          <a:p>
            <a:pPr eaLnBrk="1" hangingPunct="1"/>
            <a:r>
              <a:rPr lang="en-US" altLang="zh-CN" b="1" dirty="0">
                <a:ea typeface="黑体" panose="02010609060101010101" pitchFamily="49" charset="-122"/>
              </a:rPr>
              <a:t>3.4.2  </a:t>
            </a:r>
            <a:r>
              <a:rPr lang="zh-CN" altLang="en-US" b="1" dirty="0">
                <a:ea typeface="黑体" panose="02010609060101010101" pitchFamily="49" charset="-122"/>
              </a:rPr>
              <a:t>阵列除法器</a:t>
            </a:r>
            <a:endParaRPr lang="en-US" altLang="zh-CN" b="1" dirty="0"/>
          </a:p>
          <a:p>
            <a:pPr lvl="1" eaLnBrk="1" hangingPunct="1"/>
            <a:endParaRPr lang="en-US" altLang="zh-CN" sz="2000" b="1" dirty="0"/>
          </a:p>
          <a:p>
            <a:pPr lvl="1" eaLnBrk="1" hangingPunct="1"/>
            <a:r>
              <a:rPr lang="en-US" altLang="zh-CN" sz="2000" b="1" dirty="0"/>
              <a:t>1</a:t>
            </a:r>
            <a:r>
              <a:rPr lang="zh-CN" altLang="en-US" sz="2000" b="1" dirty="0"/>
              <a:t>、</a:t>
            </a:r>
            <a:r>
              <a:rPr lang="en-US" altLang="zh-CN" sz="2000" b="1" dirty="0"/>
              <a:t>CAS</a:t>
            </a:r>
            <a:r>
              <a:rPr lang="zh-CN" altLang="en-US" sz="2000" b="1" dirty="0"/>
              <a:t>的结构及其工作原理</a:t>
            </a:r>
            <a:endParaRPr lang="en-US" altLang="zh-CN" sz="2000" b="1" dirty="0"/>
          </a:p>
          <a:p>
            <a:pPr lvl="2" eaLnBrk="1" hangingPunct="1"/>
            <a:endParaRPr lang="en-US" altLang="zh-CN" sz="1200" b="1" dirty="0"/>
          </a:p>
          <a:p>
            <a:pPr lvl="2" eaLnBrk="1" hangingPunct="1"/>
            <a:r>
              <a:rPr lang="en-US" altLang="zh-CN" sz="1200" b="1" dirty="0"/>
              <a:t>CAS</a:t>
            </a:r>
            <a:r>
              <a:rPr lang="zh-CN" altLang="en-US" sz="1200" b="1" dirty="0"/>
              <a:t>：</a:t>
            </a:r>
            <a:r>
              <a:rPr lang="en-US" altLang="zh-CN" sz="1200" b="1" dirty="0"/>
              <a:t>Controlled Adder Subtracter</a:t>
            </a:r>
          </a:p>
          <a:p>
            <a:pPr lvl="2" eaLnBrk="1" hangingPunct="1"/>
            <a:endParaRPr lang="en-US" altLang="zh-CN" sz="1200" b="1" dirty="0"/>
          </a:p>
          <a:p>
            <a:pPr lvl="2" eaLnBrk="1" hangingPunct="1"/>
            <a:r>
              <a:rPr lang="zh-CN" altLang="en-US" sz="1200" b="1" dirty="0"/>
              <a:t>输入：</a:t>
            </a:r>
            <a:r>
              <a:rPr lang="en-US" altLang="zh-CN" sz="1200" b="1" dirty="0"/>
              <a:t>X</a:t>
            </a:r>
            <a:r>
              <a:rPr lang="en-US" altLang="zh-CN" sz="1200" b="1" baseline="-25000" dirty="0"/>
              <a:t>i</a:t>
            </a:r>
            <a:r>
              <a:rPr lang="zh-CN" altLang="en-US" sz="1200" b="1" dirty="0"/>
              <a:t>、</a:t>
            </a:r>
            <a:r>
              <a:rPr lang="en-US" altLang="zh-CN" sz="1200" b="1" dirty="0"/>
              <a:t>Y</a:t>
            </a:r>
            <a:r>
              <a:rPr lang="en-US" altLang="zh-CN" sz="1200" b="1" baseline="-25000" dirty="0"/>
              <a:t>i</a:t>
            </a:r>
            <a:r>
              <a:rPr lang="zh-CN" altLang="en-US" sz="1200" b="1" dirty="0"/>
              <a:t>、</a:t>
            </a:r>
            <a:r>
              <a:rPr lang="en-US" altLang="zh-CN" sz="1200" b="1" dirty="0"/>
              <a:t>C</a:t>
            </a:r>
            <a:r>
              <a:rPr lang="en-US" altLang="zh-CN" sz="1200" b="1" baseline="-25000" dirty="0"/>
              <a:t>i</a:t>
            </a:r>
            <a:r>
              <a:rPr lang="zh-CN" altLang="en-US" sz="1200" b="1" dirty="0"/>
              <a:t>、</a:t>
            </a:r>
            <a:r>
              <a:rPr lang="en-US" altLang="zh-CN" sz="1200" b="1" dirty="0"/>
              <a:t>P</a:t>
            </a:r>
          </a:p>
          <a:p>
            <a:pPr lvl="2" eaLnBrk="1" hangingPunct="1"/>
            <a:r>
              <a:rPr lang="zh-CN" altLang="en-US" sz="1200" b="1" dirty="0"/>
              <a:t>输出：</a:t>
            </a:r>
            <a:r>
              <a:rPr lang="en-US" altLang="zh-CN" sz="1200" b="1" dirty="0"/>
              <a:t>S</a:t>
            </a:r>
            <a:r>
              <a:rPr lang="en-US" altLang="zh-CN" sz="1200" b="1" baseline="-25000" dirty="0"/>
              <a:t>i</a:t>
            </a:r>
            <a:r>
              <a:rPr lang="zh-CN" altLang="en-US" sz="1200" b="1" dirty="0"/>
              <a:t>、</a:t>
            </a:r>
            <a:r>
              <a:rPr lang="en-US" altLang="zh-CN" sz="1200" b="1" dirty="0"/>
              <a:t>C</a:t>
            </a:r>
            <a:r>
              <a:rPr lang="en-US" altLang="zh-CN" sz="1200" b="1" baseline="-25000" dirty="0"/>
              <a:t>i+1</a:t>
            </a:r>
            <a:r>
              <a:rPr lang="zh-CN" altLang="en-US" sz="1200" b="1" dirty="0"/>
              <a:t>、</a:t>
            </a:r>
            <a:r>
              <a:rPr lang="en-US" altLang="zh-CN" sz="1200" b="1" dirty="0"/>
              <a:t>Y</a:t>
            </a:r>
            <a:r>
              <a:rPr lang="en-US" altLang="zh-CN" sz="1200" b="1" baseline="-25000" dirty="0"/>
              <a:t>i</a:t>
            </a:r>
            <a:r>
              <a:rPr lang="zh-CN" altLang="en-US" sz="1200" b="1" dirty="0"/>
              <a:t>、</a:t>
            </a:r>
            <a:r>
              <a:rPr lang="en-US" altLang="zh-CN" sz="1200" b="1" dirty="0"/>
              <a:t>P</a:t>
            </a:r>
          </a:p>
          <a:p>
            <a:pPr lvl="2" eaLnBrk="1" hangingPunct="1"/>
            <a:endParaRPr lang="en-US" altLang="zh-CN" sz="1200" b="1" dirty="0"/>
          </a:p>
          <a:p>
            <a:pPr lvl="2" eaLnBrk="1" hangingPunct="1"/>
            <a:r>
              <a:rPr lang="en-US" altLang="zh-CN" sz="1200" b="1" dirty="0"/>
              <a:t>P=0</a:t>
            </a:r>
            <a:r>
              <a:rPr lang="zh-CN" altLang="en-US" sz="1200" b="1" dirty="0"/>
              <a:t>，</a:t>
            </a:r>
            <a:r>
              <a:rPr lang="en-US" altLang="zh-CN" sz="1200" b="1" dirty="0"/>
              <a:t>CAS</a:t>
            </a:r>
            <a:r>
              <a:rPr lang="zh-CN" altLang="en-US" sz="1200" b="1" dirty="0"/>
              <a:t>做加法运算；</a:t>
            </a:r>
            <a:r>
              <a:rPr lang="en-US" altLang="zh-CN" sz="1200" b="1" dirty="0"/>
              <a:t>P=1</a:t>
            </a:r>
            <a:r>
              <a:rPr lang="zh-CN" altLang="en-US" sz="1200" b="1" dirty="0"/>
              <a:t>，</a:t>
            </a:r>
            <a:r>
              <a:rPr lang="en-US" altLang="zh-CN" sz="1200" b="1" dirty="0"/>
              <a:t>CAS</a:t>
            </a:r>
            <a:r>
              <a:rPr lang="zh-CN" altLang="en-US" sz="1200" b="1" dirty="0"/>
              <a:t>做减法运算</a:t>
            </a:r>
            <a:endParaRPr lang="en-US" altLang="zh-CN" sz="1200" b="1" dirty="0"/>
          </a:p>
          <a:p>
            <a:pPr lvl="2" eaLnBrk="1" hangingPunct="1"/>
            <a:endParaRPr lang="en-US" altLang="zh-CN" sz="1200" b="1" dirty="0"/>
          </a:p>
          <a:p>
            <a:pPr lvl="2" eaLnBrk="1" hangingPunct="1"/>
            <a:r>
              <a:rPr lang="en-US" altLang="zh-CN" sz="1200" b="1" dirty="0"/>
              <a:t>S</a:t>
            </a:r>
            <a:r>
              <a:rPr lang="en-US" altLang="zh-CN" sz="1200" b="1" baseline="-25000" dirty="0"/>
              <a:t>i </a:t>
            </a:r>
            <a:r>
              <a:rPr lang="en-US" altLang="zh-CN" sz="1200" b="1" dirty="0"/>
              <a:t>= X</a:t>
            </a:r>
            <a:r>
              <a:rPr lang="en-US" altLang="zh-CN" sz="1200" b="1" baseline="-25000" dirty="0"/>
              <a:t>i</a:t>
            </a:r>
            <a:r>
              <a:rPr lang="zh-CN" altLang="en-US" sz="1200" b="1" dirty="0">
                <a:latin typeface="等线" panose="02010600030101010101" pitchFamily="2" charset="-122"/>
                <a:ea typeface="等线" panose="02010600030101010101" pitchFamily="2" charset="-122"/>
              </a:rPr>
              <a:t>⊕</a:t>
            </a:r>
            <a:r>
              <a:rPr lang="en-US" altLang="zh-CN" sz="1200" b="1" dirty="0"/>
              <a:t>(Y</a:t>
            </a:r>
            <a:r>
              <a:rPr lang="en-US" altLang="zh-CN" sz="1200" b="1" baseline="-25000" dirty="0"/>
              <a:t>i</a:t>
            </a:r>
            <a:r>
              <a:rPr lang="zh-CN" altLang="en-US" sz="1200" b="1" dirty="0">
                <a:latin typeface="等线" panose="02010600030101010101" pitchFamily="2" charset="-122"/>
                <a:ea typeface="等线" panose="02010600030101010101" pitchFamily="2" charset="-122"/>
              </a:rPr>
              <a:t>⊕</a:t>
            </a:r>
            <a:r>
              <a:rPr lang="en-US" altLang="zh-CN" sz="1200" b="1" dirty="0"/>
              <a:t>P)</a:t>
            </a:r>
            <a:r>
              <a:rPr lang="en-US" altLang="zh-CN" sz="1200" b="1" dirty="0">
                <a:latin typeface="等线" panose="02010600030101010101" pitchFamily="2" charset="-122"/>
                <a:ea typeface="等线" panose="02010600030101010101" pitchFamily="2" charset="-122"/>
              </a:rPr>
              <a:t>⊕</a:t>
            </a:r>
            <a:r>
              <a:rPr lang="en-US" altLang="zh-CN" sz="1200" b="1" dirty="0"/>
              <a:t>C</a:t>
            </a:r>
            <a:r>
              <a:rPr lang="en-US" altLang="zh-CN" sz="1200" b="1" baseline="-25000" dirty="0"/>
              <a:t>i</a:t>
            </a:r>
            <a:endParaRPr lang="en-US" altLang="zh-CN" sz="1200" b="1" dirty="0"/>
          </a:p>
          <a:p>
            <a:pPr lvl="2" eaLnBrk="1" hangingPunct="1"/>
            <a:r>
              <a:rPr lang="en-US" altLang="zh-CN" sz="1200" b="1" dirty="0"/>
              <a:t>C</a:t>
            </a:r>
            <a:r>
              <a:rPr lang="en-US" altLang="zh-CN" sz="1200" b="1" baseline="-25000" dirty="0"/>
              <a:t>i+1</a:t>
            </a:r>
            <a:r>
              <a:rPr lang="en-US" altLang="zh-CN" sz="1200" b="1" dirty="0"/>
              <a:t>=(</a:t>
            </a:r>
            <a:r>
              <a:rPr lang="en-US" altLang="zh-CN" sz="1200" b="1" dirty="0" err="1"/>
              <a:t>X</a:t>
            </a:r>
            <a:r>
              <a:rPr lang="en-US" altLang="zh-CN" sz="1200" b="1" baseline="-25000" dirty="0" err="1"/>
              <a:t>i</a:t>
            </a:r>
            <a:r>
              <a:rPr lang="en-US" altLang="zh-CN" sz="1200" b="1" dirty="0" err="1"/>
              <a:t>+C</a:t>
            </a:r>
            <a:r>
              <a:rPr lang="en-US" altLang="zh-CN" sz="1200" b="1" baseline="-25000" dirty="0" err="1"/>
              <a:t>i</a:t>
            </a:r>
            <a:r>
              <a:rPr lang="en-US" altLang="zh-CN" sz="1200" b="1" dirty="0"/>
              <a:t>)(Y</a:t>
            </a:r>
            <a:r>
              <a:rPr lang="en-US" altLang="zh-CN" sz="1200" b="1" baseline="-25000" dirty="0"/>
              <a:t>i</a:t>
            </a:r>
            <a:r>
              <a:rPr lang="zh-CN" altLang="en-US" sz="1200" b="1" dirty="0">
                <a:latin typeface="等线" panose="02010600030101010101" pitchFamily="2" charset="-122"/>
                <a:ea typeface="等线" panose="02010600030101010101" pitchFamily="2" charset="-122"/>
              </a:rPr>
              <a:t>⊕</a:t>
            </a:r>
            <a:r>
              <a:rPr lang="en-US" altLang="zh-CN" sz="1200" b="1" dirty="0"/>
              <a:t>P) + </a:t>
            </a:r>
            <a:r>
              <a:rPr lang="en-US" altLang="zh-CN" sz="1200" b="1" dirty="0" err="1"/>
              <a:t>X</a:t>
            </a:r>
            <a:r>
              <a:rPr lang="en-US" altLang="zh-CN" sz="1200" b="1" baseline="-25000" dirty="0" err="1"/>
              <a:t>i</a:t>
            </a:r>
            <a:r>
              <a:rPr lang="en-US" altLang="zh-CN" sz="1200" b="1" dirty="0" err="1"/>
              <a:t>C</a:t>
            </a:r>
            <a:r>
              <a:rPr lang="en-US" altLang="zh-CN" sz="1200" b="1" baseline="-25000" dirty="0" err="1"/>
              <a:t>i</a:t>
            </a:r>
            <a:endParaRPr lang="en-US" altLang="zh-CN" sz="1200" b="1" dirty="0"/>
          </a:p>
          <a:p>
            <a:pPr lvl="2" eaLnBrk="1" hangingPunct="1"/>
            <a:endParaRPr lang="en-US" altLang="zh-CN" sz="1200" b="1" dirty="0"/>
          </a:p>
          <a:p>
            <a:pPr lvl="2" eaLnBrk="1" hangingPunct="1"/>
            <a:endParaRPr lang="en-US" altLang="zh-CN" sz="1200" b="1" dirty="0"/>
          </a:p>
          <a:p>
            <a:pPr lvl="2" eaLnBrk="1" hangingPunct="1"/>
            <a:endParaRPr lang="en-US" altLang="zh-CN" sz="1200" b="1" dirty="0"/>
          </a:p>
        </p:txBody>
      </p:sp>
      <p:grpSp>
        <p:nvGrpSpPr>
          <p:cNvPr id="20" name="组合 19">
            <a:extLst>
              <a:ext uri="{FF2B5EF4-FFF2-40B4-BE49-F238E27FC236}">
                <a16:creationId xmlns:a16="http://schemas.microsoft.com/office/drawing/2014/main" id="{DA8664AF-CBF7-45FE-9AF0-9527CE800918}"/>
              </a:ext>
            </a:extLst>
          </p:cNvPr>
          <p:cNvGrpSpPr/>
          <p:nvPr/>
        </p:nvGrpSpPr>
        <p:grpSpPr>
          <a:xfrm>
            <a:off x="4998220" y="4638062"/>
            <a:ext cx="2088232" cy="1743266"/>
            <a:chOff x="5220072" y="3677738"/>
            <a:chExt cx="2595693" cy="2194999"/>
          </a:xfrm>
        </p:grpSpPr>
        <p:grpSp>
          <p:nvGrpSpPr>
            <p:cNvPr id="18" name="组合 17">
              <a:extLst>
                <a:ext uri="{FF2B5EF4-FFF2-40B4-BE49-F238E27FC236}">
                  <a16:creationId xmlns:a16="http://schemas.microsoft.com/office/drawing/2014/main" id="{5F913A57-022E-4FEC-8263-29F283C790FD}"/>
                </a:ext>
              </a:extLst>
            </p:cNvPr>
            <p:cNvGrpSpPr/>
            <p:nvPr/>
          </p:nvGrpSpPr>
          <p:grpSpPr>
            <a:xfrm>
              <a:off x="5220072" y="3677738"/>
              <a:ext cx="2595693" cy="2194999"/>
              <a:chOff x="5220072" y="3677738"/>
              <a:chExt cx="2595693" cy="2194999"/>
            </a:xfrm>
          </p:grpSpPr>
          <p:grpSp>
            <p:nvGrpSpPr>
              <p:cNvPr id="14" name="组合 13">
                <a:extLst>
                  <a:ext uri="{FF2B5EF4-FFF2-40B4-BE49-F238E27FC236}">
                    <a16:creationId xmlns:a16="http://schemas.microsoft.com/office/drawing/2014/main" id="{F661943D-ECF7-4EEC-8AE1-0F00D0DD291F}"/>
                  </a:ext>
                </a:extLst>
              </p:cNvPr>
              <p:cNvGrpSpPr/>
              <p:nvPr/>
            </p:nvGrpSpPr>
            <p:grpSpPr>
              <a:xfrm>
                <a:off x="5220072" y="3677738"/>
                <a:ext cx="2595693" cy="2194999"/>
                <a:chOff x="5220072" y="3677738"/>
                <a:chExt cx="2595693" cy="2194999"/>
              </a:xfrm>
            </p:grpSpPr>
            <p:grpSp>
              <p:nvGrpSpPr>
                <p:cNvPr id="11" name="组合 10">
                  <a:extLst>
                    <a:ext uri="{FF2B5EF4-FFF2-40B4-BE49-F238E27FC236}">
                      <a16:creationId xmlns:a16="http://schemas.microsoft.com/office/drawing/2014/main" id="{44A41D66-6EC7-47DC-92D5-AA5FEA3BF80E}"/>
                    </a:ext>
                  </a:extLst>
                </p:cNvPr>
                <p:cNvGrpSpPr/>
                <p:nvPr/>
              </p:nvGrpSpPr>
              <p:grpSpPr>
                <a:xfrm>
                  <a:off x="5220072" y="3677738"/>
                  <a:ext cx="2595693" cy="2019449"/>
                  <a:chOff x="5220072" y="3677738"/>
                  <a:chExt cx="2595693" cy="2019449"/>
                </a:xfrm>
              </p:grpSpPr>
              <p:pic>
                <p:nvPicPr>
                  <p:cNvPr id="9" name="图片 8">
                    <a:extLst>
                      <a:ext uri="{FF2B5EF4-FFF2-40B4-BE49-F238E27FC236}">
                        <a16:creationId xmlns:a16="http://schemas.microsoft.com/office/drawing/2014/main" id="{A7412438-88E3-4A07-9BF5-669231B62CCC}"/>
                      </a:ext>
                    </a:extLst>
                  </p:cNvPr>
                  <p:cNvPicPr>
                    <a:picLocks noChangeAspect="1"/>
                  </p:cNvPicPr>
                  <p:nvPr/>
                </p:nvPicPr>
                <p:blipFill>
                  <a:blip r:embed="rId2"/>
                  <a:stretch>
                    <a:fillRect/>
                  </a:stretch>
                </p:blipFill>
                <p:spPr>
                  <a:xfrm>
                    <a:off x="5220072" y="3677738"/>
                    <a:ext cx="2595693" cy="2019449"/>
                  </a:xfrm>
                  <a:prstGeom prst="rect">
                    <a:avLst/>
                  </a:prstGeom>
                </p:spPr>
              </p:pic>
              <p:sp>
                <p:nvSpPr>
                  <p:cNvPr id="10" name="文本框 9">
                    <a:extLst>
                      <a:ext uri="{FF2B5EF4-FFF2-40B4-BE49-F238E27FC236}">
                        <a16:creationId xmlns:a16="http://schemas.microsoft.com/office/drawing/2014/main" id="{8CC8135A-89EB-4E33-9FCB-DCE5CCDC4DBE}"/>
                      </a:ext>
                    </a:extLst>
                  </p:cNvPr>
                  <p:cNvSpPr txBox="1"/>
                  <p:nvPr/>
                </p:nvSpPr>
                <p:spPr>
                  <a:xfrm>
                    <a:off x="7066936" y="4295376"/>
                    <a:ext cx="382969" cy="465037"/>
                  </a:xfrm>
                  <a:prstGeom prst="rect">
                    <a:avLst/>
                  </a:prstGeom>
                  <a:noFill/>
                </p:spPr>
                <p:txBody>
                  <a:bodyPr wrap="none" rtlCol="0">
                    <a:spAutoFit/>
                  </a:bodyPr>
                  <a:lstStyle/>
                  <a:p>
                    <a:r>
                      <a:rPr lang="en-US" altLang="zh-CN" b="1" dirty="0"/>
                      <a:t>P</a:t>
                    </a:r>
                    <a:endParaRPr lang="zh-CN" altLang="en-US" b="1" dirty="0"/>
                  </a:p>
                </p:txBody>
              </p:sp>
            </p:grpSp>
            <p:pic>
              <p:nvPicPr>
                <p:cNvPr id="13" name="图片 12">
                  <a:extLst>
                    <a:ext uri="{FF2B5EF4-FFF2-40B4-BE49-F238E27FC236}">
                      <a16:creationId xmlns:a16="http://schemas.microsoft.com/office/drawing/2014/main" id="{95B3847A-42F1-4F88-AB1A-73B423DE3CEE}"/>
                    </a:ext>
                  </a:extLst>
                </p:cNvPr>
                <p:cNvPicPr>
                  <a:picLocks noChangeAspect="1"/>
                </p:cNvPicPr>
                <p:nvPr/>
              </p:nvPicPr>
              <p:blipFill>
                <a:blip r:embed="rId3"/>
                <a:stretch>
                  <a:fillRect/>
                </a:stretch>
              </p:blipFill>
              <p:spPr>
                <a:xfrm>
                  <a:off x="6663690" y="5301208"/>
                  <a:ext cx="806491" cy="571529"/>
                </a:xfrm>
                <a:prstGeom prst="rect">
                  <a:avLst/>
                </a:prstGeom>
              </p:spPr>
            </p:pic>
          </p:grpSp>
          <p:cxnSp>
            <p:nvCxnSpPr>
              <p:cNvPr id="16" name="直接连接符 15">
                <a:extLst>
                  <a:ext uri="{FF2B5EF4-FFF2-40B4-BE49-F238E27FC236}">
                    <a16:creationId xmlns:a16="http://schemas.microsoft.com/office/drawing/2014/main" id="{0AF5923B-681F-4740-8E45-82F975BCA5B2}"/>
                  </a:ext>
                </a:extLst>
              </p:cNvPr>
              <p:cNvCxnSpPr>
                <a:cxnSpLocks/>
              </p:cNvCxnSpPr>
              <p:nvPr/>
            </p:nvCxnSpPr>
            <p:spPr>
              <a:xfrm>
                <a:off x="6588224" y="4927636"/>
                <a:ext cx="0" cy="229556"/>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00E7C8B6-BA67-45AB-BE3E-18BA1D4B3EDA}"/>
                </a:ext>
              </a:extLst>
            </p:cNvPr>
            <p:cNvSpPr txBox="1"/>
            <p:nvPr/>
          </p:nvSpPr>
          <p:spPr>
            <a:xfrm>
              <a:off x="6417463" y="5026369"/>
              <a:ext cx="401060" cy="426284"/>
            </a:xfrm>
            <a:prstGeom prst="rect">
              <a:avLst/>
            </a:prstGeom>
            <a:noFill/>
          </p:spPr>
          <p:txBody>
            <a:bodyPr wrap="none" rtlCol="0">
              <a:spAutoFit/>
            </a:bodyPr>
            <a:lstStyle/>
            <a:p>
              <a:r>
                <a:rPr lang="en-US" altLang="zh-CN" sz="1600" b="1" dirty="0"/>
                <a:t>Y</a:t>
              </a:r>
              <a:r>
                <a:rPr lang="en-US" altLang="zh-CN" sz="1600" b="1" baseline="-25000" dirty="0"/>
                <a:t>i</a:t>
              </a:r>
              <a:endParaRPr lang="zh-CN" altLang="en-US" sz="1600" b="1" baseline="-25000" dirty="0"/>
            </a:p>
          </p:txBody>
        </p:sp>
      </p:grpSp>
      <p:grpSp>
        <p:nvGrpSpPr>
          <p:cNvPr id="40" name="组合 39">
            <a:extLst>
              <a:ext uri="{FF2B5EF4-FFF2-40B4-BE49-F238E27FC236}">
                <a16:creationId xmlns:a16="http://schemas.microsoft.com/office/drawing/2014/main" id="{A8122A7C-286B-453E-8ECC-5852154BE680}"/>
              </a:ext>
            </a:extLst>
          </p:cNvPr>
          <p:cNvGrpSpPr/>
          <p:nvPr/>
        </p:nvGrpSpPr>
        <p:grpSpPr>
          <a:xfrm>
            <a:off x="1219722" y="4412484"/>
            <a:ext cx="2088232" cy="1800200"/>
            <a:chOff x="1293586" y="3591020"/>
            <a:chExt cx="2559633" cy="2228894"/>
          </a:xfrm>
        </p:grpSpPr>
        <p:grpSp>
          <p:nvGrpSpPr>
            <p:cNvPr id="41" name="组合 40">
              <a:extLst>
                <a:ext uri="{FF2B5EF4-FFF2-40B4-BE49-F238E27FC236}">
                  <a16:creationId xmlns:a16="http://schemas.microsoft.com/office/drawing/2014/main" id="{619778A6-2A11-4541-82C9-B57CF2718DF6}"/>
                </a:ext>
              </a:extLst>
            </p:cNvPr>
            <p:cNvGrpSpPr/>
            <p:nvPr/>
          </p:nvGrpSpPr>
          <p:grpSpPr>
            <a:xfrm>
              <a:off x="1293586" y="3591020"/>
              <a:ext cx="2559633" cy="2228894"/>
              <a:chOff x="1293586" y="3591020"/>
              <a:chExt cx="2559633" cy="2228894"/>
            </a:xfrm>
          </p:grpSpPr>
          <p:grpSp>
            <p:nvGrpSpPr>
              <p:cNvPr id="43" name="组合 42">
                <a:extLst>
                  <a:ext uri="{FF2B5EF4-FFF2-40B4-BE49-F238E27FC236}">
                    <a16:creationId xmlns:a16="http://schemas.microsoft.com/office/drawing/2014/main" id="{A036CE30-78DB-4AA0-A376-A6BAA61AB1B5}"/>
                  </a:ext>
                </a:extLst>
              </p:cNvPr>
              <p:cNvGrpSpPr/>
              <p:nvPr/>
            </p:nvGrpSpPr>
            <p:grpSpPr>
              <a:xfrm>
                <a:off x="1293586" y="3591020"/>
                <a:ext cx="2559633" cy="2228894"/>
                <a:chOff x="1285934" y="3573015"/>
                <a:chExt cx="2559633" cy="2228894"/>
              </a:xfrm>
            </p:grpSpPr>
            <p:pic>
              <p:nvPicPr>
                <p:cNvPr id="45" name="图片 44">
                  <a:extLst>
                    <a:ext uri="{FF2B5EF4-FFF2-40B4-BE49-F238E27FC236}">
                      <a16:creationId xmlns:a16="http://schemas.microsoft.com/office/drawing/2014/main" id="{32B456C6-7455-4541-BB44-926E724E1506}"/>
                    </a:ext>
                  </a:extLst>
                </p:cNvPr>
                <p:cNvPicPr>
                  <a:picLocks noChangeAspect="1"/>
                </p:cNvPicPr>
                <p:nvPr/>
              </p:nvPicPr>
              <p:blipFill>
                <a:blip r:embed="rId4"/>
                <a:stretch>
                  <a:fillRect/>
                </a:stretch>
              </p:blipFill>
              <p:spPr>
                <a:xfrm>
                  <a:off x="1285934" y="3573015"/>
                  <a:ext cx="2559633" cy="2228894"/>
                </a:xfrm>
                <a:prstGeom prst="rect">
                  <a:avLst/>
                </a:prstGeom>
              </p:spPr>
            </p:pic>
            <p:cxnSp>
              <p:nvCxnSpPr>
                <p:cNvPr id="46" name="直接连接符 45">
                  <a:extLst>
                    <a:ext uri="{FF2B5EF4-FFF2-40B4-BE49-F238E27FC236}">
                      <a16:creationId xmlns:a16="http://schemas.microsoft.com/office/drawing/2014/main" id="{58C81CF5-17B2-40F7-986B-28EEDC9F3BFA}"/>
                    </a:ext>
                  </a:extLst>
                </p:cNvPr>
                <p:cNvCxnSpPr/>
                <p:nvPr/>
              </p:nvCxnSpPr>
              <p:spPr>
                <a:xfrm>
                  <a:off x="2350106" y="4263478"/>
                  <a:ext cx="576064"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048C5BA4-6A7B-427B-BC1D-49C9088DFB42}"/>
                    </a:ext>
                  </a:extLst>
                </p:cNvPr>
                <p:cNvCxnSpPr/>
                <p:nvPr/>
              </p:nvCxnSpPr>
              <p:spPr>
                <a:xfrm>
                  <a:off x="2926170" y="4263478"/>
                  <a:ext cx="0" cy="1176387"/>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44" name="文本框 43">
                <a:extLst>
                  <a:ext uri="{FF2B5EF4-FFF2-40B4-BE49-F238E27FC236}">
                    <a16:creationId xmlns:a16="http://schemas.microsoft.com/office/drawing/2014/main" id="{5BBD20A0-F595-4FB8-B4E7-BAEFF87E96FC}"/>
                  </a:ext>
                </a:extLst>
              </p:cNvPr>
              <p:cNvSpPr txBox="1"/>
              <p:nvPr/>
            </p:nvSpPr>
            <p:spPr>
              <a:xfrm>
                <a:off x="2773379" y="5345835"/>
                <a:ext cx="416631" cy="457284"/>
              </a:xfrm>
              <a:prstGeom prst="rect">
                <a:avLst/>
              </a:prstGeom>
              <a:noFill/>
            </p:spPr>
            <p:txBody>
              <a:bodyPr wrap="none" rtlCol="0">
                <a:spAutoFit/>
              </a:bodyPr>
              <a:lstStyle/>
              <a:p>
                <a:r>
                  <a:rPr lang="en-US" altLang="zh-CN" b="1" dirty="0"/>
                  <a:t>Y</a:t>
                </a:r>
                <a:r>
                  <a:rPr lang="en-US" altLang="zh-CN" b="1" baseline="-25000" dirty="0"/>
                  <a:t>i</a:t>
                </a:r>
                <a:endParaRPr lang="zh-CN" altLang="en-US" b="1" baseline="-25000" dirty="0"/>
              </a:p>
            </p:txBody>
          </p:sp>
        </p:grpSp>
        <p:sp>
          <p:nvSpPr>
            <p:cNvPr id="42" name="文本框 41">
              <a:extLst>
                <a:ext uri="{FF2B5EF4-FFF2-40B4-BE49-F238E27FC236}">
                  <a16:creationId xmlns:a16="http://schemas.microsoft.com/office/drawing/2014/main" id="{1C2224FC-B336-4E80-9F62-FD43710249F4}"/>
                </a:ext>
              </a:extLst>
            </p:cNvPr>
            <p:cNvSpPr txBox="1"/>
            <p:nvPr/>
          </p:nvSpPr>
          <p:spPr>
            <a:xfrm>
              <a:off x="3215716" y="3975447"/>
              <a:ext cx="393367" cy="495391"/>
            </a:xfrm>
            <a:prstGeom prst="rect">
              <a:avLst/>
            </a:prstGeom>
            <a:noFill/>
          </p:spPr>
          <p:txBody>
            <a:bodyPr wrap="none" rtlCol="0">
              <a:spAutoFit/>
            </a:bodyPr>
            <a:lstStyle/>
            <a:p>
              <a:r>
                <a:rPr lang="en-US" altLang="zh-CN" sz="2000" b="1" dirty="0"/>
                <a:t>P</a:t>
              </a:r>
              <a:endParaRPr lang="zh-CN" altLang="en-US" sz="2000" b="1" dirty="0"/>
            </a:p>
          </p:txBody>
        </p:sp>
      </p:grpSp>
      <p:grpSp>
        <p:nvGrpSpPr>
          <p:cNvPr id="49" name="组合 48">
            <a:extLst>
              <a:ext uri="{FF2B5EF4-FFF2-40B4-BE49-F238E27FC236}">
                <a16:creationId xmlns:a16="http://schemas.microsoft.com/office/drawing/2014/main" id="{DC94A7B0-EE09-4653-B283-C786A5B00E16}"/>
              </a:ext>
            </a:extLst>
          </p:cNvPr>
          <p:cNvGrpSpPr/>
          <p:nvPr/>
        </p:nvGrpSpPr>
        <p:grpSpPr>
          <a:xfrm>
            <a:off x="5295529" y="1772816"/>
            <a:ext cx="3554140" cy="1744857"/>
            <a:chOff x="4943380" y="693519"/>
            <a:chExt cx="3770164" cy="1744857"/>
          </a:xfrm>
        </p:grpSpPr>
        <p:pic>
          <p:nvPicPr>
            <p:cNvPr id="48" name="图片 47">
              <a:extLst>
                <a:ext uri="{FF2B5EF4-FFF2-40B4-BE49-F238E27FC236}">
                  <a16:creationId xmlns:a16="http://schemas.microsoft.com/office/drawing/2014/main" id="{FB6577DE-638F-4246-A37A-96CF9B8A7B32}"/>
                </a:ext>
              </a:extLst>
            </p:cNvPr>
            <p:cNvPicPr>
              <a:picLocks noChangeAspect="1"/>
            </p:cNvPicPr>
            <p:nvPr/>
          </p:nvPicPr>
          <p:blipFill>
            <a:blip r:embed="rId5"/>
            <a:stretch>
              <a:fillRect/>
            </a:stretch>
          </p:blipFill>
          <p:spPr>
            <a:xfrm>
              <a:off x="4943380" y="693519"/>
              <a:ext cx="3770164" cy="1260232"/>
            </a:xfrm>
            <a:prstGeom prst="rect">
              <a:avLst/>
            </a:prstGeom>
          </p:spPr>
        </p:pic>
        <p:sp>
          <p:nvSpPr>
            <p:cNvPr id="50" name="圆角矩形 77">
              <a:extLst>
                <a:ext uri="{FF2B5EF4-FFF2-40B4-BE49-F238E27FC236}">
                  <a16:creationId xmlns:a16="http://schemas.microsoft.com/office/drawing/2014/main" id="{1363A259-286B-4A3A-A7D3-02EC4A5925FA}"/>
                </a:ext>
              </a:extLst>
            </p:cNvPr>
            <p:cNvSpPr/>
            <p:nvPr/>
          </p:nvSpPr>
          <p:spPr>
            <a:xfrm>
              <a:off x="5004048" y="1938096"/>
              <a:ext cx="1824414" cy="500280"/>
            </a:xfrm>
            <a:prstGeom prst="roundRect">
              <a:avLst>
                <a:gd name="adj" fmla="val 705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50" b="1" i="1" dirty="0">
                  <a:solidFill>
                    <a:schemeClr val="tx1"/>
                  </a:solidFill>
                  <a:latin typeface="Times New Roman" panose="02020603050405020304" pitchFamily="18" charset="0"/>
                  <a:cs typeface="Times New Roman" panose="02020603050405020304" pitchFamily="18" charset="0"/>
                </a:rPr>
                <a:t>C</a:t>
              </a:r>
              <a:r>
                <a:rPr lang="en-US" altLang="zh-CN" sz="1050" b="1" i="1" baseline="-25000" dirty="0">
                  <a:solidFill>
                    <a:schemeClr val="tx1"/>
                  </a:solidFill>
                  <a:latin typeface="Times New Roman" panose="02020603050405020304" pitchFamily="18" charset="0"/>
                  <a:cs typeface="Times New Roman" panose="02020603050405020304" pitchFamily="18" charset="0"/>
                </a:rPr>
                <a:t>i+1</a:t>
              </a:r>
              <a:r>
                <a:rPr lang="en-US" altLang="zh-CN" sz="1050" b="1" i="1" dirty="0">
                  <a:solidFill>
                    <a:schemeClr val="tx1"/>
                  </a:solidFill>
                  <a:latin typeface="Times New Roman" panose="02020603050405020304" pitchFamily="18" charset="0"/>
                  <a:cs typeface="Times New Roman" panose="02020603050405020304" pitchFamily="18" charset="0"/>
                </a:rPr>
                <a:t>  =  X</a:t>
              </a:r>
              <a:r>
                <a:rPr lang="en-US" altLang="zh-CN" sz="1050" b="1" i="1" baseline="-25000" dirty="0">
                  <a:solidFill>
                    <a:schemeClr val="tx1"/>
                  </a:solidFill>
                  <a:latin typeface="Times New Roman" panose="02020603050405020304" pitchFamily="18" charset="0"/>
                  <a:cs typeface="Times New Roman" panose="02020603050405020304" pitchFamily="18" charset="0"/>
                </a:rPr>
                <a:t>i </a:t>
              </a:r>
              <a:r>
                <a:rPr lang="en-US" altLang="zh-CN" sz="1050" b="1" i="1" dirty="0">
                  <a:solidFill>
                    <a:schemeClr val="tx1"/>
                  </a:solidFill>
                  <a:latin typeface="Times New Roman" panose="02020603050405020304" pitchFamily="18" charset="0"/>
                  <a:cs typeface="Times New Roman" panose="02020603050405020304" pitchFamily="18" charset="0"/>
                </a:rPr>
                <a:t>Y</a:t>
              </a:r>
              <a:r>
                <a:rPr lang="en-US" altLang="zh-CN" sz="1050" b="1" i="1" baseline="-25000" dirty="0">
                  <a:solidFill>
                    <a:schemeClr val="tx1"/>
                  </a:solidFill>
                  <a:latin typeface="Times New Roman" panose="02020603050405020304" pitchFamily="18" charset="0"/>
                  <a:cs typeface="Times New Roman" panose="02020603050405020304" pitchFamily="18" charset="0"/>
                </a:rPr>
                <a:t>i </a:t>
              </a:r>
              <a:r>
                <a:rPr lang="en-US" altLang="zh-CN" sz="1050" b="1" dirty="0">
                  <a:solidFill>
                    <a:schemeClr val="tx1"/>
                  </a:solidFill>
                  <a:latin typeface="Times New Roman" panose="02020603050405020304" pitchFamily="18" charset="0"/>
                  <a:cs typeface="Times New Roman" panose="02020603050405020304" pitchFamily="18" charset="0"/>
                </a:rPr>
                <a:t> +</a:t>
              </a:r>
              <a:r>
                <a:rPr lang="en-US" altLang="zh-CN" sz="1050" b="1" i="1" dirty="0">
                  <a:solidFill>
                    <a:schemeClr val="tx1"/>
                  </a:solidFill>
                  <a:latin typeface="Times New Roman" panose="02020603050405020304" pitchFamily="18" charset="0"/>
                  <a:cs typeface="Times New Roman" panose="02020603050405020304" pitchFamily="18" charset="0"/>
                </a:rPr>
                <a:t> </a:t>
              </a:r>
              <a:r>
                <a:rPr lang="en-US" altLang="zh-CN" sz="1050" b="1" i="1" dirty="0" err="1">
                  <a:solidFill>
                    <a:schemeClr val="tx1"/>
                  </a:solidFill>
                  <a:latin typeface="Times New Roman" panose="02020603050405020304" pitchFamily="18" charset="0"/>
                  <a:cs typeface="Times New Roman" panose="02020603050405020304" pitchFamily="18" charset="0"/>
                </a:rPr>
                <a:t>X</a:t>
              </a:r>
              <a:r>
                <a:rPr lang="en-US" altLang="zh-CN" sz="1050" b="1" i="1" baseline="-25000" dirty="0" err="1">
                  <a:solidFill>
                    <a:schemeClr val="tx1"/>
                  </a:solidFill>
                  <a:latin typeface="Times New Roman" panose="02020603050405020304" pitchFamily="18" charset="0"/>
                  <a:cs typeface="Times New Roman" panose="02020603050405020304" pitchFamily="18" charset="0"/>
                </a:rPr>
                <a:t>i</a:t>
              </a:r>
              <a:r>
                <a:rPr lang="en-US" altLang="zh-CN" sz="1050" b="1" i="1" dirty="0" err="1">
                  <a:solidFill>
                    <a:schemeClr val="tx1"/>
                  </a:solidFill>
                  <a:latin typeface="Times New Roman" panose="02020603050405020304" pitchFamily="18" charset="0"/>
                  <a:cs typeface="Times New Roman" panose="02020603050405020304" pitchFamily="18" charset="0"/>
                </a:rPr>
                <a:t>C</a:t>
              </a:r>
              <a:r>
                <a:rPr lang="en-US" altLang="zh-CN" sz="1050" b="1" i="1" baseline="-25000" dirty="0" err="1">
                  <a:solidFill>
                    <a:schemeClr val="tx1"/>
                  </a:solidFill>
                  <a:latin typeface="Times New Roman" panose="02020603050405020304" pitchFamily="18" charset="0"/>
                  <a:cs typeface="Times New Roman" panose="02020603050405020304" pitchFamily="18" charset="0"/>
                </a:rPr>
                <a:t>i</a:t>
              </a:r>
              <a:r>
                <a:rPr lang="en-US" altLang="zh-CN" sz="1050" b="1" dirty="0">
                  <a:solidFill>
                    <a:schemeClr val="tx1"/>
                  </a:solidFill>
                  <a:latin typeface="Times New Roman" panose="02020603050405020304" pitchFamily="18" charset="0"/>
                  <a:cs typeface="Times New Roman" panose="02020603050405020304" pitchFamily="18" charset="0"/>
                </a:rPr>
                <a:t>+ </a:t>
              </a:r>
              <a:r>
                <a:rPr lang="en-US" altLang="zh-CN" sz="1050" b="1" i="1" dirty="0">
                  <a:solidFill>
                    <a:schemeClr val="tx1"/>
                  </a:solidFill>
                  <a:latin typeface="Times New Roman" panose="02020603050405020304" pitchFamily="18" charset="0"/>
                  <a:cs typeface="Times New Roman" panose="02020603050405020304" pitchFamily="18" charset="0"/>
                </a:rPr>
                <a:t>Y</a:t>
              </a:r>
              <a:r>
                <a:rPr lang="en-US" altLang="zh-CN" sz="1050" b="1" i="1" baseline="-25000" dirty="0">
                  <a:solidFill>
                    <a:schemeClr val="tx1"/>
                  </a:solidFill>
                  <a:latin typeface="Times New Roman" panose="02020603050405020304" pitchFamily="18" charset="0"/>
                  <a:cs typeface="Times New Roman" panose="02020603050405020304" pitchFamily="18" charset="0"/>
                </a:rPr>
                <a:t>i</a:t>
              </a:r>
              <a:r>
                <a:rPr lang="en-US" altLang="zh-CN" sz="1050" b="1" dirty="0">
                  <a:solidFill>
                    <a:schemeClr val="tx1"/>
                  </a:solidFill>
                  <a:latin typeface="Times New Roman" panose="02020603050405020304" pitchFamily="18" charset="0"/>
                  <a:cs typeface="Times New Roman" panose="02020603050405020304" pitchFamily="18" charset="0"/>
                </a:rPr>
                <a:t> </a:t>
              </a:r>
              <a:r>
                <a:rPr lang="en-US" altLang="zh-CN" sz="1050" b="1" i="1" dirty="0">
                  <a:solidFill>
                    <a:schemeClr val="tx1"/>
                  </a:solidFill>
                  <a:latin typeface="Times New Roman" panose="02020603050405020304" pitchFamily="18" charset="0"/>
                  <a:cs typeface="Times New Roman" panose="02020603050405020304" pitchFamily="18" charset="0"/>
                </a:rPr>
                <a:t>C</a:t>
              </a:r>
              <a:r>
                <a:rPr lang="en-US" altLang="zh-CN" sz="1050" b="1" i="1" baseline="-25000" dirty="0">
                  <a:solidFill>
                    <a:schemeClr val="tx1"/>
                  </a:solidFill>
                  <a:latin typeface="Times New Roman" panose="02020603050405020304" pitchFamily="18" charset="0"/>
                  <a:cs typeface="Times New Roman" panose="02020603050405020304" pitchFamily="18" charset="0"/>
                </a:rPr>
                <a:t>i</a:t>
              </a:r>
              <a:r>
                <a:rPr lang="en-US" altLang="zh-CN" sz="1050" b="1" i="1" dirty="0">
                  <a:solidFill>
                    <a:schemeClr val="tx1"/>
                  </a:solidFill>
                  <a:latin typeface="Times New Roman" panose="02020603050405020304" pitchFamily="18" charset="0"/>
                  <a:cs typeface="Times New Roman" panose="02020603050405020304" pitchFamily="18" charset="0"/>
                </a:rPr>
                <a:t> </a:t>
              </a:r>
            </a:p>
            <a:p>
              <a:r>
                <a:rPr lang="en-US" altLang="zh-CN" sz="1050" b="1" i="1" dirty="0">
                  <a:solidFill>
                    <a:schemeClr val="tx1"/>
                  </a:solidFill>
                  <a:latin typeface="Times New Roman" panose="02020603050405020304" pitchFamily="18" charset="0"/>
                  <a:cs typeface="Times New Roman" panose="02020603050405020304" pitchFamily="18" charset="0"/>
                </a:rPr>
                <a:t>         =  </a:t>
              </a:r>
              <a:r>
                <a:rPr lang="en-US" altLang="zh-CN" sz="1050" b="1" dirty="0">
                  <a:solidFill>
                    <a:schemeClr val="tx1"/>
                  </a:solidFill>
                  <a:latin typeface="Times New Roman" panose="02020603050405020304" pitchFamily="18" charset="0"/>
                  <a:cs typeface="Times New Roman" panose="02020603050405020304" pitchFamily="18" charset="0"/>
                </a:rPr>
                <a:t>(</a:t>
              </a:r>
              <a:r>
                <a:rPr lang="en-US" altLang="zh-CN" sz="1050" b="1" i="1" dirty="0">
                  <a:solidFill>
                    <a:schemeClr val="tx1"/>
                  </a:solidFill>
                  <a:latin typeface="Times New Roman" panose="02020603050405020304" pitchFamily="18" charset="0"/>
                  <a:cs typeface="Times New Roman" panose="02020603050405020304" pitchFamily="18" charset="0"/>
                </a:rPr>
                <a:t>X</a:t>
              </a:r>
              <a:r>
                <a:rPr lang="en-US" altLang="zh-CN" sz="1050" b="1" i="1" baseline="-25000" dirty="0">
                  <a:solidFill>
                    <a:schemeClr val="tx1"/>
                  </a:solidFill>
                  <a:latin typeface="Times New Roman" panose="02020603050405020304" pitchFamily="18" charset="0"/>
                  <a:cs typeface="Times New Roman" panose="02020603050405020304" pitchFamily="18" charset="0"/>
                </a:rPr>
                <a:t>i </a:t>
              </a:r>
              <a:r>
                <a:rPr lang="en-US" altLang="zh-CN" sz="1050" b="1" dirty="0">
                  <a:solidFill>
                    <a:schemeClr val="tx1"/>
                  </a:solidFill>
                  <a:latin typeface="Times New Roman" panose="02020603050405020304" pitchFamily="18" charset="0"/>
                  <a:cs typeface="Times New Roman" panose="02020603050405020304" pitchFamily="18" charset="0"/>
                </a:rPr>
                <a:t>+</a:t>
              </a:r>
              <a:r>
                <a:rPr lang="en-US" altLang="zh-CN" sz="1050" b="1" i="1" dirty="0">
                  <a:solidFill>
                    <a:schemeClr val="tx1"/>
                  </a:solidFill>
                  <a:latin typeface="Times New Roman" panose="02020603050405020304" pitchFamily="18" charset="0"/>
                  <a:cs typeface="Times New Roman" panose="02020603050405020304" pitchFamily="18" charset="0"/>
                </a:rPr>
                <a:t>C</a:t>
              </a:r>
              <a:r>
                <a:rPr lang="en-US" altLang="zh-CN" sz="1050" b="1" i="1" baseline="-25000" dirty="0">
                  <a:solidFill>
                    <a:schemeClr val="tx1"/>
                  </a:solidFill>
                  <a:latin typeface="Times New Roman" panose="02020603050405020304" pitchFamily="18" charset="0"/>
                  <a:cs typeface="Times New Roman" panose="02020603050405020304" pitchFamily="18" charset="0"/>
                </a:rPr>
                <a:t>i</a:t>
              </a:r>
              <a:r>
                <a:rPr lang="en-US" altLang="zh-CN" sz="1050" b="1" dirty="0">
                  <a:solidFill>
                    <a:schemeClr val="tx1"/>
                  </a:solidFill>
                  <a:latin typeface="Times New Roman" panose="02020603050405020304" pitchFamily="18" charset="0"/>
                  <a:cs typeface="Times New Roman" panose="02020603050405020304" pitchFamily="18" charset="0"/>
                </a:rPr>
                <a:t>)</a:t>
              </a:r>
              <a:r>
                <a:rPr lang="en-US" altLang="zh-CN" sz="1050" b="1" i="1" dirty="0">
                  <a:solidFill>
                    <a:schemeClr val="tx1"/>
                  </a:solidFill>
                  <a:latin typeface="Times New Roman" panose="02020603050405020304" pitchFamily="18" charset="0"/>
                  <a:cs typeface="Times New Roman" panose="02020603050405020304" pitchFamily="18" charset="0"/>
                </a:rPr>
                <a:t>Y</a:t>
              </a:r>
              <a:r>
                <a:rPr lang="en-US" altLang="zh-CN" sz="1050" b="1" i="1" baseline="-25000" dirty="0">
                  <a:solidFill>
                    <a:schemeClr val="tx1"/>
                  </a:solidFill>
                  <a:latin typeface="Times New Roman" panose="02020603050405020304" pitchFamily="18" charset="0"/>
                  <a:cs typeface="Times New Roman" panose="02020603050405020304" pitchFamily="18" charset="0"/>
                </a:rPr>
                <a:t>i</a:t>
              </a:r>
              <a:r>
                <a:rPr lang="en-US" altLang="zh-CN" sz="1050" b="1" dirty="0">
                  <a:solidFill>
                    <a:schemeClr val="tx1"/>
                  </a:solidFill>
                  <a:latin typeface="Times New Roman" panose="02020603050405020304" pitchFamily="18" charset="0"/>
                  <a:cs typeface="Times New Roman" panose="02020603050405020304" pitchFamily="18" charset="0"/>
                </a:rPr>
                <a:t> +</a:t>
              </a:r>
              <a:r>
                <a:rPr lang="en-US" altLang="zh-CN" sz="1050" b="1" i="1" dirty="0" err="1">
                  <a:solidFill>
                    <a:schemeClr val="tx1"/>
                  </a:solidFill>
                  <a:latin typeface="Times New Roman" panose="02020603050405020304" pitchFamily="18" charset="0"/>
                  <a:cs typeface="Times New Roman" panose="02020603050405020304" pitchFamily="18" charset="0"/>
                </a:rPr>
                <a:t>X</a:t>
              </a:r>
              <a:r>
                <a:rPr lang="en-US" altLang="zh-CN" sz="1050" b="1" i="1" baseline="-25000" dirty="0" err="1">
                  <a:solidFill>
                    <a:schemeClr val="tx1"/>
                  </a:solidFill>
                  <a:latin typeface="Times New Roman" panose="02020603050405020304" pitchFamily="18" charset="0"/>
                  <a:cs typeface="Times New Roman" panose="02020603050405020304" pitchFamily="18" charset="0"/>
                </a:rPr>
                <a:t>i</a:t>
              </a:r>
              <a:r>
                <a:rPr lang="en-US" altLang="zh-CN" sz="1050" b="1" i="1" dirty="0" err="1">
                  <a:solidFill>
                    <a:schemeClr val="tx1"/>
                  </a:solidFill>
                  <a:latin typeface="Times New Roman" panose="02020603050405020304" pitchFamily="18" charset="0"/>
                  <a:cs typeface="Times New Roman" panose="02020603050405020304" pitchFamily="18" charset="0"/>
                </a:rPr>
                <a:t>C</a:t>
              </a:r>
              <a:r>
                <a:rPr lang="en-US" altLang="zh-CN" sz="1050" b="1" i="1" baseline="-25000" dirty="0" err="1">
                  <a:solidFill>
                    <a:schemeClr val="tx1"/>
                  </a:solidFill>
                  <a:latin typeface="Times New Roman" panose="02020603050405020304" pitchFamily="18" charset="0"/>
                  <a:cs typeface="Times New Roman" panose="02020603050405020304" pitchFamily="18" charset="0"/>
                </a:rPr>
                <a:t>i</a:t>
              </a:r>
              <a:endParaRPr lang="zh-CN" altLang="en-US" sz="1050" b="1" i="1" baseline="-25000" dirty="0">
                <a:solidFill>
                  <a:schemeClr val="tx1"/>
                </a:solidFill>
                <a:latin typeface="Times New Roman" panose="02020603050405020304" pitchFamily="18" charset="0"/>
                <a:cs typeface="Times New Roman" panose="02020603050405020304" pitchFamily="18" charset="0"/>
              </a:endParaRPr>
            </a:p>
          </p:txBody>
        </p:sp>
      </p:grpSp>
      <p:sp>
        <p:nvSpPr>
          <p:cNvPr id="2" name="文本框 1">
            <a:extLst>
              <a:ext uri="{FF2B5EF4-FFF2-40B4-BE49-F238E27FC236}">
                <a16:creationId xmlns:a16="http://schemas.microsoft.com/office/drawing/2014/main" id="{2143EB5B-2F12-4800-8A11-CABFEC799B3B}"/>
              </a:ext>
            </a:extLst>
          </p:cNvPr>
          <p:cNvSpPr txBox="1"/>
          <p:nvPr/>
        </p:nvSpPr>
        <p:spPr>
          <a:xfrm>
            <a:off x="1552578" y="6381328"/>
            <a:ext cx="1291230" cy="369332"/>
          </a:xfrm>
          <a:prstGeom prst="rect">
            <a:avLst/>
          </a:prstGeom>
          <a:noFill/>
        </p:spPr>
        <p:txBody>
          <a:bodyPr wrap="square" rtlCol="0">
            <a:spAutoFit/>
          </a:bodyPr>
          <a:lstStyle/>
          <a:p>
            <a:pPr algn="ctr"/>
            <a:r>
              <a:rPr lang="en-US" altLang="zh-CN" b="1" dirty="0"/>
              <a:t>CAS</a:t>
            </a:r>
            <a:r>
              <a:rPr lang="zh-CN" altLang="en-US" b="1" dirty="0"/>
              <a:t>的结构</a:t>
            </a:r>
          </a:p>
        </p:txBody>
      </p:sp>
      <p:sp>
        <p:nvSpPr>
          <p:cNvPr id="24" name="文本框 23">
            <a:extLst>
              <a:ext uri="{FF2B5EF4-FFF2-40B4-BE49-F238E27FC236}">
                <a16:creationId xmlns:a16="http://schemas.microsoft.com/office/drawing/2014/main" id="{6668E0FE-1DF9-432D-901C-F013E97B7D48}"/>
              </a:ext>
            </a:extLst>
          </p:cNvPr>
          <p:cNvSpPr txBox="1"/>
          <p:nvPr/>
        </p:nvSpPr>
        <p:spPr>
          <a:xfrm>
            <a:off x="5369002" y="6381328"/>
            <a:ext cx="1291230" cy="369332"/>
          </a:xfrm>
          <a:prstGeom prst="rect">
            <a:avLst/>
          </a:prstGeom>
          <a:noFill/>
        </p:spPr>
        <p:txBody>
          <a:bodyPr wrap="square" rtlCol="0">
            <a:spAutoFit/>
          </a:bodyPr>
          <a:lstStyle/>
          <a:p>
            <a:pPr algn="ctr"/>
            <a:r>
              <a:rPr lang="en-US" altLang="zh-CN" b="1" dirty="0"/>
              <a:t>CAS</a:t>
            </a:r>
            <a:r>
              <a:rPr lang="zh-CN" altLang="en-US" b="1" dirty="0"/>
              <a:t>的符号</a:t>
            </a:r>
          </a:p>
        </p:txBody>
      </p:sp>
      <p:sp>
        <p:nvSpPr>
          <p:cNvPr id="25" name="文本框 24">
            <a:extLst>
              <a:ext uri="{FF2B5EF4-FFF2-40B4-BE49-F238E27FC236}">
                <a16:creationId xmlns:a16="http://schemas.microsoft.com/office/drawing/2014/main" id="{9DEA15E0-5BA0-4291-911A-A3DA37C10C09}"/>
              </a:ext>
            </a:extLst>
          </p:cNvPr>
          <p:cNvSpPr txBox="1"/>
          <p:nvPr/>
        </p:nvSpPr>
        <p:spPr>
          <a:xfrm>
            <a:off x="7601250" y="3131676"/>
            <a:ext cx="1291230" cy="307777"/>
          </a:xfrm>
          <a:prstGeom prst="rect">
            <a:avLst/>
          </a:prstGeom>
          <a:noFill/>
        </p:spPr>
        <p:txBody>
          <a:bodyPr wrap="square" rtlCol="0">
            <a:spAutoFit/>
          </a:bodyPr>
          <a:lstStyle/>
          <a:p>
            <a:pPr algn="ctr"/>
            <a:r>
              <a:rPr lang="zh-CN" altLang="en-US" sz="1400" b="1" dirty="0"/>
              <a:t>全加器（</a:t>
            </a:r>
            <a:r>
              <a:rPr lang="en-US" altLang="zh-CN" sz="1400" b="1" dirty="0"/>
              <a:t>FA</a:t>
            </a:r>
            <a:r>
              <a:rPr lang="zh-CN" altLang="en-US" sz="1400" b="1" dirty="0"/>
              <a:t>）</a:t>
            </a:r>
          </a:p>
        </p:txBody>
      </p:sp>
    </p:spTree>
    <p:extLst>
      <p:ext uri="{BB962C8B-B14F-4D97-AF65-F5344CB8AC3E}">
        <p14:creationId xmlns:p14="http://schemas.microsoft.com/office/powerpoint/2010/main" val="38715770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9F6EFD7C-C8A2-4589-A35A-36DEEC670673}"/>
                  </a:ext>
                </a:extLst>
              </p:cNvPr>
              <p:cNvSpPr>
                <a:spLocks noGrp="1"/>
              </p:cNvSpPr>
              <p:nvPr>
                <p:ph idx="1"/>
              </p:nvPr>
            </p:nvSpPr>
            <p:spPr>
              <a:xfrm>
                <a:off x="63494" y="90666"/>
                <a:ext cx="7654073" cy="4525963"/>
              </a:xfrm>
            </p:spPr>
            <p:txBody>
              <a:bodyPr/>
              <a:lstStyle/>
              <a:p>
                <a:pPr lvl="1" eaLnBrk="1" hangingPunct="1"/>
                <a:r>
                  <a:rPr lang="en-US" altLang="zh-CN" sz="2000" b="1" dirty="0"/>
                  <a:t>2</a:t>
                </a:r>
                <a:r>
                  <a:rPr lang="zh-CN" altLang="en-US" sz="2000" b="1" dirty="0"/>
                  <a:t>、阵列除法器的连接与运算</a:t>
                </a:r>
                <a:endParaRPr lang="en-US" altLang="zh-CN" sz="1600" b="1" dirty="0"/>
              </a:p>
              <a:p>
                <a:pPr lvl="2"/>
                <a:r>
                  <a:rPr lang="zh-CN" altLang="en-US" sz="1400" b="1" dirty="0">
                    <a:highlight>
                      <a:srgbClr val="FFFF00"/>
                    </a:highlight>
                  </a:rPr>
                  <a:t>小数定点除的约束</a:t>
                </a:r>
                <a:r>
                  <a:rPr lang="en-US" altLang="zh-CN" sz="1400" b="1" dirty="0">
                    <a:highlight>
                      <a:srgbClr val="FFFF00"/>
                    </a:highlight>
                  </a:rPr>
                  <a:t> </a:t>
                </a:r>
                <a14:m>
                  <m:oMath xmlns:m="http://schemas.openxmlformats.org/officeDocument/2006/math">
                    <m:r>
                      <a:rPr lang="en-US" altLang="zh-CN" sz="1400" b="1" i="1" smtClean="0">
                        <a:highlight>
                          <a:srgbClr val="FFFF00"/>
                        </a:highlight>
                        <a:latin typeface="Cambria Math" panose="02040503050406030204" pitchFamily="18" charset="0"/>
                      </a:rPr>
                      <m:t>𝟎</m:t>
                    </m:r>
                    <m:r>
                      <a:rPr lang="en-US" altLang="zh-CN" sz="1400" b="1" i="1" smtClean="0">
                        <a:highlight>
                          <a:srgbClr val="FFFF00"/>
                        </a:highlight>
                        <a:latin typeface="Cambria Math" panose="02040503050406030204" pitchFamily="18" charset="0"/>
                      </a:rPr>
                      <m:t>&lt;</m:t>
                    </m:r>
                    <m:d>
                      <m:dPr>
                        <m:begChr m:val="|"/>
                        <m:endChr m:val="|"/>
                        <m:ctrlPr>
                          <a:rPr lang="en-US" altLang="zh-CN" sz="1400" b="1" i="1" smtClean="0">
                            <a:highlight>
                              <a:srgbClr val="FFFF00"/>
                            </a:highlight>
                            <a:latin typeface="Cambria Math" panose="02040503050406030204" pitchFamily="18" charset="0"/>
                          </a:rPr>
                        </m:ctrlPr>
                      </m:dPr>
                      <m:e>
                        <m:r>
                          <a:rPr lang="en-US" altLang="zh-CN" sz="1400" b="1" i="1" smtClean="0">
                            <a:highlight>
                              <a:srgbClr val="FFFF00"/>
                            </a:highlight>
                            <a:latin typeface="Cambria Math" panose="02040503050406030204" pitchFamily="18" charset="0"/>
                          </a:rPr>
                          <m:t>𝒙</m:t>
                        </m:r>
                      </m:e>
                    </m:d>
                    <m:r>
                      <a:rPr lang="en-US" altLang="zh-CN" sz="1400" b="1" i="1" smtClean="0">
                        <a:highlight>
                          <a:srgbClr val="FFFF00"/>
                        </a:highlight>
                        <a:latin typeface="Cambria Math" panose="02040503050406030204" pitchFamily="18" charset="0"/>
                        <a:ea typeface="Cambria Math" panose="02040503050406030204" pitchFamily="18" charset="0"/>
                      </a:rPr>
                      <m:t>≤</m:t>
                    </m:r>
                    <m:d>
                      <m:dPr>
                        <m:begChr m:val="|"/>
                        <m:endChr m:val="|"/>
                        <m:ctrlPr>
                          <a:rPr lang="en-US" altLang="zh-CN" sz="1400" b="1" i="1" smtClean="0">
                            <a:highlight>
                              <a:srgbClr val="FFFF00"/>
                            </a:highlight>
                            <a:latin typeface="Cambria Math" panose="02040503050406030204" pitchFamily="18" charset="0"/>
                            <a:ea typeface="Cambria Math" panose="02040503050406030204" pitchFamily="18" charset="0"/>
                          </a:rPr>
                        </m:ctrlPr>
                      </m:dPr>
                      <m:e>
                        <m:r>
                          <a:rPr lang="en-US" altLang="zh-CN" sz="1400" b="1" i="1" smtClean="0">
                            <a:highlight>
                              <a:srgbClr val="FFFF00"/>
                            </a:highlight>
                            <a:latin typeface="Cambria Math" panose="02040503050406030204" pitchFamily="18" charset="0"/>
                            <a:ea typeface="Cambria Math" panose="02040503050406030204" pitchFamily="18" charset="0"/>
                          </a:rPr>
                          <m:t>𝒚</m:t>
                        </m:r>
                      </m:e>
                    </m:d>
                  </m:oMath>
                </a14:m>
                <a:endParaRPr lang="en-US" altLang="zh-CN" sz="1400" b="1" dirty="0">
                  <a:highlight>
                    <a:srgbClr val="FFFF00"/>
                  </a:highlight>
                </a:endParaRPr>
              </a:p>
              <a:p>
                <a:pPr lvl="2"/>
                <a:r>
                  <a:rPr lang="zh-CN" altLang="en-US" sz="1400" b="1" dirty="0"/>
                  <a:t>被除数</a:t>
                </a:r>
                <a:r>
                  <a:rPr lang="en-US" altLang="zh-CN" sz="1400" b="1" dirty="0"/>
                  <a:t>X=0.X</a:t>
                </a:r>
                <a:r>
                  <a:rPr lang="en-US" altLang="zh-CN" sz="1400" b="1" baseline="-25000" dirty="0"/>
                  <a:t>1</a:t>
                </a:r>
                <a:r>
                  <a:rPr lang="en-US" altLang="zh-CN" sz="1400" b="1" dirty="0"/>
                  <a:t>X</a:t>
                </a:r>
                <a:r>
                  <a:rPr lang="en-US" altLang="zh-CN" sz="1400" b="1" baseline="-25000" dirty="0"/>
                  <a:t>2</a:t>
                </a:r>
                <a:r>
                  <a:rPr lang="en-US" altLang="zh-CN" sz="1400" b="1" dirty="0"/>
                  <a:t>X</a:t>
                </a:r>
                <a:r>
                  <a:rPr lang="en-US" altLang="zh-CN" sz="1400" b="1" baseline="-25000" dirty="0"/>
                  <a:t>3</a:t>
                </a:r>
                <a:r>
                  <a:rPr lang="en-US" altLang="zh-CN" sz="1400" b="1" dirty="0"/>
                  <a:t>X</a:t>
                </a:r>
                <a:r>
                  <a:rPr lang="en-US" altLang="zh-CN" sz="1400" b="1" baseline="-25000" dirty="0"/>
                  <a:t>4</a:t>
                </a:r>
                <a:r>
                  <a:rPr lang="en-US" altLang="zh-CN" sz="1400" b="1" dirty="0"/>
                  <a:t>X</a:t>
                </a:r>
                <a:r>
                  <a:rPr lang="en-US" altLang="zh-CN" sz="1400" b="1" baseline="-25000" dirty="0"/>
                  <a:t>5</a:t>
                </a:r>
                <a:r>
                  <a:rPr lang="en-US" altLang="zh-CN" sz="1400" b="1" dirty="0"/>
                  <a:t>X</a:t>
                </a:r>
                <a:r>
                  <a:rPr lang="en-US" altLang="zh-CN" sz="1400" b="1" baseline="-25000" dirty="0"/>
                  <a:t>6</a:t>
                </a:r>
                <a:r>
                  <a:rPr lang="en-US" altLang="zh-CN" sz="1400" b="1" dirty="0"/>
                  <a:t>X</a:t>
                </a:r>
                <a:r>
                  <a:rPr lang="en-US" altLang="zh-CN" sz="1400" b="1" baseline="-25000" dirty="0"/>
                  <a:t>7</a:t>
                </a:r>
                <a:r>
                  <a:rPr lang="en-US" altLang="zh-CN" sz="1400" b="1" dirty="0"/>
                  <a:t>X</a:t>
                </a:r>
                <a:r>
                  <a:rPr lang="en-US" altLang="zh-CN" sz="1400" b="1" baseline="-25000" dirty="0"/>
                  <a:t>8</a:t>
                </a:r>
                <a:endParaRPr lang="en-US" altLang="zh-CN" sz="1400" b="1" dirty="0"/>
              </a:p>
              <a:p>
                <a:pPr lvl="2"/>
                <a:r>
                  <a:rPr lang="zh-CN" altLang="en-US" sz="1400" b="1" dirty="0"/>
                  <a:t>除数</a:t>
                </a:r>
                <a:r>
                  <a:rPr lang="en-US" altLang="zh-CN" sz="1400" b="1" dirty="0"/>
                  <a:t>Y=0.Y</a:t>
                </a:r>
                <a:r>
                  <a:rPr lang="en-US" altLang="zh-CN" sz="1400" b="1" baseline="-25000" dirty="0"/>
                  <a:t>1</a:t>
                </a:r>
                <a:r>
                  <a:rPr lang="en-US" altLang="zh-CN" sz="1400" b="1" dirty="0"/>
                  <a:t>Y</a:t>
                </a:r>
                <a:r>
                  <a:rPr lang="en-US" altLang="zh-CN" sz="1400" b="1" baseline="-25000" dirty="0"/>
                  <a:t>2</a:t>
                </a:r>
                <a:r>
                  <a:rPr lang="en-US" altLang="zh-CN" sz="1400" b="1" dirty="0"/>
                  <a:t>Y</a:t>
                </a:r>
                <a:r>
                  <a:rPr lang="en-US" altLang="zh-CN" sz="1400" b="1" baseline="-25000" dirty="0"/>
                  <a:t>3</a:t>
                </a:r>
                <a:r>
                  <a:rPr lang="en-US" altLang="zh-CN" sz="1400" b="1" dirty="0"/>
                  <a:t>Y</a:t>
                </a:r>
                <a:r>
                  <a:rPr lang="en-US" altLang="zh-CN" sz="1400" b="1" baseline="-25000" dirty="0"/>
                  <a:t>4</a:t>
                </a:r>
                <a:endParaRPr lang="en-US" altLang="zh-CN" sz="1400" b="1" dirty="0"/>
              </a:p>
              <a:p>
                <a:pPr lvl="2"/>
                <a:r>
                  <a:rPr lang="zh-CN" altLang="en-US" sz="1400" b="1" dirty="0"/>
                  <a:t>商</a:t>
                </a:r>
                <a:r>
                  <a:rPr lang="en-US" altLang="zh-CN" sz="1400" b="1" dirty="0"/>
                  <a:t>Q=0.Q</a:t>
                </a:r>
                <a:r>
                  <a:rPr lang="en-US" altLang="zh-CN" sz="1400" b="1" baseline="-25000" dirty="0"/>
                  <a:t>1</a:t>
                </a:r>
                <a:r>
                  <a:rPr lang="en-US" altLang="zh-CN" sz="1400" b="1" dirty="0"/>
                  <a:t>Q</a:t>
                </a:r>
                <a:r>
                  <a:rPr lang="en-US" altLang="zh-CN" sz="1400" b="1" baseline="-25000" dirty="0"/>
                  <a:t>2</a:t>
                </a:r>
                <a:r>
                  <a:rPr lang="en-US" altLang="zh-CN" sz="1400" b="1" dirty="0"/>
                  <a:t>Q</a:t>
                </a:r>
                <a:r>
                  <a:rPr lang="en-US" altLang="zh-CN" sz="1400" b="1" baseline="-25000" dirty="0"/>
                  <a:t>3</a:t>
                </a:r>
                <a:r>
                  <a:rPr lang="en-US" altLang="zh-CN" sz="1400" b="1" dirty="0"/>
                  <a:t>Q</a:t>
                </a:r>
                <a:r>
                  <a:rPr lang="en-US" altLang="zh-CN" sz="1400" b="1" baseline="-25000" dirty="0"/>
                  <a:t>4</a:t>
                </a:r>
                <a:endParaRPr lang="en-US" altLang="zh-CN" sz="1400" b="1" dirty="0"/>
              </a:p>
              <a:p>
                <a:pPr lvl="2"/>
                <a:r>
                  <a:rPr lang="zh-CN" altLang="en-US" sz="1400" b="1" dirty="0"/>
                  <a:t>余数</a:t>
                </a:r>
                <a:r>
                  <a:rPr lang="en-US" altLang="zh-CN" sz="1400" b="1" dirty="0"/>
                  <a:t>=0.000R</a:t>
                </a:r>
                <a:r>
                  <a:rPr lang="en-US" altLang="zh-CN" sz="1400" b="1" baseline="-25000" dirty="0"/>
                  <a:t>4</a:t>
                </a:r>
                <a:r>
                  <a:rPr lang="en-US" altLang="zh-CN" sz="1400" b="1" dirty="0"/>
                  <a:t>R</a:t>
                </a:r>
                <a:r>
                  <a:rPr lang="en-US" altLang="zh-CN" sz="1400" b="1" baseline="-25000" dirty="0"/>
                  <a:t>5</a:t>
                </a:r>
                <a:r>
                  <a:rPr lang="en-US" altLang="zh-CN" sz="1400" b="1" dirty="0"/>
                  <a:t>R</a:t>
                </a:r>
                <a:r>
                  <a:rPr lang="en-US" altLang="zh-CN" sz="1400" b="1" baseline="-25000" dirty="0"/>
                  <a:t>6</a:t>
                </a:r>
                <a:r>
                  <a:rPr lang="en-US" altLang="zh-CN" sz="1400" b="1" dirty="0"/>
                  <a:t>R</a:t>
                </a:r>
                <a:r>
                  <a:rPr lang="en-US" altLang="zh-CN" sz="1400" b="1" baseline="-25000" dirty="0"/>
                  <a:t>7</a:t>
                </a:r>
                <a:r>
                  <a:rPr lang="en-US" altLang="zh-CN" sz="1400" b="1" dirty="0"/>
                  <a:t>R</a:t>
                </a:r>
                <a:r>
                  <a:rPr lang="en-US" altLang="zh-CN" sz="1400" b="1" baseline="-25000" dirty="0"/>
                  <a:t>8</a:t>
                </a:r>
              </a:p>
              <a:p>
                <a:pPr lvl="2"/>
                <a:r>
                  <a:rPr lang="en-US" altLang="zh-CN" sz="1400" b="1" dirty="0">
                    <a:highlight>
                      <a:srgbClr val="FFFF00"/>
                    </a:highlight>
                  </a:rPr>
                  <a:t>P=1</a:t>
                </a:r>
                <a:r>
                  <a:rPr lang="zh-CN" altLang="en-US" sz="1400" b="1" dirty="0">
                    <a:highlight>
                      <a:srgbClr val="FFFF00"/>
                    </a:highlight>
                  </a:rPr>
                  <a:t>（</a:t>
                </a:r>
                <a:r>
                  <a:rPr lang="en-US" altLang="zh-CN" sz="1400" b="1" dirty="0">
                    <a:highlight>
                      <a:srgbClr val="FFFF00"/>
                    </a:highlight>
                  </a:rPr>
                  <a:t>CAS</a:t>
                </a:r>
                <a:r>
                  <a:rPr lang="zh-CN" altLang="en-US" sz="1400" b="1" dirty="0">
                    <a:highlight>
                      <a:srgbClr val="FFFF00"/>
                    </a:highlight>
                  </a:rPr>
                  <a:t>做减法运算，并补码取反</a:t>
                </a:r>
                <a:r>
                  <a:rPr lang="en-US" altLang="zh-CN" sz="1400" b="1" dirty="0">
                    <a:highlight>
                      <a:srgbClr val="FFFF00"/>
                    </a:highlight>
                  </a:rPr>
                  <a:t>+1</a:t>
                </a:r>
                <a:r>
                  <a:rPr lang="zh-CN" altLang="en-US" sz="1400" b="1" dirty="0">
                    <a:highlight>
                      <a:srgbClr val="FFFF00"/>
                    </a:highlight>
                  </a:rPr>
                  <a:t>）；初始</a:t>
                </a:r>
                <a:r>
                  <a:rPr lang="en-US" altLang="zh-CN" sz="1400" b="1" dirty="0">
                    <a:highlight>
                      <a:srgbClr val="FFFF00"/>
                    </a:highlight>
                  </a:rPr>
                  <a:t>=1</a:t>
                </a:r>
                <a:r>
                  <a:rPr lang="zh-CN" altLang="en-US" sz="1400" b="1" dirty="0">
                    <a:highlight>
                      <a:srgbClr val="FFFF00"/>
                    </a:highlight>
                  </a:rPr>
                  <a:t>，第一次进行比较，判断溢出</a:t>
                </a:r>
                <a:endParaRPr lang="en-US" altLang="zh-CN" sz="1400" b="1" dirty="0">
                  <a:highlight>
                    <a:srgbClr val="FFFF00"/>
                  </a:highlight>
                </a:endParaRPr>
              </a:p>
              <a:p>
                <a:pPr lvl="2"/>
                <a:r>
                  <a:rPr lang="en-US" altLang="zh-CN" sz="1400" b="1" dirty="0">
                    <a:highlight>
                      <a:srgbClr val="FFFF00"/>
                    </a:highlight>
                  </a:rPr>
                  <a:t>Ci+1=Qi, </a:t>
                </a:r>
                <a:r>
                  <a:rPr lang="zh-CN" altLang="en-US" sz="1400" b="1" dirty="0">
                    <a:highlight>
                      <a:srgbClr val="FFFF00"/>
                    </a:highlight>
                  </a:rPr>
                  <a:t>即进位位</a:t>
                </a:r>
                <a:r>
                  <a:rPr lang="en-US" altLang="zh-CN" sz="1400" b="1" dirty="0" err="1">
                    <a:highlight>
                      <a:srgbClr val="FFFF00"/>
                    </a:highlight>
                  </a:rPr>
                  <a:t>Cout</a:t>
                </a:r>
                <a:r>
                  <a:rPr lang="zh-CN" altLang="en-US" sz="1400" b="1" dirty="0">
                    <a:highlight>
                      <a:srgbClr val="FFFF00"/>
                    </a:highlight>
                  </a:rPr>
                  <a:t>为上商位，作为下一行的</a:t>
                </a:r>
                <a:r>
                  <a:rPr lang="en-US" altLang="zh-CN" sz="1400" b="1" dirty="0">
                    <a:highlight>
                      <a:srgbClr val="FFFF00"/>
                    </a:highlight>
                  </a:rPr>
                  <a:t>P</a:t>
                </a:r>
                <a:r>
                  <a:rPr lang="zh-CN" altLang="en-US" sz="1400" b="1" dirty="0">
                    <a:highlight>
                      <a:srgbClr val="FFFF00"/>
                    </a:highlight>
                  </a:rPr>
                  <a:t>，控制每一行的加减运算</a:t>
                </a:r>
                <a:endParaRPr lang="en-US" altLang="zh-CN" sz="1400" b="1" dirty="0">
                  <a:highlight>
                    <a:srgbClr val="FFFF00"/>
                  </a:highlight>
                </a:endParaRPr>
              </a:p>
              <a:p>
                <a:pPr lvl="2"/>
                <a:r>
                  <a:rPr lang="en-US" altLang="zh-CN" sz="1400" b="1" dirty="0">
                    <a:highlight>
                      <a:srgbClr val="FFFF00"/>
                    </a:highlight>
                  </a:rPr>
                  <a:t>Yi</a:t>
                </a:r>
                <a:r>
                  <a:rPr lang="zh-CN" altLang="en-US" sz="1400" b="1" dirty="0">
                    <a:highlight>
                      <a:srgbClr val="FFFF00"/>
                    </a:highlight>
                  </a:rPr>
                  <a:t>的斜向运算相当于手动的右移</a:t>
                </a:r>
                <a:r>
                  <a:rPr lang="en-US" altLang="zh-CN" sz="1400" b="1" dirty="0">
                    <a:highlight>
                      <a:srgbClr val="FFFF00"/>
                    </a:highlight>
                  </a:rPr>
                  <a:t>;</a:t>
                </a:r>
                <a:r>
                  <a:rPr lang="zh-CN" altLang="en-US" sz="1400" b="1" dirty="0">
                    <a:highlight>
                      <a:srgbClr val="FFFF00"/>
                    </a:highlight>
                  </a:rPr>
                  <a:t>每一行的</a:t>
                </a:r>
                <a:r>
                  <a:rPr lang="en-US" altLang="zh-CN" sz="1400" b="1" dirty="0">
                    <a:highlight>
                      <a:srgbClr val="FFFF00"/>
                    </a:highlight>
                  </a:rPr>
                  <a:t>CAS</a:t>
                </a:r>
                <a:r>
                  <a:rPr lang="zh-CN" altLang="en-US" sz="1400" b="1" dirty="0">
                    <a:highlight>
                      <a:srgbClr val="FFFF00"/>
                    </a:highlight>
                  </a:rPr>
                  <a:t>构成串行加法</a:t>
                </a:r>
                <a:r>
                  <a:rPr lang="en-US" altLang="zh-CN" sz="1400" b="1" dirty="0">
                    <a:highlight>
                      <a:srgbClr val="FFFF00"/>
                    </a:highlight>
                  </a:rPr>
                  <a:t>/</a:t>
                </a:r>
                <a:r>
                  <a:rPr lang="zh-CN" altLang="en-US" sz="1400" b="1" dirty="0">
                    <a:highlight>
                      <a:srgbClr val="FFFF00"/>
                    </a:highlight>
                  </a:rPr>
                  <a:t>减法器</a:t>
                </a:r>
                <a:endParaRPr lang="zh-CN" altLang="en-US" sz="1800" b="1" dirty="0">
                  <a:highlight>
                    <a:srgbClr val="FFFF00"/>
                  </a:highlight>
                </a:endParaRPr>
              </a:p>
            </p:txBody>
          </p:sp>
        </mc:Choice>
        <mc:Fallback>
          <p:sp>
            <p:nvSpPr>
              <p:cNvPr id="3" name="内容占位符 2">
                <a:extLst>
                  <a:ext uri="{FF2B5EF4-FFF2-40B4-BE49-F238E27FC236}">
                    <a16:creationId xmlns:a16="http://schemas.microsoft.com/office/drawing/2014/main" id="{9F6EFD7C-C8A2-4589-A35A-36DEEC670673}"/>
                  </a:ext>
                </a:extLst>
              </p:cNvPr>
              <p:cNvSpPr>
                <a:spLocks noGrp="1" noRot="1" noChangeAspect="1" noMove="1" noResize="1" noEditPoints="1" noAdjustHandles="1" noChangeArrowheads="1" noChangeShapeType="1" noTextEdit="1"/>
              </p:cNvSpPr>
              <p:nvPr>
                <p:ph idx="1"/>
              </p:nvPr>
            </p:nvSpPr>
            <p:spPr>
              <a:xfrm>
                <a:off x="63494" y="90666"/>
                <a:ext cx="7654073" cy="4525963"/>
              </a:xfrm>
              <a:blipFill>
                <a:blip r:embed="rId2"/>
                <a:stretch>
                  <a:fillRect t="-1213"/>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A896C5C7-B6F1-4569-9ACD-6141856243B6}"/>
              </a:ext>
            </a:extLst>
          </p:cNvPr>
          <p:cNvGrpSpPr/>
          <p:nvPr/>
        </p:nvGrpSpPr>
        <p:grpSpPr>
          <a:xfrm>
            <a:off x="1190722" y="2564846"/>
            <a:ext cx="6545140" cy="4126608"/>
            <a:chOff x="1403648" y="2351903"/>
            <a:chExt cx="6545140" cy="4126608"/>
          </a:xfrm>
        </p:grpSpPr>
        <p:pic>
          <p:nvPicPr>
            <p:cNvPr id="5" name="图片 4">
              <a:extLst>
                <a:ext uri="{FF2B5EF4-FFF2-40B4-BE49-F238E27FC236}">
                  <a16:creationId xmlns:a16="http://schemas.microsoft.com/office/drawing/2014/main" id="{0AAEF3FE-1D32-4310-8146-A832F2A08860}"/>
                </a:ext>
              </a:extLst>
            </p:cNvPr>
            <p:cNvPicPr>
              <a:picLocks noChangeAspect="1"/>
            </p:cNvPicPr>
            <p:nvPr/>
          </p:nvPicPr>
          <p:blipFill>
            <a:blip r:embed="rId3"/>
            <a:stretch>
              <a:fillRect/>
            </a:stretch>
          </p:blipFill>
          <p:spPr>
            <a:xfrm>
              <a:off x="1403648" y="2351903"/>
              <a:ext cx="6545140" cy="3957417"/>
            </a:xfrm>
            <a:prstGeom prst="rect">
              <a:avLst/>
            </a:prstGeom>
          </p:spPr>
        </p:pic>
        <p:pic>
          <p:nvPicPr>
            <p:cNvPr id="7" name="图片 6">
              <a:extLst>
                <a:ext uri="{FF2B5EF4-FFF2-40B4-BE49-F238E27FC236}">
                  <a16:creationId xmlns:a16="http://schemas.microsoft.com/office/drawing/2014/main" id="{8ABD53CD-B7B4-4C2D-B18B-116340B310EE}"/>
                </a:ext>
              </a:extLst>
            </p:cNvPr>
            <p:cNvPicPr>
              <a:picLocks noChangeAspect="1"/>
            </p:cNvPicPr>
            <p:nvPr/>
          </p:nvPicPr>
          <p:blipFill>
            <a:blip r:embed="rId4"/>
            <a:stretch>
              <a:fillRect/>
            </a:stretch>
          </p:blipFill>
          <p:spPr>
            <a:xfrm>
              <a:off x="1475656" y="6021288"/>
              <a:ext cx="1728192" cy="457223"/>
            </a:xfrm>
            <a:prstGeom prst="rect">
              <a:avLst/>
            </a:prstGeom>
          </p:spPr>
        </p:pic>
      </p:grpSp>
      <p:sp>
        <p:nvSpPr>
          <p:cNvPr id="18" name="文本框 17">
            <a:extLst>
              <a:ext uri="{FF2B5EF4-FFF2-40B4-BE49-F238E27FC236}">
                <a16:creationId xmlns:a16="http://schemas.microsoft.com/office/drawing/2014/main" id="{DA1902CE-1F86-4CE4-AF51-621ED7E90DC5}"/>
              </a:ext>
            </a:extLst>
          </p:cNvPr>
          <p:cNvSpPr txBox="1"/>
          <p:nvPr/>
        </p:nvSpPr>
        <p:spPr>
          <a:xfrm>
            <a:off x="3635896" y="6443463"/>
            <a:ext cx="3168352" cy="307777"/>
          </a:xfrm>
          <a:prstGeom prst="rect">
            <a:avLst/>
          </a:prstGeom>
          <a:noFill/>
        </p:spPr>
        <p:txBody>
          <a:bodyPr wrap="square">
            <a:spAutoFit/>
          </a:bodyPr>
          <a:lstStyle/>
          <a:p>
            <a:r>
              <a:rPr lang="zh-CN" altLang="en-US" sz="1400" b="1" dirty="0"/>
              <a:t>图</a:t>
            </a:r>
            <a:r>
              <a:rPr lang="en-US" altLang="zh-CN" sz="1400" b="1" dirty="0"/>
              <a:t>3.18    </a:t>
            </a:r>
            <a:r>
              <a:rPr lang="zh-CN" altLang="en-US" sz="1400" b="1" dirty="0"/>
              <a:t>阵列除法器</a:t>
            </a:r>
            <a:endParaRPr lang="zh-CN" altLang="en-US" sz="1400" dirty="0"/>
          </a:p>
        </p:txBody>
      </p:sp>
      <p:sp>
        <p:nvSpPr>
          <p:cNvPr id="32" name="文本框 31">
            <a:extLst>
              <a:ext uri="{FF2B5EF4-FFF2-40B4-BE49-F238E27FC236}">
                <a16:creationId xmlns:a16="http://schemas.microsoft.com/office/drawing/2014/main" id="{75FC644F-D4D1-4244-9317-412B144124F7}"/>
              </a:ext>
            </a:extLst>
          </p:cNvPr>
          <p:cNvSpPr txBox="1"/>
          <p:nvPr/>
        </p:nvSpPr>
        <p:spPr>
          <a:xfrm>
            <a:off x="7376232" y="59809"/>
            <a:ext cx="432048" cy="369332"/>
          </a:xfrm>
          <a:prstGeom prst="rect">
            <a:avLst/>
          </a:prstGeom>
          <a:noFill/>
        </p:spPr>
        <p:txBody>
          <a:bodyPr wrap="square" rtlCol="0">
            <a:spAutoFit/>
          </a:bodyPr>
          <a:lstStyle/>
          <a:p>
            <a:r>
              <a:rPr lang="en-US" altLang="zh-CN" dirty="0"/>
              <a:t>xi</a:t>
            </a:r>
            <a:endParaRPr lang="zh-CN" altLang="en-US" dirty="0"/>
          </a:p>
        </p:txBody>
      </p:sp>
      <p:grpSp>
        <p:nvGrpSpPr>
          <p:cNvPr id="40" name="组合 39">
            <a:extLst>
              <a:ext uri="{FF2B5EF4-FFF2-40B4-BE49-F238E27FC236}">
                <a16:creationId xmlns:a16="http://schemas.microsoft.com/office/drawing/2014/main" id="{B6D42772-1DC0-4BAD-A558-247256444738}"/>
              </a:ext>
            </a:extLst>
          </p:cNvPr>
          <p:cNvGrpSpPr/>
          <p:nvPr/>
        </p:nvGrpSpPr>
        <p:grpSpPr>
          <a:xfrm>
            <a:off x="5968263" y="134379"/>
            <a:ext cx="2947389" cy="1869969"/>
            <a:chOff x="4824873" y="211450"/>
            <a:chExt cx="2947389" cy="1869969"/>
          </a:xfrm>
        </p:grpSpPr>
        <p:sp>
          <p:nvSpPr>
            <p:cNvPr id="2" name="矩形 1">
              <a:extLst>
                <a:ext uri="{FF2B5EF4-FFF2-40B4-BE49-F238E27FC236}">
                  <a16:creationId xmlns:a16="http://schemas.microsoft.com/office/drawing/2014/main" id="{DC287F27-9903-45F4-A8E4-8E6B1333D992}"/>
                </a:ext>
              </a:extLst>
            </p:cNvPr>
            <p:cNvSpPr/>
            <p:nvPr/>
          </p:nvSpPr>
          <p:spPr>
            <a:xfrm>
              <a:off x="5944810" y="907607"/>
              <a:ext cx="720080" cy="496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CASi</a:t>
              </a:r>
              <a:endParaRPr lang="zh-CN" altLang="en-US" dirty="0"/>
            </a:p>
          </p:txBody>
        </p:sp>
        <p:cxnSp>
          <p:nvCxnSpPr>
            <p:cNvPr id="17" name="直接箭头连接符 16">
              <a:extLst>
                <a:ext uri="{FF2B5EF4-FFF2-40B4-BE49-F238E27FC236}">
                  <a16:creationId xmlns:a16="http://schemas.microsoft.com/office/drawing/2014/main" id="{217F92A2-F7EE-433D-96DA-8CA3A1843124}"/>
                </a:ext>
              </a:extLst>
            </p:cNvPr>
            <p:cNvCxnSpPr/>
            <p:nvPr/>
          </p:nvCxnSpPr>
          <p:spPr>
            <a:xfrm>
              <a:off x="5596115" y="565307"/>
              <a:ext cx="432000" cy="3608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直接箭头连接符 18">
              <a:extLst>
                <a:ext uri="{FF2B5EF4-FFF2-40B4-BE49-F238E27FC236}">
                  <a16:creationId xmlns:a16="http://schemas.microsoft.com/office/drawing/2014/main" id="{DCE6433A-FD4E-4CDD-8BFE-94ED8A8F13F3}"/>
                </a:ext>
              </a:extLst>
            </p:cNvPr>
            <p:cNvCxnSpPr>
              <a:cxnSpLocks/>
            </p:cNvCxnSpPr>
            <p:nvPr/>
          </p:nvCxnSpPr>
          <p:spPr>
            <a:xfrm>
              <a:off x="6614711" y="1429934"/>
              <a:ext cx="288000" cy="252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直接箭头连接符 20">
              <a:extLst>
                <a:ext uri="{FF2B5EF4-FFF2-40B4-BE49-F238E27FC236}">
                  <a16:creationId xmlns:a16="http://schemas.microsoft.com/office/drawing/2014/main" id="{BE260E3E-5E5A-4B79-BD25-05C09EBD1DEC}"/>
                </a:ext>
              </a:extLst>
            </p:cNvPr>
            <p:cNvCxnSpPr>
              <a:cxnSpLocks/>
            </p:cNvCxnSpPr>
            <p:nvPr/>
          </p:nvCxnSpPr>
          <p:spPr>
            <a:xfrm>
              <a:off x="6372200" y="431428"/>
              <a:ext cx="0" cy="468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直接箭头连接符 23">
              <a:extLst>
                <a:ext uri="{FF2B5EF4-FFF2-40B4-BE49-F238E27FC236}">
                  <a16:creationId xmlns:a16="http://schemas.microsoft.com/office/drawing/2014/main" id="{A5704250-7780-4AC6-B7E2-4D069B0776EE}"/>
                </a:ext>
              </a:extLst>
            </p:cNvPr>
            <p:cNvCxnSpPr>
              <a:cxnSpLocks/>
            </p:cNvCxnSpPr>
            <p:nvPr/>
          </p:nvCxnSpPr>
          <p:spPr>
            <a:xfrm>
              <a:off x="6323663" y="1422311"/>
              <a:ext cx="0" cy="36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直接箭头连接符 24">
              <a:extLst>
                <a:ext uri="{FF2B5EF4-FFF2-40B4-BE49-F238E27FC236}">
                  <a16:creationId xmlns:a16="http://schemas.microsoft.com/office/drawing/2014/main" id="{A9DC2727-F63D-41F4-AEE1-1C5296E62600}"/>
                </a:ext>
              </a:extLst>
            </p:cNvPr>
            <p:cNvCxnSpPr>
              <a:cxnSpLocks/>
              <a:endCxn id="2" idx="1"/>
            </p:cNvCxnSpPr>
            <p:nvPr/>
          </p:nvCxnSpPr>
          <p:spPr>
            <a:xfrm>
              <a:off x="5352791" y="1060007"/>
              <a:ext cx="59201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直接箭头连接符 27">
              <a:extLst>
                <a:ext uri="{FF2B5EF4-FFF2-40B4-BE49-F238E27FC236}">
                  <a16:creationId xmlns:a16="http://schemas.microsoft.com/office/drawing/2014/main" id="{9277FA30-23EA-44BF-9085-7677E638CB1B}"/>
                </a:ext>
              </a:extLst>
            </p:cNvPr>
            <p:cNvCxnSpPr>
              <a:cxnSpLocks/>
            </p:cNvCxnSpPr>
            <p:nvPr/>
          </p:nvCxnSpPr>
          <p:spPr>
            <a:xfrm>
              <a:off x="6667684" y="1078561"/>
              <a:ext cx="59201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直接箭头连接符 28">
              <a:extLst>
                <a:ext uri="{FF2B5EF4-FFF2-40B4-BE49-F238E27FC236}">
                  <a16:creationId xmlns:a16="http://schemas.microsoft.com/office/drawing/2014/main" id="{F9F803C5-48C6-489F-9D35-3AEEF598CDFE}"/>
                </a:ext>
              </a:extLst>
            </p:cNvPr>
            <p:cNvCxnSpPr>
              <a:cxnSpLocks/>
            </p:cNvCxnSpPr>
            <p:nvPr/>
          </p:nvCxnSpPr>
          <p:spPr>
            <a:xfrm flipH="1">
              <a:off x="5364824" y="1280344"/>
              <a:ext cx="576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接箭头连接符 30">
              <a:extLst>
                <a:ext uri="{FF2B5EF4-FFF2-40B4-BE49-F238E27FC236}">
                  <a16:creationId xmlns:a16="http://schemas.microsoft.com/office/drawing/2014/main" id="{9ABE87AC-3725-4629-AD80-0C5751840D2E}"/>
                </a:ext>
              </a:extLst>
            </p:cNvPr>
            <p:cNvCxnSpPr>
              <a:cxnSpLocks/>
            </p:cNvCxnSpPr>
            <p:nvPr/>
          </p:nvCxnSpPr>
          <p:spPr>
            <a:xfrm flipH="1">
              <a:off x="6683703" y="1268760"/>
              <a:ext cx="576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3" name="文本框 32">
              <a:extLst>
                <a:ext uri="{FF2B5EF4-FFF2-40B4-BE49-F238E27FC236}">
                  <a16:creationId xmlns:a16="http://schemas.microsoft.com/office/drawing/2014/main" id="{3D969356-B42F-4E75-8740-A85E56CE8A95}"/>
                </a:ext>
              </a:extLst>
            </p:cNvPr>
            <p:cNvSpPr txBox="1"/>
            <p:nvPr/>
          </p:nvSpPr>
          <p:spPr>
            <a:xfrm>
              <a:off x="5374138" y="211450"/>
              <a:ext cx="432048" cy="369332"/>
            </a:xfrm>
            <a:prstGeom prst="rect">
              <a:avLst/>
            </a:prstGeom>
            <a:noFill/>
          </p:spPr>
          <p:txBody>
            <a:bodyPr wrap="square" rtlCol="0">
              <a:spAutoFit/>
            </a:bodyPr>
            <a:lstStyle/>
            <a:p>
              <a:r>
                <a:rPr lang="en-US" altLang="zh-CN" dirty="0"/>
                <a:t> </a:t>
              </a:r>
              <a:r>
                <a:rPr lang="en-US" altLang="zh-CN" dirty="0" err="1"/>
                <a:t>yi</a:t>
              </a:r>
              <a:endParaRPr lang="zh-CN" altLang="en-US" dirty="0"/>
            </a:p>
          </p:txBody>
        </p:sp>
        <p:sp>
          <p:nvSpPr>
            <p:cNvPr id="34" name="文本框 33">
              <a:extLst>
                <a:ext uri="{FF2B5EF4-FFF2-40B4-BE49-F238E27FC236}">
                  <a16:creationId xmlns:a16="http://schemas.microsoft.com/office/drawing/2014/main" id="{46DE91C9-0C19-486E-A0BF-384BFADF2647}"/>
                </a:ext>
              </a:extLst>
            </p:cNvPr>
            <p:cNvSpPr txBox="1"/>
            <p:nvPr/>
          </p:nvSpPr>
          <p:spPr>
            <a:xfrm>
              <a:off x="6899363" y="1458959"/>
              <a:ext cx="432048" cy="369332"/>
            </a:xfrm>
            <a:prstGeom prst="rect">
              <a:avLst/>
            </a:prstGeom>
            <a:noFill/>
          </p:spPr>
          <p:txBody>
            <a:bodyPr wrap="square" rtlCol="0">
              <a:spAutoFit/>
            </a:bodyPr>
            <a:lstStyle/>
            <a:p>
              <a:r>
                <a:rPr lang="en-US" altLang="zh-CN" dirty="0" err="1"/>
                <a:t>yi</a:t>
              </a:r>
              <a:endParaRPr lang="zh-CN" altLang="en-US" dirty="0"/>
            </a:p>
          </p:txBody>
        </p:sp>
        <p:sp>
          <p:nvSpPr>
            <p:cNvPr id="35" name="文本框 34">
              <a:extLst>
                <a:ext uri="{FF2B5EF4-FFF2-40B4-BE49-F238E27FC236}">
                  <a16:creationId xmlns:a16="http://schemas.microsoft.com/office/drawing/2014/main" id="{89A1EA83-02CB-470F-8C6F-53A605D286AA}"/>
                </a:ext>
              </a:extLst>
            </p:cNvPr>
            <p:cNvSpPr txBox="1"/>
            <p:nvPr/>
          </p:nvSpPr>
          <p:spPr>
            <a:xfrm>
              <a:off x="7340214" y="858788"/>
              <a:ext cx="432048" cy="369332"/>
            </a:xfrm>
            <a:prstGeom prst="rect">
              <a:avLst/>
            </a:prstGeom>
            <a:noFill/>
          </p:spPr>
          <p:txBody>
            <a:bodyPr wrap="square" rtlCol="0">
              <a:spAutoFit/>
            </a:bodyPr>
            <a:lstStyle/>
            <a:p>
              <a:r>
                <a:rPr lang="en-US" altLang="zh-CN" dirty="0"/>
                <a:t>P</a:t>
              </a:r>
              <a:endParaRPr lang="zh-CN" altLang="en-US" dirty="0"/>
            </a:p>
          </p:txBody>
        </p:sp>
        <p:sp>
          <p:nvSpPr>
            <p:cNvPr id="36" name="文本框 35">
              <a:extLst>
                <a:ext uri="{FF2B5EF4-FFF2-40B4-BE49-F238E27FC236}">
                  <a16:creationId xmlns:a16="http://schemas.microsoft.com/office/drawing/2014/main" id="{80E965D2-D308-4F24-A321-B12CABF4F476}"/>
                </a:ext>
              </a:extLst>
            </p:cNvPr>
            <p:cNvSpPr txBox="1"/>
            <p:nvPr/>
          </p:nvSpPr>
          <p:spPr>
            <a:xfrm>
              <a:off x="5148800" y="899428"/>
              <a:ext cx="432048" cy="369332"/>
            </a:xfrm>
            <a:prstGeom prst="rect">
              <a:avLst/>
            </a:prstGeom>
            <a:noFill/>
          </p:spPr>
          <p:txBody>
            <a:bodyPr wrap="square" rtlCol="0">
              <a:spAutoFit/>
            </a:bodyPr>
            <a:lstStyle/>
            <a:p>
              <a:r>
                <a:rPr lang="en-US" altLang="zh-CN" dirty="0"/>
                <a:t>P</a:t>
              </a:r>
              <a:endParaRPr lang="zh-CN" altLang="en-US" dirty="0"/>
            </a:p>
          </p:txBody>
        </p:sp>
        <p:sp>
          <p:nvSpPr>
            <p:cNvPr id="37" name="文本框 36">
              <a:extLst>
                <a:ext uri="{FF2B5EF4-FFF2-40B4-BE49-F238E27FC236}">
                  <a16:creationId xmlns:a16="http://schemas.microsoft.com/office/drawing/2014/main" id="{F13C6B8E-42CD-440F-B770-4B6F46D0F04F}"/>
                </a:ext>
              </a:extLst>
            </p:cNvPr>
            <p:cNvSpPr txBox="1"/>
            <p:nvPr/>
          </p:nvSpPr>
          <p:spPr>
            <a:xfrm>
              <a:off x="7334625" y="1166216"/>
              <a:ext cx="432048" cy="369332"/>
            </a:xfrm>
            <a:prstGeom prst="rect">
              <a:avLst/>
            </a:prstGeom>
            <a:noFill/>
          </p:spPr>
          <p:txBody>
            <a:bodyPr wrap="square" rtlCol="0">
              <a:spAutoFit/>
            </a:bodyPr>
            <a:lstStyle/>
            <a:p>
              <a:r>
                <a:rPr lang="en-US" altLang="zh-CN" dirty="0"/>
                <a:t>ci</a:t>
              </a:r>
              <a:endParaRPr lang="zh-CN" altLang="en-US" dirty="0"/>
            </a:p>
          </p:txBody>
        </p:sp>
        <p:sp>
          <p:nvSpPr>
            <p:cNvPr id="38" name="文本框 37">
              <a:extLst>
                <a:ext uri="{FF2B5EF4-FFF2-40B4-BE49-F238E27FC236}">
                  <a16:creationId xmlns:a16="http://schemas.microsoft.com/office/drawing/2014/main" id="{910099A8-277B-417E-905F-E6DC8B463D7B}"/>
                </a:ext>
              </a:extLst>
            </p:cNvPr>
            <p:cNvSpPr txBox="1"/>
            <p:nvPr/>
          </p:nvSpPr>
          <p:spPr>
            <a:xfrm>
              <a:off x="4824873" y="1116820"/>
              <a:ext cx="720080" cy="369332"/>
            </a:xfrm>
            <a:prstGeom prst="rect">
              <a:avLst/>
            </a:prstGeom>
            <a:noFill/>
          </p:spPr>
          <p:txBody>
            <a:bodyPr wrap="square" rtlCol="0">
              <a:spAutoFit/>
            </a:bodyPr>
            <a:lstStyle/>
            <a:p>
              <a:r>
                <a:rPr lang="en-US" altLang="zh-CN" dirty="0">
                  <a:solidFill>
                    <a:srgbClr val="C00000"/>
                  </a:solidFill>
                </a:rPr>
                <a:t>Ci+1</a:t>
              </a:r>
              <a:endParaRPr lang="zh-CN" altLang="en-US" dirty="0">
                <a:solidFill>
                  <a:srgbClr val="C00000"/>
                </a:solidFill>
              </a:endParaRPr>
            </a:p>
          </p:txBody>
        </p:sp>
        <p:sp>
          <p:nvSpPr>
            <p:cNvPr id="39" name="文本框 38">
              <a:extLst>
                <a:ext uri="{FF2B5EF4-FFF2-40B4-BE49-F238E27FC236}">
                  <a16:creationId xmlns:a16="http://schemas.microsoft.com/office/drawing/2014/main" id="{EA0213EE-AFF7-4827-92FA-871A6A8E7CC8}"/>
                </a:ext>
              </a:extLst>
            </p:cNvPr>
            <p:cNvSpPr txBox="1"/>
            <p:nvPr/>
          </p:nvSpPr>
          <p:spPr>
            <a:xfrm>
              <a:off x="6182663" y="1712087"/>
              <a:ext cx="432048" cy="369332"/>
            </a:xfrm>
            <a:prstGeom prst="rect">
              <a:avLst/>
            </a:prstGeom>
            <a:noFill/>
          </p:spPr>
          <p:txBody>
            <a:bodyPr wrap="square" rtlCol="0">
              <a:spAutoFit/>
            </a:bodyPr>
            <a:lstStyle/>
            <a:p>
              <a:r>
                <a:rPr lang="en-US" altLang="zh-CN" dirty="0"/>
                <a:t>Si</a:t>
              </a:r>
              <a:endParaRPr lang="zh-CN" altLang="en-US" dirty="0"/>
            </a:p>
          </p:txBody>
        </p:sp>
      </p:grpSp>
      <p:cxnSp>
        <p:nvCxnSpPr>
          <p:cNvPr id="42" name="直接箭头连接符 41">
            <a:extLst>
              <a:ext uri="{FF2B5EF4-FFF2-40B4-BE49-F238E27FC236}">
                <a16:creationId xmlns:a16="http://schemas.microsoft.com/office/drawing/2014/main" id="{F9CFCEB4-7C64-42B9-853F-DFD278EEC96D}"/>
              </a:ext>
            </a:extLst>
          </p:cNvPr>
          <p:cNvCxnSpPr/>
          <p:nvPr/>
        </p:nvCxnSpPr>
        <p:spPr>
          <a:xfrm>
            <a:off x="3890530" y="668663"/>
            <a:ext cx="825486" cy="9362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516835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F6EFD7C-C8A2-4589-A35A-36DEEC670673}"/>
              </a:ext>
            </a:extLst>
          </p:cNvPr>
          <p:cNvSpPr>
            <a:spLocks noGrp="1"/>
          </p:cNvSpPr>
          <p:nvPr>
            <p:ph idx="1"/>
          </p:nvPr>
        </p:nvSpPr>
        <p:spPr>
          <a:xfrm>
            <a:off x="457200" y="260648"/>
            <a:ext cx="8229600" cy="4267921"/>
          </a:xfrm>
        </p:spPr>
        <p:txBody>
          <a:bodyPr/>
          <a:lstStyle/>
          <a:p>
            <a:pPr lvl="1" eaLnBrk="1" hangingPunct="1"/>
            <a:r>
              <a:rPr lang="en-US" altLang="zh-CN" sz="2000" b="1" dirty="0"/>
              <a:t>3</a:t>
            </a:r>
            <a:r>
              <a:rPr lang="zh-CN" altLang="en-US" sz="2000" b="1" dirty="0"/>
              <a:t>、阵列除法器时间延迟分析</a:t>
            </a:r>
            <a:endParaRPr lang="en-US" altLang="zh-CN" sz="1600" b="1" dirty="0"/>
          </a:p>
          <a:p>
            <a:pPr lvl="2"/>
            <a:endParaRPr lang="en-US" altLang="zh-CN" sz="1400" b="1" dirty="0"/>
          </a:p>
          <a:p>
            <a:pPr lvl="2"/>
            <a:r>
              <a:rPr lang="en-US" altLang="zh-CN" sz="1400" b="1" dirty="0"/>
              <a:t>n</a:t>
            </a:r>
            <a:r>
              <a:rPr lang="zh-CN" altLang="en-US" sz="1400" b="1" dirty="0"/>
              <a:t>位串行可控加减法电路的时间延迟为（教材图</a:t>
            </a:r>
            <a:r>
              <a:rPr lang="en-US" altLang="zh-CN" sz="1400" b="1" dirty="0"/>
              <a:t>3.4</a:t>
            </a:r>
            <a:r>
              <a:rPr lang="zh-CN" altLang="en-US" sz="1400" b="1" dirty="0"/>
              <a:t>，见下图）：</a:t>
            </a:r>
            <a:r>
              <a:rPr lang="en-US" altLang="zh-CN" sz="1400" b="1" dirty="0"/>
              <a:t>(2n+7)T</a:t>
            </a:r>
          </a:p>
          <a:p>
            <a:pPr lvl="2"/>
            <a:endParaRPr lang="en-US" altLang="zh-CN" sz="1400" b="1" dirty="0"/>
          </a:p>
          <a:p>
            <a:pPr lvl="2"/>
            <a:r>
              <a:rPr lang="en-US" altLang="zh-CN" sz="1400" b="1" dirty="0"/>
              <a:t>n</a:t>
            </a:r>
            <a:r>
              <a:rPr lang="zh-CN" altLang="en-US" sz="1400" b="1" dirty="0"/>
              <a:t>位</a:t>
            </a:r>
            <a:r>
              <a:rPr lang="en-US" altLang="zh-CN" sz="1400" b="1" dirty="0"/>
              <a:t>CAS</a:t>
            </a:r>
            <a:r>
              <a:rPr lang="zh-CN" altLang="en-US" sz="1400" b="1" dirty="0"/>
              <a:t>阵列除法器需要</a:t>
            </a:r>
            <a:r>
              <a:rPr lang="en-US" altLang="zh-CN" sz="1400" b="1" dirty="0"/>
              <a:t>(n+1)</a:t>
            </a:r>
            <a:r>
              <a:rPr lang="en-US" altLang="zh-CN" sz="1400" b="1" baseline="30000" dirty="0"/>
              <a:t>2</a:t>
            </a:r>
            <a:r>
              <a:rPr lang="zh-CN" altLang="en-US" sz="1400" b="1" dirty="0"/>
              <a:t>个</a:t>
            </a:r>
            <a:r>
              <a:rPr lang="en-US" altLang="zh-CN" sz="1400" b="1" dirty="0"/>
              <a:t>CAS</a:t>
            </a:r>
            <a:r>
              <a:rPr lang="zh-CN" altLang="en-US" sz="1400" b="1" dirty="0"/>
              <a:t>，其时间延迟为： </a:t>
            </a:r>
            <a:r>
              <a:rPr lang="en-US" altLang="zh-CN" sz="1400" b="1" dirty="0"/>
              <a:t>[2(n+1)+7]T*(n+1)</a:t>
            </a:r>
          </a:p>
          <a:p>
            <a:pPr lvl="2"/>
            <a:endParaRPr lang="en-US" altLang="zh-CN" sz="1400" b="1" dirty="0"/>
          </a:p>
          <a:p>
            <a:pPr lvl="2"/>
            <a:r>
              <a:rPr lang="zh-CN" altLang="en-US" sz="1400" b="1" dirty="0"/>
              <a:t>阵列除法器的时间复杂度为：</a:t>
            </a:r>
            <a:r>
              <a:rPr lang="en-US" altLang="zh-CN" sz="1400" b="1" dirty="0"/>
              <a:t>O(n</a:t>
            </a:r>
            <a:r>
              <a:rPr lang="en-US" altLang="zh-CN" sz="1400" b="1" baseline="30000" dirty="0"/>
              <a:t>2</a:t>
            </a:r>
            <a:r>
              <a:rPr lang="en-US" altLang="zh-CN" sz="1400" b="1" dirty="0"/>
              <a:t>)</a:t>
            </a:r>
          </a:p>
          <a:p>
            <a:pPr lvl="2"/>
            <a:endParaRPr lang="en-US" altLang="zh-CN" sz="1400" b="1" dirty="0"/>
          </a:p>
          <a:p>
            <a:pPr lvl="2"/>
            <a:r>
              <a:rPr lang="zh-CN" altLang="en-US" sz="1400" b="1" dirty="0"/>
              <a:t>阵列乘法器的时间复杂度为：</a:t>
            </a:r>
            <a:r>
              <a:rPr lang="en-US" altLang="zh-CN" sz="1400" b="1" dirty="0"/>
              <a:t>O(n)</a:t>
            </a:r>
          </a:p>
          <a:p>
            <a:pPr lvl="2"/>
            <a:endParaRPr lang="en-US" altLang="zh-CN" sz="1400" b="1" dirty="0"/>
          </a:p>
          <a:p>
            <a:pPr lvl="2"/>
            <a:endParaRPr lang="zh-CN" altLang="en-US" sz="1800" b="1" dirty="0"/>
          </a:p>
        </p:txBody>
      </p:sp>
      <p:grpSp>
        <p:nvGrpSpPr>
          <p:cNvPr id="13" name="组合 12">
            <a:extLst>
              <a:ext uri="{FF2B5EF4-FFF2-40B4-BE49-F238E27FC236}">
                <a16:creationId xmlns:a16="http://schemas.microsoft.com/office/drawing/2014/main" id="{CB7C91C5-226E-48C1-A28E-DE68E1877BC1}"/>
              </a:ext>
            </a:extLst>
          </p:cNvPr>
          <p:cNvGrpSpPr/>
          <p:nvPr/>
        </p:nvGrpSpPr>
        <p:grpSpPr>
          <a:xfrm>
            <a:off x="1043608" y="3212976"/>
            <a:ext cx="6922442" cy="3096344"/>
            <a:chOff x="1043608" y="3436236"/>
            <a:chExt cx="6922442" cy="3096344"/>
          </a:xfrm>
        </p:grpSpPr>
        <p:grpSp>
          <p:nvGrpSpPr>
            <p:cNvPr id="4" name="组合 3">
              <a:extLst>
                <a:ext uri="{FF2B5EF4-FFF2-40B4-BE49-F238E27FC236}">
                  <a16:creationId xmlns:a16="http://schemas.microsoft.com/office/drawing/2014/main" id="{F1BDD87F-361D-4206-A4AE-BD81E186BCF8}"/>
                </a:ext>
              </a:extLst>
            </p:cNvPr>
            <p:cNvGrpSpPr/>
            <p:nvPr/>
          </p:nvGrpSpPr>
          <p:grpSpPr>
            <a:xfrm>
              <a:off x="1043608" y="3436236"/>
              <a:ext cx="6922442" cy="2592288"/>
              <a:chOff x="1043608" y="3436236"/>
              <a:chExt cx="6922442" cy="2592288"/>
            </a:xfrm>
          </p:grpSpPr>
          <p:grpSp>
            <p:nvGrpSpPr>
              <p:cNvPr id="6" name="组合 5">
                <a:extLst>
                  <a:ext uri="{FF2B5EF4-FFF2-40B4-BE49-F238E27FC236}">
                    <a16:creationId xmlns:a16="http://schemas.microsoft.com/office/drawing/2014/main" id="{A4E057D1-E17F-4ADA-92A4-7397E740DB83}"/>
                  </a:ext>
                </a:extLst>
              </p:cNvPr>
              <p:cNvGrpSpPr/>
              <p:nvPr/>
            </p:nvGrpSpPr>
            <p:grpSpPr>
              <a:xfrm>
                <a:off x="1043608" y="3436236"/>
                <a:ext cx="6922442" cy="2592288"/>
                <a:chOff x="827584" y="2636912"/>
                <a:chExt cx="7714530" cy="3275706"/>
              </a:xfrm>
            </p:grpSpPr>
            <p:pic>
              <p:nvPicPr>
                <p:cNvPr id="9" name="图片 8">
                  <a:extLst>
                    <a:ext uri="{FF2B5EF4-FFF2-40B4-BE49-F238E27FC236}">
                      <a16:creationId xmlns:a16="http://schemas.microsoft.com/office/drawing/2014/main" id="{0B9B283E-DD4F-4663-B04A-D48C44A227F5}"/>
                    </a:ext>
                  </a:extLst>
                </p:cNvPr>
                <p:cNvPicPr>
                  <a:picLocks noChangeAspect="1"/>
                </p:cNvPicPr>
                <p:nvPr/>
              </p:nvPicPr>
              <p:blipFill>
                <a:blip r:embed="rId2"/>
                <a:stretch>
                  <a:fillRect/>
                </a:stretch>
              </p:blipFill>
              <p:spPr>
                <a:xfrm>
                  <a:off x="827584" y="2708920"/>
                  <a:ext cx="7164288" cy="3203698"/>
                </a:xfrm>
                <a:prstGeom prst="rect">
                  <a:avLst/>
                </a:prstGeom>
              </p:spPr>
            </p:pic>
            <p:pic>
              <p:nvPicPr>
                <p:cNvPr id="10" name="图片 9">
                  <a:extLst>
                    <a:ext uri="{FF2B5EF4-FFF2-40B4-BE49-F238E27FC236}">
                      <a16:creationId xmlns:a16="http://schemas.microsoft.com/office/drawing/2014/main" id="{1A0F8E16-059A-467F-A4DD-56B6760588A7}"/>
                    </a:ext>
                  </a:extLst>
                </p:cNvPr>
                <p:cNvPicPr>
                  <a:picLocks noChangeAspect="1"/>
                </p:cNvPicPr>
                <p:nvPr/>
              </p:nvPicPr>
              <p:blipFill>
                <a:blip r:embed="rId3"/>
                <a:stretch>
                  <a:fillRect/>
                </a:stretch>
              </p:blipFill>
              <p:spPr>
                <a:xfrm>
                  <a:off x="7557813" y="2636912"/>
                  <a:ext cx="984301" cy="698536"/>
                </a:xfrm>
                <a:prstGeom prst="rect">
                  <a:avLst/>
                </a:prstGeom>
              </p:spPr>
            </p:pic>
          </p:grpSp>
          <p:sp>
            <p:nvSpPr>
              <p:cNvPr id="2" name="文本框 1">
                <a:extLst>
                  <a:ext uri="{FF2B5EF4-FFF2-40B4-BE49-F238E27FC236}">
                    <a16:creationId xmlns:a16="http://schemas.microsoft.com/office/drawing/2014/main" id="{B70E27F8-7DE6-48FA-9D86-FFF38961E335}"/>
                  </a:ext>
                </a:extLst>
              </p:cNvPr>
              <p:cNvSpPr txBox="1"/>
              <p:nvPr/>
            </p:nvSpPr>
            <p:spPr>
              <a:xfrm>
                <a:off x="2555776" y="4005064"/>
                <a:ext cx="3847528" cy="276999"/>
              </a:xfrm>
              <a:prstGeom prst="rect">
                <a:avLst/>
              </a:prstGeom>
              <a:noFill/>
            </p:spPr>
            <p:txBody>
              <a:bodyPr wrap="none" rtlCol="0">
                <a:spAutoFit/>
              </a:bodyPr>
              <a:lstStyle/>
              <a:p>
                <a:r>
                  <a:rPr lang="en-US" altLang="zh-CN" sz="1200" b="1" dirty="0"/>
                  <a:t>(2n+7)T               (2n+5)T                           11T                       9T</a:t>
                </a:r>
                <a:endParaRPr lang="zh-CN" altLang="en-US" sz="1200" b="1" dirty="0"/>
              </a:p>
            </p:txBody>
          </p:sp>
        </p:grpSp>
        <p:sp>
          <p:nvSpPr>
            <p:cNvPr id="12" name="文本框 11">
              <a:extLst>
                <a:ext uri="{FF2B5EF4-FFF2-40B4-BE49-F238E27FC236}">
                  <a16:creationId xmlns:a16="http://schemas.microsoft.com/office/drawing/2014/main" id="{0251EF55-53AF-4437-8ADC-A4BBEF812608}"/>
                </a:ext>
              </a:extLst>
            </p:cNvPr>
            <p:cNvSpPr txBox="1"/>
            <p:nvPr/>
          </p:nvSpPr>
          <p:spPr>
            <a:xfrm>
              <a:off x="2771800" y="6224803"/>
              <a:ext cx="2664296" cy="307777"/>
            </a:xfrm>
            <a:prstGeom prst="rect">
              <a:avLst/>
            </a:prstGeom>
            <a:noFill/>
          </p:spPr>
          <p:txBody>
            <a:bodyPr wrap="square">
              <a:spAutoFit/>
            </a:bodyPr>
            <a:lstStyle/>
            <a:p>
              <a:pPr algn="ctr"/>
              <a:r>
                <a:rPr lang="zh-CN" altLang="en-US" sz="1400" b="1" dirty="0"/>
                <a:t>图</a:t>
              </a:r>
              <a:r>
                <a:rPr lang="en-US" altLang="zh-CN" sz="1400" b="1" dirty="0"/>
                <a:t>3.4    n</a:t>
              </a:r>
              <a:r>
                <a:rPr lang="zh-CN" altLang="en-US" sz="1400" b="1" dirty="0"/>
                <a:t>位串行可控加减法电路</a:t>
              </a:r>
              <a:endParaRPr lang="zh-CN" altLang="en-US" sz="1400" dirty="0"/>
            </a:p>
          </p:txBody>
        </p:sp>
      </p:grpSp>
    </p:spTree>
    <p:extLst>
      <p:ext uri="{BB962C8B-B14F-4D97-AF65-F5344CB8AC3E}">
        <p14:creationId xmlns:p14="http://schemas.microsoft.com/office/powerpoint/2010/main" val="2321553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404664"/>
            <a:ext cx="8229600" cy="6048375"/>
          </a:xfrm>
        </p:spPr>
        <p:txBody>
          <a:bodyPr rtlCol="0">
            <a:normAutofit/>
          </a:bodyPr>
          <a:lstStyle/>
          <a:p>
            <a:pPr eaLnBrk="1" fontAlgn="auto" hangingPunct="1">
              <a:spcAft>
                <a:spcPts val="0"/>
              </a:spcAft>
              <a:defRPr/>
            </a:pPr>
            <a:r>
              <a:rPr lang="en-US" altLang="zh-CN" b="1" dirty="0">
                <a:ea typeface="黑体" pitchFamily="49" charset="-122"/>
              </a:rPr>
              <a:t>3.1.3  C</a:t>
            </a:r>
            <a:r>
              <a:rPr lang="zh-CN" altLang="en-US" b="1" dirty="0">
                <a:ea typeface="黑体" pitchFamily="49" charset="-122"/>
              </a:rPr>
              <a:t>语言中的移位运算</a:t>
            </a:r>
            <a:endParaRPr lang="en-US" altLang="zh-CN" b="1" dirty="0">
              <a:ea typeface="黑体" pitchFamily="49" charset="-122"/>
            </a:endParaRPr>
          </a:p>
          <a:p>
            <a:pPr lvl="1" eaLnBrk="1" fontAlgn="auto" hangingPunct="1">
              <a:spcAft>
                <a:spcPts val="0"/>
              </a:spcAft>
              <a:defRPr/>
            </a:pPr>
            <a:endParaRPr lang="en-US" altLang="zh-CN" sz="1800" b="1" dirty="0"/>
          </a:p>
          <a:p>
            <a:pPr marL="914400" lvl="1" indent="-457200" eaLnBrk="1" hangingPunct="1">
              <a:buFont typeface="+mj-ea"/>
              <a:buAutoNum type="circleNumDbPlain"/>
            </a:pPr>
            <a:r>
              <a:rPr lang="en-US" altLang="zh-CN" sz="2000" b="1" dirty="0"/>
              <a:t>&lt;&lt;</a:t>
            </a:r>
            <a:r>
              <a:rPr lang="zh-CN" altLang="en-US" sz="2000" b="1" dirty="0"/>
              <a:t>    左移，对应逻辑左移</a:t>
            </a:r>
            <a:endParaRPr lang="en-US" altLang="zh-CN" sz="2000" b="1" dirty="0"/>
          </a:p>
          <a:p>
            <a:pPr marL="914400" lvl="1" indent="-457200" eaLnBrk="1" hangingPunct="1">
              <a:buFont typeface="+mj-ea"/>
              <a:buAutoNum type="circleNumDbPlain"/>
            </a:pPr>
            <a:endParaRPr lang="en-US" altLang="zh-CN" sz="2000" b="1" dirty="0"/>
          </a:p>
          <a:p>
            <a:pPr marL="914400" lvl="1" indent="-457200" eaLnBrk="1" hangingPunct="1">
              <a:buFont typeface="+mj-ea"/>
              <a:buAutoNum type="circleNumDbPlain"/>
            </a:pPr>
            <a:r>
              <a:rPr lang="en-US" altLang="zh-CN" sz="2000" b="1" dirty="0"/>
              <a:t>&gt;&gt;</a:t>
            </a:r>
            <a:r>
              <a:rPr lang="zh-CN" altLang="en-US" sz="2000" b="1" dirty="0"/>
              <a:t>    右移，如果是无符号数则是逻辑右移，如果是有符号数则是算术右移</a:t>
            </a:r>
            <a:endParaRPr lang="en-US" altLang="zh-CN" sz="2000" b="1" dirty="0"/>
          </a:p>
          <a:p>
            <a:pPr lvl="2" eaLnBrk="1" fontAlgn="auto" hangingPunct="1">
              <a:spcAft>
                <a:spcPts val="0"/>
              </a:spcAft>
              <a:defRPr/>
            </a:pPr>
            <a:endParaRPr lang="en-US" altLang="zh-CN" sz="1400" b="1" dirty="0"/>
          </a:p>
        </p:txBody>
      </p:sp>
      <p:grpSp>
        <p:nvGrpSpPr>
          <p:cNvPr id="22" name="组合 21">
            <a:extLst>
              <a:ext uri="{FF2B5EF4-FFF2-40B4-BE49-F238E27FC236}">
                <a16:creationId xmlns:a16="http://schemas.microsoft.com/office/drawing/2014/main" id="{3110A260-62BF-4332-BF74-A091C014B0E8}"/>
              </a:ext>
            </a:extLst>
          </p:cNvPr>
          <p:cNvGrpSpPr/>
          <p:nvPr/>
        </p:nvGrpSpPr>
        <p:grpSpPr>
          <a:xfrm>
            <a:off x="196783" y="3791147"/>
            <a:ext cx="8686034" cy="933997"/>
            <a:chOff x="196783" y="4544627"/>
            <a:chExt cx="8686034" cy="933997"/>
          </a:xfrm>
        </p:grpSpPr>
        <p:pic>
          <p:nvPicPr>
            <p:cNvPr id="4" name="图片 3">
              <a:extLst>
                <a:ext uri="{FF2B5EF4-FFF2-40B4-BE49-F238E27FC236}">
                  <a16:creationId xmlns:a16="http://schemas.microsoft.com/office/drawing/2014/main" id="{88920149-E963-4FE7-9EAC-0E6D440A3A55}"/>
                </a:ext>
              </a:extLst>
            </p:cNvPr>
            <p:cNvPicPr>
              <a:picLocks noChangeAspect="1"/>
            </p:cNvPicPr>
            <p:nvPr/>
          </p:nvPicPr>
          <p:blipFill>
            <a:blip r:embed="rId2"/>
            <a:stretch>
              <a:fillRect/>
            </a:stretch>
          </p:blipFill>
          <p:spPr>
            <a:xfrm>
              <a:off x="196783" y="5035795"/>
              <a:ext cx="2376264" cy="380027"/>
            </a:xfrm>
            <a:prstGeom prst="rect">
              <a:avLst/>
            </a:prstGeom>
          </p:spPr>
        </p:pic>
        <p:pic>
          <p:nvPicPr>
            <p:cNvPr id="6" name="图片 5">
              <a:extLst>
                <a:ext uri="{FF2B5EF4-FFF2-40B4-BE49-F238E27FC236}">
                  <a16:creationId xmlns:a16="http://schemas.microsoft.com/office/drawing/2014/main" id="{8B4A8136-D82D-43A9-8AF4-FE2EC167A8F7}"/>
                </a:ext>
              </a:extLst>
            </p:cNvPr>
            <p:cNvPicPr>
              <a:picLocks noChangeAspect="1"/>
            </p:cNvPicPr>
            <p:nvPr/>
          </p:nvPicPr>
          <p:blipFill>
            <a:blip r:embed="rId3"/>
            <a:stretch>
              <a:fillRect/>
            </a:stretch>
          </p:blipFill>
          <p:spPr>
            <a:xfrm>
              <a:off x="2915816" y="5039093"/>
              <a:ext cx="2647517" cy="402776"/>
            </a:xfrm>
            <a:prstGeom prst="rect">
              <a:avLst/>
            </a:prstGeom>
          </p:spPr>
        </p:pic>
        <p:pic>
          <p:nvPicPr>
            <p:cNvPr id="8" name="图片 7">
              <a:extLst>
                <a:ext uri="{FF2B5EF4-FFF2-40B4-BE49-F238E27FC236}">
                  <a16:creationId xmlns:a16="http://schemas.microsoft.com/office/drawing/2014/main" id="{1E460AB9-C456-4139-91E6-53B69A687279}"/>
                </a:ext>
              </a:extLst>
            </p:cNvPr>
            <p:cNvPicPr>
              <a:picLocks noChangeAspect="1"/>
            </p:cNvPicPr>
            <p:nvPr/>
          </p:nvPicPr>
          <p:blipFill>
            <a:blip r:embed="rId4"/>
            <a:stretch>
              <a:fillRect/>
            </a:stretch>
          </p:blipFill>
          <p:spPr>
            <a:xfrm>
              <a:off x="6307800" y="4874183"/>
              <a:ext cx="2575017" cy="604441"/>
            </a:xfrm>
            <a:prstGeom prst="rect">
              <a:avLst/>
            </a:prstGeom>
          </p:spPr>
        </p:pic>
        <p:sp>
          <p:nvSpPr>
            <p:cNvPr id="9" name="文本框 8">
              <a:extLst>
                <a:ext uri="{FF2B5EF4-FFF2-40B4-BE49-F238E27FC236}">
                  <a16:creationId xmlns:a16="http://schemas.microsoft.com/office/drawing/2014/main" id="{1D6B0416-459F-443F-8905-AC07EB0D5899}"/>
                </a:ext>
              </a:extLst>
            </p:cNvPr>
            <p:cNvSpPr txBox="1"/>
            <p:nvPr/>
          </p:nvSpPr>
          <p:spPr>
            <a:xfrm>
              <a:off x="772355" y="4594783"/>
              <a:ext cx="919326" cy="307777"/>
            </a:xfrm>
            <a:prstGeom prst="rect">
              <a:avLst/>
            </a:prstGeom>
            <a:solidFill>
              <a:srgbClr val="FFFF00"/>
            </a:solidFill>
          </p:spPr>
          <p:txBody>
            <a:bodyPr wrap="square" rtlCol="0">
              <a:spAutoFit/>
            </a:bodyPr>
            <a:lstStyle/>
            <a:p>
              <a:pPr algn="ctr"/>
              <a:r>
                <a:rPr lang="zh-CN" altLang="en-US" sz="1400" b="1" dirty="0"/>
                <a:t>逻辑左移</a:t>
              </a:r>
            </a:p>
          </p:txBody>
        </p:sp>
        <p:sp>
          <p:nvSpPr>
            <p:cNvPr id="10" name="文本框 9">
              <a:extLst>
                <a:ext uri="{FF2B5EF4-FFF2-40B4-BE49-F238E27FC236}">
                  <a16:creationId xmlns:a16="http://schemas.microsoft.com/office/drawing/2014/main" id="{436AF483-30A2-4F67-902B-55BCBDD202B0}"/>
                </a:ext>
              </a:extLst>
            </p:cNvPr>
            <p:cNvSpPr txBox="1"/>
            <p:nvPr/>
          </p:nvSpPr>
          <p:spPr>
            <a:xfrm>
              <a:off x="3920558" y="4544627"/>
              <a:ext cx="991333" cy="307777"/>
            </a:xfrm>
            <a:prstGeom prst="rect">
              <a:avLst/>
            </a:prstGeom>
            <a:solidFill>
              <a:srgbClr val="FFFF00"/>
            </a:solidFill>
          </p:spPr>
          <p:txBody>
            <a:bodyPr wrap="square" rtlCol="0">
              <a:spAutoFit/>
            </a:bodyPr>
            <a:lstStyle/>
            <a:p>
              <a:pPr algn="ctr"/>
              <a:r>
                <a:rPr lang="zh-CN" altLang="en-US" sz="1400" b="1" dirty="0"/>
                <a:t>逻辑右移</a:t>
              </a:r>
            </a:p>
          </p:txBody>
        </p:sp>
        <p:sp>
          <p:nvSpPr>
            <p:cNvPr id="11" name="文本框 10">
              <a:extLst>
                <a:ext uri="{FF2B5EF4-FFF2-40B4-BE49-F238E27FC236}">
                  <a16:creationId xmlns:a16="http://schemas.microsoft.com/office/drawing/2014/main" id="{7C7F52E0-9851-449A-B7AB-BC6E2CE870D4}"/>
                </a:ext>
              </a:extLst>
            </p:cNvPr>
            <p:cNvSpPr txBox="1"/>
            <p:nvPr/>
          </p:nvSpPr>
          <p:spPr>
            <a:xfrm>
              <a:off x="7380312" y="4590794"/>
              <a:ext cx="991333" cy="307777"/>
            </a:xfrm>
            <a:prstGeom prst="rect">
              <a:avLst/>
            </a:prstGeom>
            <a:solidFill>
              <a:srgbClr val="FFFF00"/>
            </a:solidFill>
          </p:spPr>
          <p:txBody>
            <a:bodyPr wrap="square" rtlCol="0">
              <a:spAutoFit/>
            </a:bodyPr>
            <a:lstStyle/>
            <a:p>
              <a:pPr algn="ctr"/>
              <a:r>
                <a:rPr lang="zh-CN" altLang="en-US" sz="1400" b="1" dirty="0"/>
                <a:t>算术右移</a:t>
              </a:r>
            </a:p>
          </p:txBody>
        </p:sp>
      </p:grpSp>
    </p:spTree>
    <p:extLst>
      <p:ext uri="{BB962C8B-B14F-4D97-AF65-F5344CB8AC3E}">
        <p14:creationId xmlns:p14="http://schemas.microsoft.com/office/powerpoint/2010/main" val="4378519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3.5  </a:t>
            </a:r>
            <a:r>
              <a:rPr lang="zh-CN" altLang="en-US" b="1" dirty="0">
                <a:solidFill>
                  <a:srgbClr val="002060"/>
                </a:solidFill>
                <a:latin typeface="+mn-lt"/>
                <a:ea typeface="黑体" pitchFamily="49" charset="-122"/>
              </a:rPr>
              <a:t>浮点运算</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423317"/>
            <a:ext cx="8229600" cy="4525963"/>
          </a:xfrm>
        </p:spPr>
        <p:txBody>
          <a:bodyPr/>
          <a:lstStyle/>
          <a:p>
            <a:pPr eaLnBrk="1" hangingPunct="1"/>
            <a:r>
              <a:rPr lang="en-US" altLang="zh-CN" b="1" dirty="0">
                <a:ea typeface="黑体" panose="02010609060101010101" pitchFamily="49" charset="-122"/>
              </a:rPr>
              <a:t>3.5.1  </a:t>
            </a:r>
            <a:r>
              <a:rPr lang="zh-CN" altLang="en-US" b="1" dirty="0">
                <a:ea typeface="黑体" panose="02010609060101010101" pitchFamily="49" charset="-122"/>
              </a:rPr>
              <a:t>浮点加减法运算</a:t>
            </a:r>
            <a:endParaRPr lang="en-US" altLang="zh-CN" b="1" dirty="0"/>
          </a:p>
          <a:p>
            <a:pPr lvl="1" eaLnBrk="1" hangingPunct="1"/>
            <a:endParaRPr lang="en-US" altLang="zh-CN" sz="2000" b="1" dirty="0"/>
          </a:p>
          <a:p>
            <a:pPr lvl="1" eaLnBrk="1" hangingPunct="1"/>
            <a:r>
              <a:rPr lang="en-US" altLang="zh-CN" sz="2000" b="1" dirty="0"/>
              <a:t>1</a:t>
            </a:r>
            <a:r>
              <a:rPr lang="zh-CN" altLang="en-US" sz="2000" b="1" dirty="0"/>
              <a:t>、阶码和尾数采用补码表示的浮点加减运算</a:t>
            </a:r>
            <a:endParaRPr lang="en-US" altLang="zh-CN" sz="2000" b="1" dirty="0"/>
          </a:p>
          <a:p>
            <a:pPr lvl="1" eaLnBrk="1" hangingPunct="1"/>
            <a:endParaRPr lang="en-US" altLang="zh-CN" sz="2000" b="1" dirty="0"/>
          </a:p>
          <a:p>
            <a:pPr lvl="2" eaLnBrk="1" hangingPunct="1"/>
            <a:r>
              <a:rPr lang="zh-CN" altLang="en-US" sz="1600" b="1" dirty="0"/>
              <a:t>（</a:t>
            </a:r>
            <a:r>
              <a:rPr lang="en-US" altLang="zh-CN" sz="1600" b="1" dirty="0"/>
              <a:t>1</a:t>
            </a:r>
            <a:r>
              <a:rPr lang="zh-CN" altLang="en-US" sz="1600" b="1" dirty="0"/>
              <a:t>）对阶：小阶向大阶对齐</a:t>
            </a:r>
            <a:endParaRPr lang="en-US" altLang="zh-CN" sz="1600" b="1" dirty="0"/>
          </a:p>
          <a:p>
            <a:pPr lvl="2" eaLnBrk="1" hangingPunct="1"/>
            <a:endParaRPr lang="en-US" altLang="zh-CN" sz="1600" b="1" dirty="0"/>
          </a:p>
          <a:p>
            <a:pPr lvl="2" eaLnBrk="1" hangingPunct="1"/>
            <a:r>
              <a:rPr lang="zh-CN" altLang="en-US" sz="1600" b="1" dirty="0"/>
              <a:t>（</a:t>
            </a:r>
            <a:r>
              <a:rPr lang="en-US" altLang="zh-CN" sz="1600" b="1" dirty="0"/>
              <a:t>2</a:t>
            </a:r>
            <a:r>
              <a:rPr lang="zh-CN" altLang="en-US" sz="1600" b="1" dirty="0"/>
              <a:t>）尾数运算：定点数的补码加减运算</a:t>
            </a:r>
            <a:endParaRPr lang="en-US" altLang="zh-CN" sz="1600" b="1" dirty="0"/>
          </a:p>
          <a:p>
            <a:pPr lvl="2" eaLnBrk="1" hangingPunct="1"/>
            <a:endParaRPr lang="en-US" altLang="zh-CN" sz="1600" b="1" dirty="0"/>
          </a:p>
          <a:p>
            <a:pPr lvl="2" eaLnBrk="1" hangingPunct="1"/>
            <a:r>
              <a:rPr lang="zh-CN" altLang="en-US" sz="1600" b="1" dirty="0"/>
              <a:t>（</a:t>
            </a:r>
            <a:r>
              <a:rPr lang="en-US" altLang="zh-CN" sz="1600" b="1" dirty="0"/>
              <a:t>3</a:t>
            </a:r>
            <a:r>
              <a:rPr lang="zh-CN" altLang="en-US" sz="1600" b="1" dirty="0"/>
              <a:t>）结果规格化：尾数的绝对值大于</a:t>
            </a:r>
            <a:r>
              <a:rPr lang="en-US" altLang="zh-CN" sz="1600" b="1" dirty="0"/>
              <a:t>1</a:t>
            </a:r>
            <a:r>
              <a:rPr lang="zh-CN" altLang="en-US" sz="1600" b="1" dirty="0"/>
              <a:t>，需要进行右规，尾数只需要右移</a:t>
            </a:r>
            <a:r>
              <a:rPr lang="en-US" altLang="zh-CN" sz="1600" b="1" dirty="0"/>
              <a:t>1</a:t>
            </a:r>
            <a:r>
              <a:rPr lang="zh-CN" altLang="en-US" sz="1600" b="1" dirty="0"/>
              <a:t>次，阶码加</a:t>
            </a:r>
            <a:r>
              <a:rPr lang="en-US" altLang="zh-CN" sz="1600" b="1" dirty="0"/>
              <a:t>1</a:t>
            </a:r>
            <a:r>
              <a:rPr lang="zh-CN" altLang="en-US" sz="1600" b="1" dirty="0"/>
              <a:t>；尾数的绝对值小于</a:t>
            </a:r>
            <a:r>
              <a:rPr lang="en-US" altLang="zh-CN" sz="1600" b="1" dirty="0"/>
              <a:t>0.5</a:t>
            </a:r>
            <a:r>
              <a:rPr lang="zh-CN" altLang="en-US" sz="1600" b="1" dirty="0"/>
              <a:t>，需要进行左规，尾数需要左移若干次，直到尾数的绝对值大于</a:t>
            </a:r>
            <a:r>
              <a:rPr lang="en-US" altLang="zh-CN" sz="1600" b="1" dirty="0"/>
              <a:t>0.5</a:t>
            </a:r>
            <a:r>
              <a:rPr lang="zh-CN" altLang="en-US" sz="1600" b="1" dirty="0"/>
              <a:t>（尾数每左移</a:t>
            </a:r>
            <a:r>
              <a:rPr lang="en-US" altLang="zh-CN" sz="1600" b="1" dirty="0"/>
              <a:t>1</a:t>
            </a:r>
            <a:r>
              <a:rPr lang="zh-CN" altLang="en-US" sz="1600" b="1" dirty="0"/>
              <a:t>次，阶码减</a:t>
            </a:r>
            <a:r>
              <a:rPr lang="en-US" altLang="zh-CN" sz="1600" b="1" dirty="0"/>
              <a:t>1</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a:t>
            </a:r>
            <a:r>
              <a:rPr lang="en-US" altLang="zh-CN" sz="1600" b="1" dirty="0"/>
              <a:t>4</a:t>
            </a:r>
            <a:r>
              <a:rPr lang="zh-CN" altLang="en-US" sz="1600" b="1" dirty="0"/>
              <a:t>）舍入：尾数进行右规时（尾数右移），尾数的末尾会被丢掉，从而产生误差。舍入方法：末位恒置</a:t>
            </a:r>
            <a:r>
              <a:rPr lang="en-US" altLang="zh-CN" sz="1600" b="1" dirty="0"/>
              <a:t>1</a:t>
            </a:r>
            <a:r>
              <a:rPr lang="zh-CN" altLang="en-US" sz="1600" b="1" dirty="0"/>
              <a:t>法；</a:t>
            </a:r>
            <a:r>
              <a:rPr lang="en-US" altLang="zh-CN" sz="1600" b="1" dirty="0"/>
              <a:t>0</a:t>
            </a:r>
            <a:r>
              <a:rPr lang="zh-CN" altLang="en-US" sz="1600" b="1" dirty="0"/>
              <a:t>舍</a:t>
            </a:r>
            <a:r>
              <a:rPr lang="en-US" altLang="zh-CN" sz="1600" b="1" dirty="0"/>
              <a:t>1</a:t>
            </a:r>
            <a:r>
              <a:rPr lang="zh-CN" altLang="en-US" sz="1600" b="1" dirty="0"/>
              <a:t>入法</a:t>
            </a:r>
            <a:endParaRPr lang="en-US" altLang="zh-CN" sz="1600" b="1" dirty="0"/>
          </a:p>
          <a:p>
            <a:pPr lvl="2" eaLnBrk="1" hangingPunct="1"/>
            <a:endParaRPr lang="en-US" altLang="zh-CN" sz="1600" b="1" dirty="0"/>
          </a:p>
          <a:p>
            <a:pPr lvl="2" eaLnBrk="1" hangingPunct="1"/>
            <a:r>
              <a:rPr lang="zh-CN" altLang="en-US" sz="1600" b="1" dirty="0"/>
              <a:t>（</a:t>
            </a:r>
            <a:r>
              <a:rPr lang="en-US" altLang="zh-CN" sz="1600" b="1" dirty="0"/>
              <a:t>5</a:t>
            </a:r>
            <a:r>
              <a:rPr lang="zh-CN" altLang="en-US" sz="1600" b="1" dirty="0"/>
              <a:t>）溢出判断：阶码的符号位为</a:t>
            </a:r>
            <a:r>
              <a:rPr lang="en-US" altLang="zh-CN" sz="1600" b="1" dirty="0"/>
              <a:t>01</a:t>
            </a:r>
            <a:r>
              <a:rPr lang="zh-CN" altLang="en-US" sz="1600" b="1" dirty="0"/>
              <a:t>或</a:t>
            </a:r>
            <a:r>
              <a:rPr lang="en-US" altLang="zh-CN" sz="1600" b="1" dirty="0"/>
              <a:t>10</a:t>
            </a:r>
            <a:r>
              <a:rPr lang="zh-CN" altLang="en-US" sz="1600" b="1" dirty="0"/>
              <a:t>时，表示浮点数溢出了</a:t>
            </a:r>
            <a:endParaRPr lang="en-US" altLang="zh-CN" sz="1200" b="1" dirty="0"/>
          </a:p>
        </p:txBody>
      </p:sp>
      <p:sp>
        <p:nvSpPr>
          <p:cNvPr id="8" name="文本框 7">
            <a:extLst>
              <a:ext uri="{FF2B5EF4-FFF2-40B4-BE49-F238E27FC236}">
                <a16:creationId xmlns:a16="http://schemas.microsoft.com/office/drawing/2014/main" id="{FEE63E5A-C318-4E09-A48D-34214919BBDA}"/>
              </a:ext>
            </a:extLst>
          </p:cNvPr>
          <p:cNvSpPr txBox="1"/>
          <p:nvPr/>
        </p:nvSpPr>
        <p:spPr>
          <a:xfrm>
            <a:off x="6660232" y="332656"/>
            <a:ext cx="2304256" cy="861774"/>
          </a:xfrm>
          <a:prstGeom prst="rect">
            <a:avLst/>
          </a:prstGeom>
          <a:solidFill>
            <a:srgbClr val="FFFF00"/>
          </a:solidFill>
        </p:spPr>
        <p:txBody>
          <a:bodyPr wrap="square">
            <a:spAutoFit/>
          </a:bodyPr>
          <a:lstStyle/>
          <a:p>
            <a:r>
              <a:rPr lang="en-US" altLang="zh-CN" sz="1600" b="1" i="0" dirty="0">
                <a:solidFill>
                  <a:srgbClr val="111111"/>
                </a:solidFill>
                <a:effectLst/>
                <a:latin typeface="Avenir"/>
              </a:rPr>
              <a:t>3.5.1</a:t>
            </a:r>
            <a:r>
              <a:rPr lang="zh-CN" altLang="en-US" sz="1600" b="1" i="0" dirty="0">
                <a:solidFill>
                  <a:srgbClr val="111111"/>
                </a:solidFill>
                <a:effectLst/>
                <a:latin typeface="Avenir"/>
              </a:rPr>
              <a:t>　浮点加减法运算　</a:t>
            </a:r>
            <a:endParaRPr lang="en-US" altLang="zh-CN" sz="1600" b="1" i="0" dirty="0">
              <a:solidFill>
                <a:srgbClr val="111111"/>
              </a:solidFill>
              <a:effectLst/>
              <a:latin typeface="Avenir"/>
            </a:endParaRPr>
          </a:p>
          <a:p>
            <a:r>
              <a:rPr lang="en-US" altLang="zh-CN" sz="1600" b="1" i="0" dirty="0">
                <a:solidFill>
                  <a:srgbClr val="111111"/>
                </a:solidFill>
                <a:effectLst/>
                <a:latin typeface="Avenir"/>
              </a:rPr>
              <a:t>3.5.2</a:t>
            </a:r>
            <a:r>
              <a:rPr lang="zh-CN" altLang="en-US" sz="1600" b="1" i="0" dirty="0">
                <a:solidFill>
                  <a:srgbClr val="111111"/>
                </a:solidFill>
                <a:effectLst/>
                <a:latin typeface="Avenir"/>
              </a:rPr>
              <a:t>　浮点乘法运算　</a:t>
            </a:r>
            <a:endParaRPr lang="en-US" altLang="zh-CN" sz="1600" b="1" i="0" dirty="0">
              <a:solidFill>
                <a:srgbClr val="111111"/>
              </a:solidFill>
              <a:effectLst/>
              <a:latin typeface="Avenir"/>
            </a:endParaRPr>
          </a:p>
          <a:p>
            <a:r>
              <a:rPr lang="en-US" altLang="zh-CN" sz="1600" b="1" i="0" dirty="0">
                <a:solidFill>
                  <a:srgbClr val="111111"/>
                </a:solidFill>
                <a:effectLst/>
                <a:latin typeface="Avenir"/>
              </a:rPr>
              <a:t>3.5.3</a:t>
            </a:r>
            <a:r>
              <a:rPr lang="zh-CN" altLang="en-US" sz="1600" b="1" i="0" dirty="0">
                <a:solidFill>
                  <a:srgbClr val="111111"/>
                </a:solidFill>
                <a:effectLst/>
                <a:latin typeface="Avenir"/>
              </a:rPr>
              <a:t>　浮点除法运算　</a:t>
            </a:r>
            <a:endParaRPr lang="zh-CN" altLang="en-US" sz="1600" b="1" dirty="0"/>
          </a:p>
        </p:txBody>
      </p:sp>
    </p:spTree>
    <p:extLst>
      <p:ext uri="{BB962C8B-B14F-4D97-AF65-F5344CB8AC3E}">
        <p14:creationId xmlns:p14="http://schemas.microsoft.com/office/powerpoint/2010/main" val="13691703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858CAA9-FBC0-47D2-8441-1A1FB71A8D9F}"/>
              </a:ext>
            </a:extLst>
          </p:cNvPr>
          <p:cNvSpPr>
            <a:spLocks noGrp="1"/>
          </p:cNvSpPr>
          <p:nvPr>
            <p:ph idx="1"/>
          </p:nvPr>
        </p:nvSpPr>
        <p:spPr>
          <a:xfrm>
            <a:off x="457200" y="188640"/>
            <a:ext cx="8229600" cy="4525963"/>
          </a:xfrm>
        </p:spPr>
        <p:txBody>
          <a:bodyPr/>
          <a:lstStyle/>
          <a:p>
            <a:r>
              <a:rPr lang="zh-CN" altLang="en-US" sz="1800" b="1" dirty="0"/>
              <a:t>例</a:t>
            </a:r>
            <a:r>
              <a:rPr lang="en-US" altLang="zh-CN" sz="1800" b="1" dirty="0"/>
              <a:t>3.14</a:t>
            </a:r>
            <a:r>
              <a:rPr lang="zh-CN" altLang="en-US" sz="1800" b="1" dirty="0"/>
              <a:t>：设</a:t>
            </a:r>
            <a:r>
              <a:rPr lang="en-US" altLang="zh-CN" sz="1800" b="1" dirty="0"/>
              <a:t>x=2</a:t>
            </a:r>
            <a:r>
              <a:rPr lang="en-US" altLang="zh-CN" sz="1800" b="1" baseline="30000" dirty="0"/>
              <a:t>-101</a:t>
            </a:r>
            <a:r>
              <a:rPr lang="en-US" altLang="zh-CN" sz="1800" b="1" dirty="0"/>
              <a:t>·(-0.101011)</a:t>
            </a:r>
            <a:r>
              <a:rPr lang="zh-CN" altLang="en-US" sz="1800" b="1" dirty="0"/>
              <a:t>，</a:t>
            </a:r>
            <a:r>
              <a:rPr lang="en-US" altLang="zh-CN" sz="1800" b="1" dirty="0"/>
              <a:t>y= 2</a:t>
            </a:r>
            <a:r>
              <a:rPr lang="en-US" altLang="zh-CN" sz="1800" b="1" baseline="30000" dirty="0"/>
              <a:t>-010</a:t>
            </a:r>
            <a:r>
              <a:rPr lang="en-US" altLang="zh-CN" sz="1800" b="1" dirty="0"/>
              <a:t>·(0.001110) </a:t>
            </a:r>
            <a:r>
              <a:rPr lang="zh-CN" altLang="en-US" sz="1800" b="1" dirty="0"/>
              <a:t>，数的阶码为</a:t>
            </a:r>
            <a:r>
              <a:rPr lang="en-US" altLang="zh-CN" sz="1800" b="1" dirty="0"/>
              <a:t>3</a:t>
            </a:r>
            <a:r>
              <a:rPr lang="zh-CN" altLang="en-US" sz="1800" b="1" dirty="0"/>
              <a:t>位，尾数为</a:t>
            </a:r>
            <a:r>
              <a:rPr lang="en-US" altLang="zh-CN" sz="1800" b="1" dirty="0"/>
              <a:t>6</a:t>
            </a:r>
            <a:r>
              <a:rPr lang="zh-CN" altLang="en-US" sz="1800" b="1" dirty="0"/>
              <a:t>位（均不含符号位），且都用补码表示，按照补码浮点数运算步骤计算</a:t>
            </a:r>
            <a:r>
              <a:rPr lang="en-US" altLang="zh-CN" sz="1800" b="1" dirty="0" err="1"/>
              <a:t>x+y</a:t>
            </a:r>
            <a:endParaRPr lang="en-US" altLang="zh-CN" sz="1800" b="1" dirty="0"/>
          </a:p>
          <a:p>
            <a:r>
              <a:rPr lang="zh-CN" altLang="en-US" sz="1800" b="1" dirty="0"/>
              <a:t>解：</a:t>
            </a:r>
            <a:endParaRPr lang="en-US" altLang="zh-CN" sz="1800" b="1" dirty="0"/>
          </a:p>
          <a:p>
            <a:pPr lvl="1"/>
            <a:r>
              <a:rPr lang="zh-CN" altLang="en-US" sz="1400" b="1" dirty="0"/>
              <a:t>首先用补码形式表示浮点数</a:t>
            </a:r>
            <a:r>
              <a:rPr lang="en-US" altLang="zh-CN" sz="1400" b="1" dirty="0"/>
              <a:t>x</a:t>
            </a:r>
            <a:r>
              <a:rPr lang="zh-CN" altLang="en-US" sz="1400" b="1" dirty="0"/>
              <a:t>和</a:t>
            </a:r>
            <a:r>
              <a:rPr lang="en-US" altLang="zh-CN" sz="1400" b="1" dirty="0"/>
              <a:t>y</a:t>
            </a:r>
            <a:r>
              <a:rPr lang="zh-CN" altLang="en-US" sz="1400" b="1" dirty="0"/>
              <a:t>（采用双符号位）</a:t>
            </a:r>
            <a:endParaRPr lang="en-US" altLang="zh-CN" sz="1400" b="1" dirty="0"/>
          </a:p>
          <a:p>
            <a:pPr lvl="2"/>
            <a:r>
              <a:rPr lang="en-US" altLang="zh-CN" sz="1400" b="1" dirty="0"/>
              <a:t>[x]</a:t>
            </a:r>
            <a:r>
              <a:rPr lang="zh-CN" altLang="en-US" sz="1400" b="1" baseline="-25000" dirty="0"/>
              <a:t>补</a:t>
            </a:r>
            <a:r>
              <a:rPr lang="en-US" altLang="zh-CN" sz="1400" b="1" dirty="0"/>
              <a:t>=11 011 ,  11.010101                    [y]</a:t>
            </a:r>
            <a:r>
              <a:rPr lang="zh-CN" altLang="en-US" sz="1400" b="1" baseline="-25000" dirty="0"/>
              <a:t>补</a:t>
            </a:r>
            <a:r>
              <a:rPr lang="en-US" altLang="zh-CN" sz="1400" b="1" dirty="0"/>
              <a:t>=11 110 ,  00.001110</a:t>
            </a:r>
            <a:endParaRPr lang="en-US" altLang="zh-CN" sz="1000" b="1" dirty="0"/>
          </a:p>
          <a:p>
            <a:pPr lvl="1"/>
            <a:endParaRPr lang="en-US" altLang="zh-CN" sz="1400" b="1" dirty="0"/>
          </a:p>
          <a:p>
            <a:pPr lvl="1"/>
            <a:r>
              <a:rPr lang="zh-CN" altLang="en-US" sz="1400" b="1" dirty="0"/>
              <a:t>（</a:t>
            </a:r>
            <a:r>
              <a:rPr lang="en-US" altLang="zh-CN" sz="1400" b="1" dirty="0"/>
              <a:t>1</a:t>
            </a:r>
            <a:r>
              <a:rPr lang="zh-CN" altLang="en-US" sz="1400" b="1" dirty="0"/>
              <a:t>）对阶：小阶向大阶对齐，</a:t>
            </a:r>
            <a:r>
              <a:rPr lang="en-US" altLang="zh-CN" sz="1400" b="1" dirty="0"/>
              <a:t>x</a:t>
            </a:r>
            <a:r>
              <a:rPr lang="zh-CN" altLang="en-US" sz="1400" b="1" dirty="0"/>
              <a:t>（阶码</a:t>
            </a:r>
            <a:r>
              <a:rPr lang="en-US" altLang="zh-CN" sz="1400" b="1" dirty="0"/>
              <a:t>=-5</a:t>
            </a:r>
            <a:r>
              <a:rPr lang="zh-CN" altLang="en-US" sz="1400" b="1" dirty="0"/>
              <a:t>）向</a:t>
            </a:r>
            <a:r>
              <a:rPr lang="en-US" altLang="zh-CN" sz="1400" b="1" dirty="0"/>
              <a:t>y</a:t>
            </a:r>
            <a:r>
              <a:rPr lang="zh-CN" altLang="en-US" sz="1400" b="1" dirty="0"/>
              <a:t>（阶码</a:t>
            </a:r>
            <a:r>
              <a:rPr lang="en-US" altLang="zh-CN" sz="1400" b="1" dirty="0"/>
              <a:t>=-2</a:t>
            </a:r>
            <a:r>
              <a:rPr lang="zh-CN" altLang="en-US" sz="1400" b="1" dirty="0"/>
              <a:t>）对齐，</a:t>
            </a:r>
            <a:r>
              <a:rPr lang="en-US" altLang="zh-CN" sz="1400" b="1" dirty="0"/>
              <a:t>x</a:t>
            </a:r>
            <a:r>
              <a:rPr lang="zh-CN" altLang="en-US" sz="1400" b="1" dirty="0"/>
              <a:t>的尾数右移</a:t>
            </a:r>
            <a:r>
              <a:rPr lang="en-US" altLang="zh-CN" sz="1400" b="1" dirty="0"/>
              <a:t>3</a:t>
            </a:r>
            <a:r>
              <a:rPr lang="zh-CN" altLang="en-US" sz="1400" b="1" dirty="0"/>
              <a:t>位</a:t>
            </a:r>
            <a:endParaRPr lang="en-US" altLang="zh-CN" sz="1400" b="1" dirty="0"/>
          </a:p>
          <a:p>
            <a:pPr lvl="2"/>
            <a:r>
              <a:rPr lang="zh-CN" altLang="en-US" sz="1400" b="1" dirty="0"/>
              <a:t>对阶后的</a:t>
            </a:r>
            <a:r>
              <a:rPr lang="en-US" altLang="zh-CN" sz="1400" b="1" dirty="0"/>
              <a:t>[X]</a:t>
            </a:r>
            <a:r>
              <a:rPr lang="zh-CN" altLang="en-US" sz="1400" b="1" baseline="-25000" dirty="0"/>
              <a:t>补</a:t>
            </a:r>
            <a:r>
              <a:rPr lang="en-US" altLang="zh-CN" sz="1400" b="1" dirty="0"/>
              <a:t>=11 110 ,  11.</a:t>
            </a:r>
            <a:r>
              <a:rPr lang="en-US" altLang="zh-CN" sz="1400" b="1" dirty="0">
                <a:solidFill>
                  <a:srgbClr val="FF0000"/>
                </a:solidFill>
              </a:rPr>
              <a:t>111</a:t>
            </a:r>
            <a:r>
              <a:rPr lang="en-US" altLang="zh-CN" sz="1400" b="1" dirty="0"/>
              <a:t>010(</a:t>
            </a:r>
            <a:r>
              <a:rPr lang="en-US" altLang="zh-CN" sz="1400" b="1" dirty="0">
                <a:solidFill>
                  <a:srgbClr val="FF0000"/>
                </a:solidFill>
              </a:rPr>
              <a:t>101</a:t>
            </a:r>
            <a:r>
              <a:rPr lang="en-US" altLang="zh-CN" sz="1400" b="1" dirty="0"/>
              <a:t>)</a:t>
            </a:r>
            <a:endParaRPr lang="en-US" altLang="zh-CN" sz="1600" b="1" dirty="0"/>
          </a:p>
          <a:p>
            <a:pPr lvl="2"/>
            <a:endParaRPr lang="en-US" altLang="zh-CN" sz="1600" b="1" dirty="0"/>
          </a:p>
          <a:p>
            <a:pPr lvl="1"/>
            <a:r>
              <a:rPr lang="zh-CN" altLang="en-US" sz="1400" b="1" dirty="0"/>
              <a:t>（</a:t>
            </a:r>
            <a:r>
              <a:rPr lang="en-US" altLang="zh-CN" sz="1400" b="1" dirty="0"/>
              <a:t>2</a:t>
            </a:r>
            <a:r>
              <a:rPr lang="zh-CN" altLang="en-US" sz="1400" b="1" dirty="0"/>
              <a:t>）尾数运算（求和）：</a:t>
            </a:r>
            <a:endParaRPr lang="en-US" altLang="zh-CN" sz="1400" b="1" dirty="0"/>
          </a:p>
          <a:p>
            <a:pPr lvl="1"/>
            <a:endParaRPr lang="en-US" altLang="zh-CN" sz="1400" b="1" dirty="0"/>
          </a:p>
          <a:p>
            <a:pPr lvl="1"/>
            <a:endParaRPr lang="en-US" altLang="zh-CN" sz="1400" b="1" dirty="0"/>
          </a:p>
          <a:p>
            <a:pPr lvl="1"/>
            <a:r>
              <a:rPr lang="zh-CN" altLang="en-US" sz="1400" b="1" dirty="0"/>
              <a:t>（</a:t>
            </a:r>
            <a:r>
              <a:rPr lang="en-US" altLang="zh-CN" sz="1400" b="1" dirty="0"/>
              <a:t>3</a:t>
            </a:r>
            <a:r>
              <a:rPr lang="zh-CN" altLang="en-US" sz="1400" b="1" dirty="0"/>
              <a:t>）尾数规格化处理：运算结果的尾数</a:t>
            </a:r>
            <a:r>
              <a:rPr lang="en-US" altLang="zh-CN" sz="1400" b="1" dirty="0"/>
              <a:t>=00.001000(101)</a:t>
            </a:r>
            <a:r>
              <a:rPr lang="zh-CN" altLang="en-US" sz="1400" b="1" dirty="0"/>
              <a:t>，为非规格化数（尾数的绝对值太小），需要左规，左移</a:t>
            </a:r>
            <a:r>
              <a:rPr lang="en-US" altLang="zh-CN" sz="1400" b="1" dirty="0"/>
              <a:t>2</a:t>
            </a:r>
            <a:r>
              <a:rPr lang="zh-CN" altLang="en-US" sz="1400" b="1" dirty="0"/>
              <a:t>次，变为规格化数</a:t>
            </a:r>
            <a:r>
              <a:rPr lang="en-US" altLang="zh-CN" sz="1400" b="1" dirty="0"/>
              <a:t>00.100010(1)</a:t>
            </a:r>
            <a:r>
              <a:rPr lang="zh-CN" altLang="en-US" sz="1400" b="1" dirty="0"/>
              <a:t>，阶码减</a:t>
            </a:r>
            <a:r>
              <a:rPr lang="en-US" altLang="zh-CN" sz="1400" b="1" dirty="0"/>
              <a:t>2</a:t>
            </a:r>
            <a:r>
              <a:rPr lang="zh-CN" altLang="en-US" sz="1400" b="1" dirty="0"/>
              <a:t>，阶码变为</a:t>
            </a:r>
            <a:r>
              <a:rPr lang="en-US" altLang="zh-CN" sz="1400" b="1" dirty="0"/>
              <a:t>11 100</a:t>
            </a:r>
          </a:p>
          <a:p>
            <a:pPr lvl="2"/>
            <a:endParaRPr lang="en-US" altLang="zh-CN" sz="1400" b="1" dirty="0"/>
          </a:p>
          <a:p>
            <a:pPr lvl="1"/>
            <a:r>
              <a:rPr lang="zh-CN" altLang="en-US" sz="1500" b="1" dirty="0"/>
              <a:t>（</a:t>
            </a:r>
            <a:r>
              <a:rPr lang="en-US" altLang="zh-CN" sz="1500" b="1" dirty="0"/>
              <a:t>4</a:t>
            </a:r>
            <a:r>
              <a:rPr lang="zh-CN" altLang="en-US" sz="1500" b="1" dirty="0"/>
              <a:t>）舍入处理：舍入处理后的尾数为：</a:t>
            </a:r>
            <a:r>
              <a:rPr lang="en-US" altLang="zh-CN" sz="1600" b="1" dirty="0"/>
              <a:t> 00.100011</a:t>
            </a:r>
            <a:r>
              <a:rPr lang="zh-CN" altLang="en-US" sz="1600" b="1" dirty="0"/>
              <a:t>（</a:t>
            </a:r>
            <a:r>
              <a:rPr lang="en-US" altLang="zh-CN" sz="1600" b="1" dirty="0"/>
              <a:t>0</a:t>
            </a:r>
            <a:r>
              <a:rPr lang="zh-CN" altLang="en-US" sz="1600" b="1" dirty="0"/>
              <a:t>舍</a:t>
            </a:r>
            <a:r>
              <a:rPr lang="en-US" altLang="zh-CN" sz="1600" b="1" dirty="0"/>
              <a:t>1</a:t>
            </a:r>
            <a:r>
              <a:rPr lang="zh-CN" altLang="en-US" sz="1600" b="1" dirty="0"/>
              <a:t>入法，末位恒置</a:t>
            </a:r>
            <a:r>
              <a:rPr lang="en-US" altLang="zh-CN" sz="1600" b="1" dirty="0"/>
              <a:t>1</a:t>
            </a:r>
            <a:r>
              <a:rPr lang="zh-CN" altLang="en-US" sz="1600" b="1" dirty="0"/>
              <a:t>法）</a:t>
            </a:r>
            <a:endParaRPr lang="en-US" altLang="zh-CN" sz="1600" b="1" dirty="0"/>
          </a:p>
          <a:p>
            <a:pPr lvl="1"/>
            <a:endParaRPr lang="en-US" altLang="zh-CN" sz="1600" b="1" dirty="0"/>
          </a:p>
          <a:p>
            <a:pPr lvl="1"/>
            <a:r>
              <a:rPr lang="zh-CN" altLang="en-US" sz="1600" b="1" dirty="0"/>
              <a:t>（</a:t>
            </a:r>
            <a:r>
              <a:rPr lang="en-US" altLang="zh-CN" sz="1600" b="1" dirty="0"/>
              <a:t>5</a:t>
            </a:r>
            <a:r>
              <a:rPr lang="zh-CN" altLang="en-US" sz="1600" b="1" dirty="0"/>
              <a:t>）溢出判断：阶码的双符号位相同（</a:t>
            </a:r>
            <a:r>
              <a:rPr lang="en-US" altLang="zh-CN" sz="1600" b="1" dirty="0"/>
              <a:t>11</a:t>
            </a:r>
            <a:r>
              <a:rPr lang="zh-CN" altLang="en-US" sz="1600" b="1" dirty="0"/>
              <a:t>），没有溢出</a:t>
            </a:r>
            <a:endParaRPr lang="en-US" altLang="zh-CN" sz="1600" b="1" dirty="0"/>
          </a:p>
          <a:p>
            <a:pPr lvl="1"/>
            <a:endParaRPr lang="en-US" altLang="zh-CN" sz="1600" b="1" dirty="0"/>
          </a:p>
          <a:p>
            <a:pPr lvl="1"/>
            <a:r>
              <a:rPr lang="zh-CN" altLang="en-US" sz="1600" b="1" dirty="0"/>
              <a:t>运算结果：</a:t>
            </a:r>
            <a:r>
              <a:rPr lang="en-US" altLang="zh-CN" sz="1600" b="1" dirty="0"/>
              <a:t>[</a:t>
            </a:r>
            <a:r>
              <a:rPr lang="en-US" altLang="zh-CN" sz="1600" b="1" dirty="0" err="1"/>
              <a:t>x+y</a:t>
            </a:r>
            <a:r>
              <a:rPr lang="en-US" altLang="zh-CN" sz="1600" b="1" dirty="0"/>
              <a:t>]</a:t>
            </a:r>
            <a:r>
              <a:rPr lang="zh-CN" altLang="en-US" sz="1600" b="1" baseline="-25000" dirty="0"/>
              <a:t>补 </a:t>
            </a:r>
            <a:r>
              <a:rPr lang="en-US" altLang="zh-CN" sz="1600" b="1" dirty="0"/>
              <a:t>=11 100 ,   00.100011</a:t>
            </a:r>
            <a:r>
              <a:rPr lang="zh-CN" altLang="en-US" sz="1600" b="1" dirty="0"/>
              <a:t>，</a:t>
            </a:r>
            <a:r>
              <a:rPr lang="en-US" altLang="zh-CN" sz="1600" b="1" dirty="0" err="1"/>
              <a:t>x+y</a:t>
            </a:r>
            <a:r>
              <a:rPr lang="en-US" altLang="zh-CN" sz="1600" b="1" dirty="0"/>
              <a:t>= 2</a:t>
            </a:r>
            <a:r>
              <a:rPr lang="en-US" altLang="zh-CN" sz="1600" b="1" baseline="30000" dirty="0"/>
              <a:t>-100</a:t>
            </a:r>
            <a:r>
              <a:rPr lang="en-US" altLang="zh-CN" sz="1600" b="1" dirty="0"/>
              <a:t>·(0.100011)</a:t>
            </a:r>
          </a:p>
          <a:p>
            <a:pPr lvl="1"/>
            <a:r>
              <a:rPr lang="zh-CN" altLang="en-US" sz="1600" b="1" dirty="0"/>
              <a:t>验证：</a:t>
            </a:r>
            <a:endParaRPr lang="en-US" altLang="zh-CN" sz="1600" b="1" dirty="0"/>
          </a:p>
          <a:p>
            <a:pPr lvl="2"/>
            <a:r>
              <a:rPr lang="en-US" altLang="zh-CN" sz="1200" b="1" dirty="0"/>
              <a:t>x=(1/32)*(-43/64)</a:t>
            </a:r>
            <a:r>
              <a:rPr lang="zh-CN" altLang="en-US" sz="1200" b="1" dirty="0"/>
              <a:t>，</a:t>
            </a:r>
            <a:r>
              <a:rPr lang="en-US" altLang="zh-CN" sz="1200" b="1" dirty="0"/>
              <a:t>y=(1/4)*(14/64)</a:t>
            </a:r>
            <a:r>
              <a:rPr lang="zh-CN" altLang="en-US" sz="1200" b="1" dirty="0"/>
              <a:t>，</a:t>
            </a:r>
            <a:r>
              <a:rPr lang="en-US" altLang="zh-CN" sz="1200" b="1" dirty="0" err="1"/>
              <a:t>x+y</a:t>
            </a:r>
            <a:r>
              <a:rPr lang="en-US" altLang="zh-CN" sz="1200" b="1" dirty="0"/>
              <a:t>=(-43/2048)+(112/2048)=69/2048</a:t>
            </a:r>
          </a:p>
          <a:p>
            <a:pPr lvl="2"/>
            <a:r>
              <a:rPr lang="en-US" altLang="zh-CN" sz="1200" b="1" dirty="0" err="1"/>
              <a:t>x+y</a:t>
            </a:r>
            <a:r>
              <a:rPr lang="en-US" altLang="zh-CN" sz="1200" b="1" dirty="0"/>
              <a:t>= 2</a:t>
            </a:r>
            <a:r>
              <a:rPr lang="en-US" altLang="zh-CN" sz="1200" b="1" baseline="30000" dirty="0"/>
              <a:t>-100</a:t>
            </a:r>
            <a:r>
              <a:rPr lang="en-US" altLang="zh-CN" sz="1200" b="1" dirty="0"/>
              <a:t>·(0.100011)=(1/16)*(35/64)=70/2048</a:t>
            </a:r>
            <a:r>
              <a:rPr lang="zh-CN" altLang="en-US" sz="1200" b="1" dirty="0"/>
              <a:t>，相差</a:t>
            </a:r>
            <a:r>
              <a:rPr lang="en-US" altLang="zh-CN" sz="1200" b="1" dirty="0"/>
              <a:t>1/2048</a:t>
            </a:r>
            <a:r>
              <a:rPr lang="zh-CN" altLang="en-US" sz="1200" b="1" dirty="0"/>
              <a:t>，原因是舍入处理引起的误差</a:t>
            </a:r>
            <a:endParaRPr lang="zh-CN" altLang="en-US" sz="1200" dirty="0"/>
          </a:p>
          <a:p>
            <a:pPr lvl="1"/>
            <a:endParaRPr lang="zh-CN" altLang="en-US" sz="1500" b="1" dirty="0"/>
          </a:p>
        </p:txBody>
      </p:sp>
      <p:grpSp>
        <p:nvGrpSpPr>
          <p:cNvPr id="4" name="组合 3">
            <a:extLst>
              <a:ext uri="{FF2B5EF4-FFF2-40B4-BE49-F238E27FC236}">
                <a16:creationId xmlns:a16="http://schemas.microsoft.com/office/drawing/2014/main" id="{B0AD530C-FF54-4C02-AA5B-E160D9AC8126}"/>
              </a:ext>
            </a:extLst>
          </p:cNvPr>
          <p:cNvGrpSpPr/>
          <p:nvPr/>
        </p:nvGrpSpPr>
        <p:grpSpPr>
          <a:xfrm>
            <a:off x="5076056" y="2348880"/>
            <a:ext cx="2808312" cy="954107"/>
            <a:chOff x="3240980" y="3266981"/>
            <a:chExt cx="1521007" cy="954107"/>
          </a:xfrm>
        </p:grpSpPr>
        <p:sp>
          <p:nvSpPr>
            <p:cNvPr id="5" name="文本框 4">
              <a:extLst>
                <a:ext uri="{FF2B5EF4-FFF2-40B4-BE49-F238E27FC236}">
                  <a16:creationId xmlns:a16="http://schemas.microsoft.com/office/drawing/2014/main" id="{CB8B1ED8-2DA2-488A-A8CE-2A288BAA4B08}"/>
                </a:ext>
              </a:extLst>
            </p:cNvPr>
            <p:cNvSpPr txBox="1"/>
            <p:nvPr/>
          </p:nvSpPr>
          <p:spPr>
            <a:xfrm>
              <a:off x="3240980" y="3266981"/>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11 110 ,  11.111010 (101)</a:t>
              </a:r>
            </a:p>
            <a:p>
              <a:r>
                <a:rPr lang="en-US" altLang="zh-CN" sz="1400" b="1" dirty="0"/>
                <a:t> + [y]</a:t>
              </a:r>
              <a:r>
                <a:rPr lang="zh-CN" altLang="en-US" sz="1400" b="1" baseline="-25000" dirty="0"/>
                <a:t>补</a:t>
              </a:r>
              <a:r>
                <a:rPr lang="en-US" altLang="zh-CN" sz="1400" b="1" baseline="-25000" dirty="0"/>
                <a:t>    </a:t>
              </a:r>
              <a:r>
                <a:rPr lang="en-US" altLang="zh-CN" sz="1400" b="1" dirty="0"/>
                <a:t>11 110 ,   00.001110</a:t>
              </a:r>
            </a:p>
            <a:p>
              <a:endParaRPr lang="en-US" altLang="zh-CN" sz="1400" b="1" dirty="0"/>
            </a:p>
            <a:p>
              <a:r>
                <a:rPr lang="en-US" altLang="zh-CN" sz="1400" b="1" dirty="0"/>
                <a:t>[</a:t>
              </a:r>
              <a:r>
                <a:rPr lang="en-US" altLang="zh-CN" sz="1400" b="1" dirty="0" err="1"/>
                <a:t>x+y</a:t>
              </a:r>
              <a:r>
                <a:rPr lang="en-US" altLang="zh-CN" sz="1400" b="1" dirty="0"/>
                <a:t>]</a:t>
              </a:r>
              <a:r>
                <a:rPr lang="zh-CN" altLang="en-US" sz="1400" b="1" baseline="-25000" dirty="0"/>
                <a:t>补    </a:t>
              </a:r>
              <a:r>
                <a:rPr lang="en-US" altLang="zh-CN" sz="1400" b="1" dirty="0"/>
                <a:t>11 110 ,   00.001000 (101)</a:t>
              </a:r>
              <a:endParaRPr lang="zh-CN" altLang="en-US" sz="1400" dirty="0"/>
            </a:p>
          </p:txBody>
        </p:sp>
        <p:cxnSp>
          <p:nvCxnSpPr>
            <p:cNvPr id="6" name="直接连接符 5">
              <a:extLst>
                <a:ext uri="{FF2B5EF4-FFF2-40B4-BE49-F238E27FC236}">
                  <a16:creationId xmlns:a16="http://schemas.microsoft.com/office/drawing/2014/main" id="{E3EE207F-F16D-40D9-BB7E-897D6A02AB3B}"/>
                </a:ext>
              </a:extLst>
            </p:cNvPr>
            <p:cNvCxnSpPr>
              <a:cxnSpLocks/>
            </p:cNvCxnSpPr>
            <p:nvPr/>
          </p:nvCxnSpPr>
          <p:spPr>
            <a:xfrm>
              <a:off x="3275856" y="3861048"/>
              <a:ext cx="14481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66470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858CAA9-FBC0-47D2-8441-1A1FB71A8D9F}"/>
              </a:ext>
            </a:extLst>
          </p:cNvPr>
          <p:cNvSpPr>
            <a:spLocks noGrp="1"/>
          </p:cNvSpPr>
          <p:nvPr>
            <p:ph idx="1"/>
          </p:nvPr>
        </p:nvSpPr>
        <p:spPr>
          <a:xfrm>
            <a:off x="457200" y="188640"/>
            <a:ext cx="8229600" cy="4525963"/>
          </a:xfrm>
        </p:spPr>
        <p:txBody>
          <a:bodyPr/>
          <a:lstStyle/>
          <a:p>
            <a:r>
              <a:rPr lang="zh-CN" altLang="en-US" sz="1800" b="1" dirty="0"/>
              <a:t>例</a:t>
            </a:r>
            <a:r>
              <a:rPr lang="en-US" altLang="zh-CN" sz="1800" b="1" dirty="0"/>
              <a:t>3.15</a:t>
            </a:r>
            <a:r>
              <a:rPr lang="zh-CN" altLang="en-US" sz="1800" b="1" dirty="0"/>
              <a:t>：设</a:t>
            </a:r>
            <a:r>
              <a:rPr lang="en-US" altLang="zh-CN" sz="1800" b="1" dirty="0"/>
              <a:t>x=2</a:t>
            </a:r>
            <a:r>
              <a:rPr lang="en-US" altLang="zh-CN" sz="1800" b="1" baseline="30000" dirty="0"/>
              <a:t>7</a:t>
            </a:r>
            <a:r>
              <a:rPr lang="en-US" altLang="zh-CN" sz="1800" b="1" dirty="0"/>
              <a:t>·(25/32)</a:t>
            </a:r>
            <a:r>
              <a:rPr lang="zh-CN" altLang="en-US" sz="1800" b="1" dirty="0"/>
              <a:t>，</a:t>
            </a:r>
            <a:r>
              <a:rPr lang="en-US" altLang="zh-CN" sz="1800" b="1" dirty="0"/>
              <a:t>y= 2</a:t>
            </a:r>
            <a:r>
              <a:rPr lang="en-US" altLang="zh-CN" sz="1800" b="1" baseline="30000" dirty="0"/>
              <a:t>6</a:t>
            </a:r>
            <a:r>
              <a:rPr lang="en-US" altLang="zh-CN" sz="1800" b="1" dirty="0"/>
              <a:t>·(-23/32) </a:t>
            </a:r>
            <a:r>
              <a:rPr lang="zh-CN" altLang="en-US" sz="1800" b="1" dirty="0"/>
              <a:t>，数的阶码为</a:t>
            </a:r>
            <a:r>
              <a:rPr lang="en-US" altLang="zh-CN" sz="1800" b="1" dirty="0"/>
              <a:t>5</a:t>
            </a:r>
            <a:r>
              <a:rPr lang="zh-CN" altLang="en-US" sz="1800" b="1" dirty="0"/>
              <a:t>位，尾数为</a:t>
            </a:r>
            <a:r>
              <a:rPr lang="en-US" altLang="zh-CN" sz="1800" b="1" dirty="0"/>
              <a:t>7</a:t>
            </a:r>
            <a:r>
              <a:rPr lang="zh-CN" altLang="en-US" sz="1800" b="1" dirty="0"/>
              <a:t>位（均含</a:t>
            </a:r>
            <a:r>
              <a:rPr lang="en-US" altLang="zh-CN" sz="1800" b="1" dirty="0"/>
              <a:t>2</a:t>
            </a:r>
            <a:r>
              <a:rPr lang="zh-CN" altLang="en-US" sz="1800" b="1" dirty="0"/>
              <a:t>位符号位），按照补码浮点数运算步骤计算</a:t>
            </a:r>
            <a:r>
              <a:rPr lang="en-US" altLang="zh-CN" sz="1800" b="1" dirty="0"/>
              <a:t>x-y</a:t>
            </a:r>
            <a:r>
              <a:rPr lang="zh-CN" altLang="en-US" sz="1800" b="1" dirty="0"/>
              <a:t>（采用</a:t>
            </a:r>
            <a:r>
              <a:rPr lang="en-US" altLang="zh-CN" sz="1800" b="1" dirty="0"/>
              <a:t>0</a:t>
            </a:r>
            <a:r>
              <a:rPr lang="zh-CN" altLang="en-US" sz="1800" b="1" dirty="0"/>
              <a:t>舍</a:t>
            </a:r>
            <a:r>
              <a:rPr lang="en-US" altLang="zh-CN" sz="1800" b="1" dirty="0"/>
              <a:t>1</a:t>
            </a:r>
            <a:r>
              <a:rPr lang="zh-CN" altLang="en-US" sz="1800" b="1" dirty="0"/>
              <a:t>入法）</a:t>
            </a:r>
            <a:endParaRPr lang="en-US" altLang="zh-CN" sz="1800" b="1" dirty="0"/>
          </a:p>
          <a:p>
            <a:r>
              <a:rPr lang="zh-CN" altLang="en-US" sz="1800" b="1" dirty="0"/>
              <a:t>解：</a:t>
            </a:r>
            <a:endParaRPr lang="en-US" altLang="zh-CN" sz="1800" b="1" dirty="0"/>
          </a:p>
          <a:p>
            <a:pPr lvl="1"/>
            <a:r>
              <a:rPr lang="zh-CN" altLang="en-US" sz="1400" b="1" dirty="0"/>
              <a:t>首先用补码形式表示浮点数</a:t>
            </a:r>
            <a:r>
              <a:rPr lang="en-US" altLang="zh-CN" sz="1400" b="1" dirty="0"/>
              <a:t>x</a:t>
            </a:r>
            <a:r>
              <a:rPr lang="zh-CN" altLang="en-US" sz="1400" b="1" dirty="0"/>
              <a:t>和</a:t>
            </a:r>
            <a:r>
              <a:rPr lang="en-US" altLang="zh-CN" sz="1400" b="1" dirty="0"/>
              <a:t>y</a:t>
            </a:r>
            <a:r>
              <a:rPr lang="zh-CN" altLang="en-US" sz="1400" b="1" dirty="0"/>
              <a:t>（采用双符号位）</a:t>
            </a:r>
            <a:endParaRPr lang="en-US" altLang="zh-CN" sz="1400" b="1" dirty="0"/>
          </a:p>
          <a:p>
            <a:pPr lvl="2"/>
            <a:r>
              <a:rPr lang="en-US" altLang="zh-CN" sz="1400" b="1" dirty="0"/>
              <a:t>x= 2</a:t>
            </a:r>
            <a:r>
              <a:rPr lang="en-US" altLang="zh-CN" sz="1400" b="1" baseline="30000" dirty="0"/>
              <a:t>111</a:t>
            </a:r>
            <a:r>
              <a:rPr lang="en-US" altLang="zh-CN" sz="1400" b="1" dirty="0"/>
              <a:t>·(0.11001)       		[x]</a:t>
            </a:r>
            <a:r>
              <a:rPr lang="zh-CN" altLang="en-US" sz="1400" b="1" baseline="-25000" dirty="0"/>
              <a:t>补 </a:t>
            </a:r>
            <a:r>
              <a:rPr lang="en-US" altLang="zh-CN" sz="1400" b="1" dirty="0"/>
              <a:t>=00 111 ,  00.11001                    </a:t>
            </a:r>
          </a:p>
          <a:p>
            <a:pPr lvl="2"/>
            <a:r>
              <a:rPr lang="en-US" altLang="zh-CN" sz="1400" b="1" dirty="0"/>
              <a:t>y= 2</a:t>
            </a:r>
            <a:r>
              <a:rPr lang="en-US" altLang="zh-CN" sz="1400" b="1" baseline="30000" dirty="0"/>
              <a:t>110</a:t>
            </a:r>
            <a:r>
              <a:rPr lang="en-US" altLang="zh-CN" sz="1400" b="1" dirty="0"/>
              <a:t>·(-0.10111)        	[-y]</a:t>
            </a:r>
            <a:r>
              <a:rPr lang="zh-CN" altLang="en-US" sz="1400" b="1" baseline="-25000" dirty="0"/>
              <a:t>补</a:t>
            </a:r>
            <a:r>
              <a:rPr lang="en-US" altLang="zh-CN" sz="1400" b="1" dirty="0"/>
              <a:t>=00 110 ,  00.10111</a:t>
            </a:r>
            <a:endParaRPr lang="en-US" altLang="zh-CN" sz="1000" b="1" dirty="0"/>
          </a:p>
          <a:p>
            <a:pPr lvl="1"/>
            <a:endParaRPr lang="en-US" altLang="zh-CN" sz="1400" b="1" dirty="0"/>
          </a:p>
          <a:p>
            <a:pPr lvl="1"/>
            <a:r>
              <a:rPr lang="zh-CN" altLang="en-US" sz="1400" b="1" dirty="0"/>
              <a:t>（</a:t>
            </a:r>
            <a:r>
              <a:rPr lang="en-US" altLang="zh-CN" sz="1400" b="1" dirty="0"/>
              <a:t>1</a:t>
            </a:r>
            <a:r>
              <a:rPr lang="zh-CN" altLang="en-US" sz="1400" b="1" dirty="0"/>
              <a:t>）对阶：小阶向大阶对齐，</a:t>
            </a:r>
            <a:r>
              <a:rPr lang="en-US" altLang="zh-CN" sz="1400" b="1" dirty="0"/>
              <a:t>y</a:t>
            </a:r>
            <a:r>
              <a:rPr lang="zh-CN" altLang="en-US" sz="1400" b="1" dirty="0"/>
              <a:t>（阶码</a:t>
            </a:r>
            <a:r>
              <a:rPr lang="en-US" altLang="zh-CN" sz="1400" b="1" dirty="0"/>
              <a:t>=6</a:t>
            </a:r>
            <a:r>
              <a:rPr lang="zh-CN" altLang="en-US" sz="1400" b="1" dirty="0"/>
              <a:t>）向</a:t>
            </a:r>
            <a:r>
              <a:rPr lang="en-US" altLang="zh-CN" sz="1400" b="1" dirty="0"/>
              <a:t>x</a:t>
            </a:r>
            <a:r>
              <a:rPr lang="zh-CN" altLang="en-US" sz="1400" b="1" dirty="0"/>
              <a:t>（阶码</a:t>
            </a:r>
            <a:r>
              <a:rPr lang="en-US" altLang="zh-CN" sz="1400" b="1" dirty="0"/>
              <a:t>=7</a:t>
            </a:r>
            <a:r>
              <a:rPr lang="zh-CN" altLang="en-US" sz="1400" b="1" dirty="0"/>
              <a:t>）对齐，</a:t>
            </a:r>
            <a:r>
              <a:rPr lang="en-US" altLang="zh-CN" sz="1400" b="1" dirty="0"/>
              <a:t>y</a:t>
            </a:r>
            <a:r>
              <a:rPr lang="zh-CN" altLang="en-US" sz="1400" b="1" dirty="0"/>
              <a:t>的尾数右移</a:t>
            </a:r>
            <a:r>
              <a:rPr lang="en-US" altLang="zh-CN" sz="1400" b="1" dirty="0"/>
              <a:t>1</a:t>
            </a:r>
            <a:r>
              <a:rPr lang="zh-CN" altLang="en-US" sz="1400" b="1" dirty="0"/>
              <a:t>位</a:t>
            </a:r>
            <a:endParaRPr lang="en-US" altLang="zh-CN" sz="1400" b="1" dirty="0"/>
          </a:p>
          <a:p>
            <a:pPr lvl="2"/>
            <a:r>
              <a:rPr lang="zh-CN" altLang="en-US" sz="1400" b="1" dirty="0"/>
              <a:t>对阶后的</a:t>
            </a:r>
            <a:r>
              <a:rPr lang="en-US" altLang="zh-CN" sz="1400" b="1" dirty="0"/>
              <a:t>[-y]</a:t>
            </a:r>
            <a:r>
              <a:rPr lang="zh-CN" altLang="en-US" sz="1400" b="1" baseline="-25000" dirty="0"/>
              <a:t>补</a:t>
            </a:r>
            <a:r>
              <a:rPr lang="en-US" altLang="zh-CN" sz="1400" b="1" dirty="0"/>
              <a:t>=00 111 ,  00.01011(1)</a:t>
            </a:r>
            <a:endParaRPr lang="en-US" altLang="zh-CN" sz="1600" b="1" dirty="0"/>
          </a:p>
          <a:p>
            <a:pPr lvl="2"/>
            <a:endParaRPr lang="en-US" altLang="zh-CN" sz="1600" b="1" dirty="0"/>
          </a:p>
          <a:p>
            <a:pPr lvl="1"/>
            <a:r>
              <a:rPr lang="zh-CN" altLang="en-US" sz="1400" b="1" dirty="0"/>
              <a:t>（</a:t>
            </a:r>
            <a:r>
              <a:rPr lang="en-US" altLang="zh-CN" sz="1400" b="1" dirty="0"/>
              <a:t>2</a:t>
            </a:r>
            <a:r>
              <a:rPr lang="zh-CN" altLang="en-US" sz="1400" b="1" dirty="0"/>
              <a:t>）尾数运算（求和）：</a:t>
            </a:r>
            <a:endParaRPr lang="en-US" altLang="zh-CN" sz="1400" b="1" dirty="0"/>
          </a:p>
          <a:p>
            <a:pPr lvl="1"/>
            <a:endParaRPr lang="en-US" altLang="zh-CN" sz="1400" b="1" dirty="0"/>
          </a:p>
          <a:p>
            <a:pPr lvl="1"/>
            <a:endParaRPr lang="en-US" altLang="zh-CN" sz="1400" b="1" dirty="0"/>
          </a:p>
          <a:p>
            <a:pPr lvl="1"/>
            <a:r>
              <a:rPr lang="zh-CN" altLang="en-US" sz="1400" b="1" dirty="0"/>
              <a:t>（</a:t>
            </a:r>
            <a:r>
              <a:rPr lang="en-US" altLang="zh-CN" sz="1400" b="1" dirty="0"/>
              <a:t>3</a:t>
            </a:r>
            <a:r>
              <a:rPr lang="zh-CN" altLang="en-US" sz="1400" b="1" dirty="0"/>
              <a:t>）尾数规格化处理：运算结果的尾数</a:t>
            </a:r>
            <a:r>
              <a:rPr lang="en-US" altLang="zh-CN" sz="1400" b="1" dirty="0"/>
              <a:t>=01.00100(1)</a:t>
            </a:r>
            <a:r>
              <a:rPr lang="zh-CN" altLang="en-US" sz="1400" b="1" dirty="0"/>
              <a:t>，为非规格化数（尾数的绝对值太大），需要右规，右移</a:t>
            </a:r>
            <a:r>
              <a:rPr lang="en-US" altLang="zh-CN" sz="1400" b="1" dirty="0"/>
              <a:t>1</a:t>
            </a:r>
            <a:r>
              <a:rPr lang="zh-CN" altLang="en-US" sz="1400" b="1" dirty="0"/>
              <a:t>次，变为规格化数</a:t>
            </a:r>
            <a:r>
              <a:rPr lang="en-US" altLang="zh-CN" sz="1400" b="1" dirty="0"/>
              <a:t>00.10010(01)</a:t>
            </a:r>
            <a:r>
              <a:rPr lang="zh-CN" altLang="en-US" sz="1400" b="1" dirty="0"/>
              <a:t>，阶码加</a:t>
            </a:r>
            <a:r>
              <a:rPr lang="en-US" altLang="zh-CN" sz="1400" b="1" dirty="0"/>
              <a:t>1</a:t>
            </a:r>
            <a:r>
              <a:rPr lang="zh-CN" altLang="en-US" sz="1400" b="1" dirty="0"/>
              <a:t>，阶码变为</a:t>
            </a:r>
            <a:r>
              <a:rPr lang="en-US" altLang="zh-CN" sz="1400" b="1" dirty="0"/>
              <a:t>01 000</a:t>
            </a:r>
          </a:p>
          <a:p>
            <a:pPr lvl="1"/>
            <a:endParaRPr lang="en-US" altLang="zh-CN" sz="1400" b="1" dirty="0"/>
          </a:p>
          <a:p>
            <a:pPr lvl="1"/>
            <a:r>
              <a:rPr lang="zh-CN" altLang="en-US" sz="1400" b="1" dirty="0"/>
              <a:t>（</a:t>
            </a:r>
            <a:r>
              <a:rPr lang="en-US" altLang="zh-CN" sz="1400" b="1" dirty="0"/>
              <a:t>4</a:t>
            </a:r>
            <a:r>
              <a:rPr lang="zh-CN" altLang="en-US" sz="1400" b="1" dirty="0"/>
              <a:t>）舍入处理：舍入处理后的尾数为：</a:t>
            </a:r>
            <a:r>
              <a:rPr lang="en-US" altLang="zh-CN" sz="1400" b="1" dirty="0"/>
              <a:t>00.10010</a:t>
            </a:r>
            <a:r>
              <a:rPr lang="zh-CN" altLang="en-US" sz="1400" b="1" dirty="0"/>
              <a:t>（</a:t>
            </a:r>
            <a:r>
              <a:rPr lang="en-US" altLang="zh-CN" sz="1400" b="1" dirty="0"/>
              <a:t>0</a:t>
            </a:r>
            <a:r>
              <a:rPr lang="zh-CN" altLang="en-US" sz="1400" b="1" dirty="0"/>
              <a:t>舍</a:t>
            </a:r>
            <a:r>
              <a:rPr lang="en-US" altLang="zh-CN" sz="1400" b="1" dirty="0"/>
              <a:t>1</a:t>
            </a:r>
            <a:r>
              <a:rPr lang="zh-CN" altLang="en-US" sz="1400" b="1" dirty="0"/>
              <a:t>入法）</a:t>
            </a:r>
            <a:endParaRPr lang="en-US" altLang="zh-CN" sz="1400" b="1" dirty="0"/>
          </a:p>
          <a:p>
            <a:pPr lvl="2"/>
            <a:endParaRPr lang="en-US" altLang="zh-CN" sz="1400" b="1" dirty="0"/>
          </a:p>
          <a:p>
            <a:pPr lvl="1"/>
            <a:r>
              <a:rPr lang="zh-CN" altLang="en-US" sz="1400" b="1" dirty="0"/>
              <a:t>（</a:t>
            </a:r>
            <a:r>
              <a:rPr lang="en-US" altLang="zh-CN" sz="1400" b="1" dirty="0"/>
              <a:t>5</a:t>
            </a:r>
            <a:r>
              <a:rPr lang="zh-CN" altLang="en-US" sz="1400" b="1" dirty="0"/>
              <a:t>）溢出判断：阶码的双符号位为</a:t>
            </a:r>
            <a:r>
              <a:rPr lang="en-US" altLang="zh-CN" sz="1400" b="1" dirty="0"/>
              <a:t>01</a:t>
            </a:r>
            <a:r>
              <a:rPr lang="zh-CN" altLang="en-US" sz="1400" b="1" dirty="0"/>
              <a:t>，故发生溢出</a:t>
            </a:r>
            <a:endParaRPr lang="en-US" altLang="zh-CN" sz="1400" b="1" dirty="0"/>
          </a:p>
          <a:p>
            <a:pPr lvl="1"/>
            <a:endParaRPr lang="en-US" altLang="zh-CN" sz="1600" b="1" dirty="0"/>
          </a:p>
          <a:p>
            <a:pPr lvl="1"/>
            <a:r>
              <a:rPr lang="zh-CN" altLang="en-US" sz="1400" b="1" dirty="0"/>
              <a:t>运算结果：</a:t>
            </a:r>
            <a:r>
              <a:rPr lang="en-US" altLang="zh-CN" sz="1400" b="1" dirty="0"/>
              <a:t>[x-y]</a:t>
            </a:r>
            <a:r>
              <a:rPr lang="zh-CN" altLang="en-US" sz="1400" b="1" baseline="-25000" dirty="0"/>
              <a:t>补 </a:t>
            </a:r>
            <a:r>
              <a:rPr lang="en-US" altLang="zh-CN" sz="1400" b="1" dirty="0"/>
              <a:t>=01 000 ,   00.10010</a:t>
            </a:r>
          </a:p>
          <a:p>
            <a:pPr lvl="1"/>
            <a:r>
              <a:rPr lang="zh-CN" altLang="en-US" sz="1400" b="1" dirty="0"/>
              <a:t>验证：</a:t>
            </a:r>
            <a:endParaRPr lang="en-US" altLang="zh-CN" sz="1400" b="1" dirty="0"/>
          </a:p>
          <a:p>
            <a:pPr lvl="2"/>
            <a:r>
              <a:rPr lang="en-US" altLang="zh-CN" sz="1200" b="1" dirty="0"/>
              <a:t>x=(128)*(25/32)=100</a:t>
            </a:r>
            <a:r>
              <a:rPr lang="zh-CN" altLang="en-US" sz="1200" b="1" dirty="0"/>
              <a:t>，</a:t>
            </a:r>
            <a:r>
              <a:rPr lang="en-US" altLang="zh-CN" sz="1200" b="1" dirty="0"/>
              <a:t>y=(64)*(-23/32)=-46</a:t>
            </a:r>
            <a:r>
              <a:rPr lang="zh-CN" altLang="en-US" sz="1200" b="1" dirty="0"/>
              <a:t>，</a:t>
            </a:r>
            <a:r>
              <a:rPr lang="en-US" altLang="zh-CN" sz="1200" b="1" dirty="0"/>
              <a:t>x-y=100-(-46)=146</a:t>
            </a:r>
            <a:r>
              <a:rPr lang="zh-CN" altLang="en-US" sz="1200" b="1" dirty="0"/>
              <a:t>（超出</a:t>
            </a:r>
            <a:r>
              <a:rPr lang="en-US" altLang="zh-CN" sz="1200" b="1" dirty="0"/>
              <a:t>-128</a:t>
            </a:r>
            <a:r>
              <a:rPr lang="zh-CN" altLang="en-US" sz="1200" b="1" dirty="0">
                <a:latin typeface="等线" panose="02010600030101010101" pitchFamily="2" charset="-122"/>
                <a:ea typeface="等线" panose="02010600030101010101" pitchFamily="2" charset="-122"/>
              </a:rPr>
              <a:t>～</a:t>
            </a:r>
            <a:r>
              <a:rPr lang="en-US" altLang="zh-CN" sz="1200" b="1" dirty="0">
                <a:latin typeface="等线" panose="02010600030101010101" pitchFamily="2" charset="-122"/>
                <a:ea typeface="等线" panose="02010600030101010101" pitchFamily="2" charset="-122"/>
              </a:rPr>
              <a:t>+</a:t>
            </a:r>
            <a:r>
              <a:rPr lang="en-US" altLang="zh-CN" sz="1200" b="1" dirty="0"/>
              <a:t>127</a:t>
            </a:r>
            <a:r>
              <a:rPr lang="zh-CN" altLang="en-US" sz="1200" b="1" dirty="0"/>
              <a:t>范围）</a:t>
            </a:r>
            <a:endParaRPr lang="en-US" altLang="zh-CN" sz="1200" b="1" dirty="0"/>
          </a:p>
          <a:p>
            <a:pPr lvl="2"/>
            <a:r>
              <a:rPr lang="en-US" altLang="zh-CN" sz="1200" b="1" dirty="0"/>
              <a:t>x-y= 2</a:t>
            </a:r>
            <a:r>
              <a:rPr lang="en-US" altLang="zh-CN" sz="1200" b="1" baseline="30000" dirty="0"/>
              <a:t>8</a:t>
            </a:r>
            <a:r>
              <a:rPr lang="en-US" altLang="zh-CN" sz="1200" b="1" dirty="0"/>
              <a:t>·(18/32)=144</a:t>
            </a:r>
            <a:r>
              <a:rPr lang="zh-CN" altLang="en-US" sz="1200" b="1" dirty="0"/>
              <a:t>，误差为</a:t>
            </a:r>
            <a:r>
              <a:rPr lang="en-US" altLang="zh-CN" sz="1200" b="1" dirty="0"/>
              <a:t>2</a:t>
            </a:r>
            <a:r>
              <a:rPr lang="zh-CN" altLang="en-US" sz="1200" b="1" dirty="0"/>
              <a:t>，是舍入处理导致的，误差为</a:t>
            </a:r>
            <a:r>
              <a:rPr lang="en-US" altLang="zh-CN" sz="1200" b="1" dirty="0"/>
              <a:t>2</a:t>
            </a:r>
            <a:r>
              <a:rPr lang="en-US" altLang="zh-CN" sz="1200" b="1" baseline="30000" dirty="0"/>
              <a:t>8</a:t>
            </a:r>
            <a:r>
              <a:rPr lang="en-US" altLang="zh-CN" sz="1200" b="1" dirty="0"/>
              <a:t>*(0.0000001)=2</a:t>
            </a:r>
            <a:endParaRPr lang="zh-CN" altLang="en-US" sz="1200" dirty="0"/>
          </a:p>
          <a:p>
            <a:pPr lvl="1"/>
            <a:endParaRPr lang="zh-CN" altLang="en-US" sz="1500" b="1" dirty="0"/>
          </a:p>
        </p:txBody>
      </p:sp>
      <p:grpSp>
        <p:nvGrpSpPr>
          <p:cNvPr id="4" name="组合 3">
            <a:extLst>
              <a:ext uri="{FF2B5EF4-FFF2-40B4-BE49-F238E27FC236}">
                <a16:creationId xmlns:a16="http://schemas.microsoft.com/office/drawing/2014/main" id="{B0AD530C-FF54-4C02-AA5B-E160D9AC8126}"/>
              </a:ext>
            </a:extLst>
          </p:cNvPr>
          <p:cNvGrpSpPr/>
          <p:nvPr/>
        </p:nvGrpSpPr>
        <p:grpSpPr>
          <a:xfrm>
            <a:off x="5076056" y="2618909"/>
            <a:ext cx="2520280" cy="954107"/>
            <a:chOff x="3240980" y="3266981"/>
            <a:chExt cx="1521007" cy="954107"/>
          </a:xfrm>
        </p:grpSpPr>
        <p:sp>
          <p:nvSpPr>
            <p:cNvPr id="5" name="文本框 4">
              <a:extLst>
                <a:ext uri="{FF2B5EF4-FFF2-40B4-BE49-F238E27FC236}">
                  <a16:creationId xmlns:a16="http://schemas.microsoft.com/office/drawing/2014/main" id="{CB8B1ED8-2DA2-488A-A8CE-2A288BAA4B08}"/>
                </a:ext>
              </a:extLst>
            </p:cNvPr>
            <p:cNvSpPr txBox="1"/>
            <p:nvPr/>
          </p:nvSpPr>
          <p:spPr>
            <a:xfrm>
              <a:off x="3240980" y="3266981"/>
              <a:ext cx="1521007" cy="954107"/>
            </a:xfrm>
            <a:prstGeom prst="rect">
              <a:avLst/>
            </a:prstGeom>
            <a:solidFill>
              <a:srgbClr val="FFFF00"/>
            </a:solidFill>
          </p:spPr>
          <p:txBody>
            <a:bodyPr wrap="square" rtlCol="0">
              <a:spAutoFit/>
            </a:bodyPr>
            <a:lstStyle/>
            <a:p>
              <a:r>
                <a:rPr lang="en-US" altLang="zh-CN" sz="1400" b="1" dirty="0"/>
                <a:t>     [x]</a:t>
              </a:r>
              <a:r>
                <a:rPr lang="zh-CN" altLang="en-US" sz="1400" b="1" baseline="-25000" dirty="0"/>
                <a:t>补</a:t>
              </a:r>
              <a:r>
                <a:rPr lang="en-US" altLang="zh-CN" sz="1400" b="1" baseline="-25000" dirty="0"/>
                <a:t>     </a:t>
              </a:r>
              <a:r>
                <a:rPr lang="en-US" altLang="zh-CN" sz="1400" b="1" dirty="0"/>
                <a:t>00 111 ,  00.11001</a:t>
              </a:r>
            </a:p>
            <a:p>
              <a:r>
                <a:rPr lang="en-US" altLang="zh-CN" sz="1400" b="1" dirty="0"/>
                <a:t> + [-y]</a:t>
              </a:r>
              <a:r>
                <a:rPr lang="zh-CN" altLang="en-US" sz="1400" b="1" baseline="-25000" dirty="0"/>
                <a:t>补</a:t>
              </a:r>
              <a:r>
                <a:rPr lang="en-US" altLang="zh-CN" sz="1400" b="1" baseline="-25000" dirty="0"/>
                <a:t>    </a:t>
              </a:r>
              <a:r>
                <a:rPr lang="en-US" altLang="zh-CN" sz="1400" b="1" dirty="0"/>
                <a:t>00 111 ,  00.01011(1)</a:t>
              </a:r>
            </a:p>
            <a:p>
              <a:endParaRPr lang="en-US" altLang="zh-CN" sz="1400" b="1" dirty="0"/>
            </a:p>
            <a:p>
              <a:r>
                <a:rPr lang="en-US" altLang="zh-CN" sz="1400" b="1" dirty="0"/>
                <a:t>   [x-y]</a:t>
              </a:r>
              <a:r>
                <a:rPr lang="zh-CN" altLang="en-US" sz="1400" b="1" baseline="-25000" dirty="0"/>
                <a:t>补   </a:t>
              </a:r>
              <a:r>
                <a:rPr lang="en-US" altLang="zh-CN" sz="1400" b="1" dirty="0"/>
                <a:t>00 111 ,  01.00100(1)</a:t>
              </a:r>
              <a:endParaRPr lang="zh-CN" altLang="en-US" sz="1400" dirty="0"/>
            </a:p>
          </p:txBody>
        </p:sp>
        <p:cxnSp>
          <p:nvCxnSpPr>
            <p:cNvPr id="6" name="直接连接符 5">
              <a:extLst>
                <a:ext uri="{FF2B5EF4-FFF2-40B4-BE49-F238E27FC236}">
                  <a16:creationId xmlns:a16="http://schemas.microsoft.com/office/drawing/2014/main" id="{E3EE207F-F16D-40D9-BB7E-897D6A02AB3B}"/>
                </a:ext>
              </a:extLst>
            </p:cNvPr>
            <p:cNvCxnSpPr>
              <a:cxnSpLocks/>
            </p:cNvCxnSpPr>
            <p:nvPr/>
          </p:nvCxnSpPr>
          <p:spPr>
            <a:xfrm>
              <a:off x="3275856" y="3861048"/>
              <a:ext cx="14481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25662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858CAA9-FBC0-47D2-8441-1A1FB71A8D9F}"/>
              </a:ext>
            </a:extLst>
          </p:cNvPr>
          <p:cNvSpPr>
            <a:spLocks noGrp="1"/>
          </p:cNvSpPr>
          <p:nvPr>
            <p:ph idx="1"/>
          </p:nvPr>
        </p:nvSpPr>
        <p:spPr>
          <a:xfrm>
            <a:off x="457200" y="476672"/>
            <a:ext cx="8229600" cy="4525963"/>
          </a:xfrm>
        </p:spPr>
        <p:txBody>
          <a:bodyPr/>
          <a:lstStyle/>
          <a:p>
            <a:pPr lvl="1" eaLnBrk="1" hangingPunct="1"/>
            <a:r>
              <a:rPr lang="en-US" altLang="zh-CN" sz="2000" b="1" dirty="0"/>
              <a:t>2</a:t>
            </a:r>
            <a:r>
              <a:rPr lang="zh-CN" altLang="en-US" sz="2000" b="1" dirty="0"/>
              <a:t>、</a:t>
            </a:r>
            <a:r>
              <a:rPr lang="en-US" altLang="zh-CN" sz="2000" b="1" dirty="0"/>
              <a:t>IEEE754</a:t>
            </a:r>
            <a:r>
              <a:rPr lang="zh-CN" altLang="en-US" sz="2000" b="1" dirty="0"/>
              <a:t>浮点数的加减运算</a:t>
            </a:r>
            <a:endParaRPr lang="en-US" altLang="zh-CN" sz="2000" b="1" dirty="0"/>
          </a:p>
          <a:p>
            <a:pPr lvl="2" eaLnBrk="1" hangingPunct="1"/>
            <a:endParaRPr lang="en-US" altLang="zh-CN" sz="1600" b="1" dirty="0"/>
          </a:p>
          <a:p>
            <a:pPr lvl="2" eaLnBrk="1" hangingPunct="1"/>
            <a:r>
              <a:rPr lang="en-US" altLang="zh-CN" sz="1600" b="1" dirty="0"/>
              <a:t>IEEE754</a:t>
            </a:r>
            <a:r>
              <a:rPr lang="zh-CN" altLang="en-US" sz="1600" b="1" dirty="0"/>
              <a:t>浮点数：阶码用移码表示；尾数用原码表示，且尾数的最高位隐藏（尾数</a:t>
            </a:r>
            <a:r>
              <a:rPr lang="en-US" altLang="zh-CN" sz="1600" b="1" dirty="0"/>
              <a:t>=1.M</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结果规格化：</a:t>
            </a:r>
            <a:endParaRPr lang="en-US" altLang="zh-CN" sz="1600" b="1" dirty="0"/>
          </a:p>
          <a:p>
            <a:pPr lvl="3" eaLnBrk="1" hangingPunct="1"/>
            <a:r>
              <a:rPr lang="zh-CN" altLang="en-US" sz="1400" b="1" dirty="0"/>
              <a:t>若尾数</a:t>
            </a:r>
            <a:r>
              <a:rPr lang="en-US" altLang="zh-CN" sz="1400" b="1" dirty="0"/>
              <a:t>=1.xx…x</a:t>
            </a:r>
            <a:r>
              <a:rPr lang="zh-CN" altLang="en-US" sz="1400" b="1" dirty="0"/>
              <a:t>，则为规格化尾数</a:t>
            </a:r>
            <a:endParaRPr lang="en-US" altLang="zh-CN" sz="1400" b="1" dirty="0"/>
          </a:p>
          <a:p>
            <a:pPr lvl="3" eaLnBrk="1" hangingPunct="1"/>
            <a:r>
              <a:rPr lang="zh-CN" altLang="en-US" sz="1400" b="1" dirty="0"/>
              <a:t>若尾数</a:t>
            </a:r>
            <a:r>
              <a:rPr lang="en-US" altLang="zh-CN" sz="1400" b="1" dirty="0"/>
              <a:t>=1x.xx…x</a:t>
            </a:r>
            <a:r>
              <a:rPr lang="zh-CN" altLang="en-US" sz="1400" b="1" dirty="0"/>
              <a:t>，则表示尾数的绝对值大于</a:t>
            </a:r>
            <a:r>
              <a:rPr lang="en-US" altLang="zh-CN" sz="1400" b="1" dirty="0"/>
              <a:t>2</a:t>
            </a:r>
            <a:r>
              <a:rPr lang="zh-CN" altLang="en-US" sz="1400" b="1" dirty="0"/>
              <a:t>，需要进行</a:t>
            </a:r>
            <a:r>
              <a:rPr lang="en-US" altLang="zh-CN" sz="1400" b="1" dirty="0"/>
              <a:t>1</a:t>
            </a:r>
            <a:r>
              <a:rPr lang="zh-CN" altLang="en-US" sz="1400" b="1" dirty="0"/>
              <a:t>次右规，将尾数右移</a:t>
            </a:r>
            <a:r>
              <a:rPr lang="en-US" altLang="zh-CN" sz="1400" b="1" dirty="0"/>
              <a:t>1</a:t>
            </a:r>
            <a:r>
              <a:rPr lang="zh-CN" altLang="en-US" sz="1400" b="1" dirty="0"/>
              <a:t>次，阶码加</a:t>
            </a:r>
            <a:r>
              <a:rPr lang="en-US" altLang="zh-CN" sz="1400" b="1" dirty="0"/>
              <a:t>1</a:t>
            </a:r>
          </a:p>
          <a:p>
            <a:pPr lvl="3" eaLnBrk="1" hangingPunct="1"/>
            <a:r>
              <a:rPr lang="zh-CN" altLang="en-US" sz="1400" b="1" dirty="0"/>
              <a:t>若尾数</a:t>
            </a:r>
            <a:r>
              <a:rPr lang="en-US" altLang="zh-CN" sz="1400" b="1" dirty="0"/>
              <a:t>=0.xx…x</a:t>
            </a:r>
            <a:r>
              <a:rPr lang="zh-CN" altLang="en-US" sz="1400" b="1" dirty="0"/>
              <a:t>，则表示尾数的绝对值小于</a:t>
            </a:r>
            <a:r>
              <a:rPr lang="en-US" altLang="zh-CN" sz="1400" b="1" dirty="0"/>
              <a:t>1</a:t>
            </a:r>
            <a:r>
              <a:rPr lang="zh-CN" altLang="en-US" sz="1400" b="1" dirty="0"/>
              <a:t>，需要进行左规，将尾数左移若干次，直到尾数</a:t>
            </a:r>
            <a:r>
              <a:rPr lang="en-US" altLang="zh-CN" sz="1400" b="1" dirty="0"/>
              <a:t>=1.xx…x</a:t>
            </a:r>
            <a:r>
              <a:rPr lang="zh-CN" altLang="en-US" sz="1400" b="1" dirty="0"/>
              <a:t>（即尾数的绝对值大于</a:t>
            </a:r>
            <a:r>
              <a:rPr lang="en-US" altLang="zh-CN" sz="1400" b="1" dirty="0"/>
              <a:t>1</a:t>
            </a:r>
            <a:r>
              <a:rPr lang="zh-CN" altLang="en-US" sz="1400" b="1" dirty="0"/>
              <a:t>），每左移</a:t>
            </a:r>
            <a:r>
              <a:rPr lang="en-US" altLang="zh-CN" sz="1400" b="1" dirty="0"/>
              <a:t>1</a:t>
            </a:r>
            <a:r>
              <a:rPr lang="zh-CN" altLang="en-US" sz="1400" b="1" dirty="0"/>
              <a:t>次，阶码减</a:t>
            </a:r>
            <a:r>
              <a:rPr lang="en-US" altLang="zh-CN" sz="1400" b="1" dirty="0"/>
              <a:t>1</a:t>
            </a:r>
          </a:p>
          <a:p>
            <a:pPr lvl="2" eaLnBrk="1" hangingPunct="1"/>
            <a:endParaRPr lang="en-US" altLang="zh-CN" sz="1600" b="1" dirty="0"/>
          </a:p>
          <a:p>
            <a:pPr lvl="2" eaLnBrk="1" hangingPunct="1"/>
            <a:r>
              <a:rPr lang="zh-CN" altLang="en-US" sz="1600" b="1" dirty="0"/>
              <a:t>舍入处理：</a:t>
            </a:r>
            <a:endParaRPr lang="en-US" altLang="zh-CN" sz="1600" b="1" dirty="0"/>
          </a:p>
          <a:p>
            <a:pPr lvl="3" eaLnBrk="1" hangingPunct="1"/>
            <a:r>
              <a:rPr lang="zh-CN" altLang="en-US" sz="1400" b="1" dirty="0"/>
              <a:t>就近舍入</a:t>
            </a:r>
            <a:endParaRPr lang="en-US" altLang="zh-CN" sz="1400" b="1" dirty="0"/>
          </a:p>
          <a:p>
            <a:pPr lvl="3" eaLnBrk="1" hangingPunct="1"/>
            <a:r>
              <a:rPr lang="zh-CN" altLang="en-US" sz="1400" b="1" dirty="0"/>
              <a:t>朝</a:t>
            </a:r>
            <a:r>
              <a:rPr lang="en-US" altLang="zh-CN" sz="1400" b="1" dirty="0"/>
              <a:t>+∞</a:t>
            </a:r>
            <a:r>
              <a:rPr lang="zh-CN" altLang="en-US" sz="1400" b="1" dirty="0"/>
              <a:t>方向舍入</a:t>
            </a:r>
            <a:endParaRPr lang="en-US" altLang="zh-CN" sz="1400" b="1" dirty="0"/>
          </a:p>
          <a:p>
            <a:pPr lvl="3" eaLnBrk="1" hangingPunct="1"/>
            <a:r>
              <a:rPr lang="zh-CN" altLang="en-US" sz="1400" b="1" dirty="0"/>
              <a:t>朝</a:t>
            </a:r>
            <a:r>
              <a:rPr lang="en-US" altLang="zh-CN" sz="1400" b="1" dirty="0"/>
              <a:t>-∞</a:t>
            </a:r>
            <a:r>
              <a:rPr lang="zh-CN" altLang="en-US" sz="1400" b="1" dirty="0"/>
              <a:t>方向舍入</a:t>
            </a:r>
            <a:endParaRPr lang="en-US" altLang="zh-CN" sz="1400" b="1" dirty="0"/>
          </a:p>
          <a:p>
            <a:pPr lvl="3" eaLnBrk="1" hangingPunct="1"/>
            <a:r>
              <a:rPr lang="zh-CN" altLang="en-US" sz="1400" b="1" dirty="0"/>
              <a:t>朝</a:t>
            </a:r>
            <a:r>
              <a:rPr lang="en-US" altLang="zh-CN" sz="1400" b="1" dirty="0"/>
              <a:t>0</a:t>
            </a:r>
            <a:r>
              <a:rPr lang="zh-CN" altLang="en-US" sz="1400" b="1" dirty="0"/>
              <a:t>方向舍入</a:t>
            </a:r>
            <a:endParaRPr lang="en-US" altLang="zh-CN" sz="1400" b="1" dirty="0"/>
          </a:p>
          <a:p>
            <a:pPr lvl="3" eaLnBrk="1" hangingPunct="1"/>
            <a:endParaRPr lang="en-US" altLang="zh-CN" sz="1400" b="1" dirty="0"/>
          </a:p>
          <a:p>
            <a:pPr lvl="2" eaLnBrk="1" hangingPunct="1"/>
            <a:r>
              <a:rPr lang="zh-CN" altLang="en-US" sz="1600" b="1" dirty="0"/>
              <a:t>溢出判断：</a:t>
            </a:r>
            <a:endParaRPr lang="en-US" altLang="zh-CN" sz="1600" b="1" dirty="0"/>
          </a:p>
          <a:p>
            <a:pPr lvl="3" eaLnBrk="1" hangingPunct="1"/>
            <a:r>
              <a:rPr lang="zh-CN" altLang="en-US" sz="1400" b="1" dirty="0"/>
              <a:t>右规时，若阶码为全</a:t>
            </a:r>
            <a:r>
              <a:rPr lang="en-US" altLang="zh-CN" sz="1400" b="1" dirty="0"/>
              <a:t>1</a:t>
            </a:r>
            <a:r>
              <a:rPr lang="zh-CN" altLang="en-US" sz="1400" b="1" dirty="0"/>
              <a:t>（移码全</a:t>
            </a:r>
            <a:r>
              <a:rPr lang="en-US" altLang="zh-CN" sz="1400" b="1" dirty="0"/>
              <a:t>1</a:t>
            </a:r>
            <a:r>
              <a:rPr lang="zh-CN" altLang="en-US" sz="1400" b="1" dirty="0"/>
              <a:t>时为最大正数），则表示规格化上溢</a:t>
            </a:r>
            <a:endParaRPr lang="en-US" altLang="zh-CN" sz="1400" b="1" dirty="0"/>
          </a:p>
          <a:p>
            <a:pPr lvl="3" eaLnBrk="1" hangingPunct="1"/>
            <a:r>
              <a:rPr lang="zh-CN" altLang="en-US" sz="1400" b="1" dirty="0"/>
              <a:t>左规时，若阶码为全</a:t>
            </a:r>
            <a:r>
              <a:rPr lang="en-US" altLang="zh-CN" sz="1400" b="1" dirty="0"/>
              <a:t>0</a:t>
            </a:r>
            <a:r>
              <a:rPr lang="zh-CN" altLang="en-US" sz="1400" b="1" dirty="0"/>
              <a:t>（移码全</a:t>
            </a:r>
            <a:r>
              <a:rPr lang="en-US" altLang="zh-CN" sz="1400" b="1" dirty="0"/>
              <a:t>0</a:t>
            </a:r>
            <a:r>
              <a:rPr lang="zh-CN" altLang="en-US" sz="1400" b="1" dirty="0"/>
              <a:t>时为最小负数），则表示规格化下溢</a:t>
            </a:r>
            <a:endParaRPr lang="en-US" altLang="zh-CN" sz="1400" b="1" dirty="0"/>
          </a:p>
          <a:p>
            <a:pPr lvl="2" eaLnBrk="1" hangingPunct="1"/>
            <a:endParaRPr lang="en-US" altLang="zh-CN" sz="1600" b="1" dirty="0"/>
          </a:p>
          <a:p>
            <a:pPr lvl="2" eaLnBrk="1" hangingPunct="1"/>
            <a:endParaRPr lang="en-US" altLang="zh-CN" sz="1600" b="1" dirty="0"/>
          </a:p>
        </p:txBody>
      </p:sp>
      <p:pic>
        <p:nvPicPr>
          <p:cNvPr id="4" name="图片 3">
            <a:extLst>
              <a:ext uri="{FF2B5EF4-FFF2-40B4-BE49-F238E27FC236}">
                <a16:creationId xmlns:a16="http://schemas.microsoft.com/office/drawing/2014/main" id="{B05B8FA3-620E-41F8-8997-E92367D9BE43}"/>
              </a:ext>
            </a:extLst>
          </p:cNvPr>
          <p:cNvPicPr>
            <a:picLocks noChangeAspect="1"/>
          </p:cNvPicPr>
          <p:nvPr/>
        </p:nvPicPr>
        <p:blipFill>
          <a:blip r:embed="rId2"/>
          <a:stretch>
            <a:fillRect/>
          </a:stretch>
        </p:blipFill>
        <p:spPr>
          <a:xfrm>
            <a:off x="4211960" y="3861048"/>
            <a:ext cx="4302459" cy="1260316"/>
          </a:xfrm>
          <a:prstGeom prst="rect">
            <a:avLst/>
          </a:prstGeom>
        </p:spPr>
      </p:pic>
    </p:spTree>
    <p:extLst>
      <p:ext uri="{BB962C8B-B14F-4D97-AF65-F5344CB8AC3E}">
        <p14:creationId xmlns:p14="http://schemas.microsoft.com/office/powerpoint/2010/main" val="34127272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858CAA9-FBC0-47D2-8441-1A1FB71A8D9F}"/>
              </a:ext>
            </a:extLst>
          </p:cNvPr>
          <p:cNvSpPr>
            <a:spLocks noGrp="1"/>
          </p:cNvSpPr>
          <p:nvPr>
            <p:ph idx="1"/>
          </p:nvPr>
        </p:nvSpPr>
        <p:spPr>
          <a:xfrm>
            <a:off x="457200" y="332656"/>
            <a:ext cx="8229600" cy="4525963"/>
          </a:xfrm>
        </p:spPr>
        <p:txBody>
          <a:bodyPr/>
          <a:lstStyle/>
          <a:p>
            <a:r>
              <a:rPr lang="zh-CN" altLang="en-US" sz="1800" b="1" dirty="0"/>
              <a:t>例</a:t>
            </a:r>
            <a:r>
              <a:rPr lang="en-US" altLang="zh-CN" sz="1800" b="1" dirty="0"/>
              <a:t>3.16</a:t>
            </a:r>
            <a:r>
              <a:rPr lang="zh-CN" altLang="en-US" sz="1800" b="1" dirty="0"/>
              <a:t>：两个</a:t>
            </a:r>
            <a:r>
              <a:rPr lang="en-US" altLang="zh-CN" sz="1800" b="1" dirty="0"/>
              <a:t>IEEE754</a:t>
            </a:r>
            <a:r>
              <a:rPr lang="zh-CN" altLang="en-US" sz="1800" b="1" dirty="0"/>
              <a:t>单精度浮点数机器码</a:t>
            </a:r>
            <a:r>
              <a:rPr lang="en-US" altLang="zh-CN" sz="1800" b="1" dirty="0"/>
              <a:t>X=00C0 0000H</a:t>
            </a:r>
            <a:r>
              <a:rPr lang="zh-CN" altLang="en-US" sz="1800" b="1" dirty="0"/>
              <a:t>，</a:t>
            </a:r>
            <a:r>
              <a:rPr lang="en-US" altLang="zh-CN" sz="1800" b="1" dirty="0"/>
              <a:t>Y=0080 0000H</a:t>
            </a:r>
            <a:r>
              <a:rPr lang="zh-CN" altLang="en-US" sz="1800" b="1" dirty="0"/>
              <a:t>，求</a:t>
            </a:r>
            <a:r>
              <a:rPr lang="en-US" altLang="zh-CN" sz="1800" b="1" dirty="0"/>
              <a:t>X-Y</a:t>
            </a:r>
          </a:p>
          <a:p>
            <a:r>
              <a:rPr lang="zh-CN" altLang="en-US" sz="1800" b="1" dirty="0"/>
              <a:t>解：</a:t>
            </a:r>
            <a:r>
              <a:rPr lang="en-US" altLang="zh-CN" sz="1800" b="1" dirty="0"/>
              <a:t> </a:t>
            </a:r>
          </a:p>
          <a:p>
            <a:pPr lvl="1"/>
            <a:r>
              <a:rPr lang="en-US" altLang="zh-CN" sz="1600" b="1" dirty="0"/>
              <a:t>IEEE754</a:t>
            </a:r>
            <a:r>
              <a:rPr lang="zh-CN" altLang="en-US" sz="1600" b="1" dirty="0"/>
              <a:t>单精度浮点数：</a:t>
            </a:r>
            <a:r>
              <a:rPr lang="en-US" altLang="zh-CN" sz="1600" b="1" dirty="0"/>
              <a:t>32</a:t>
            </a:r>
            <a:r>
              <a:rPr lang="zh-CN" altLang="en-US" sz="1600" b="1" dirty="0"/>
              <a:t>位</a:t>
            </a:r>
            <a:endParaRPr lang="en-US" altLang="zh-CN" sz="1600" b="1" dirty="0"/>
          </a:p>
          <a:p>
            <a:pPr lvl="1"/>
            <a:endParaRPr lang="en-US" altLang="zh-CN" sz="1600" b="1" dirty="0"/>
          </a:p>
          <a:p>
            <a:pPr lvl="1"/>
            <a:r>
              <a:rPr lang="en-US" altLang="zh-CN" sz="1600" b="1" dirty="0"/>
              <a:t>X=0000 0000 1100 0000 0000 0000 0000 0000=</a:t>
            </a:r>
            <a:r>
              <a:rPr lang="en-US" altLang="zh-CN" sz="1600" b="1" dirty="0">
                <a:solidFill>
                  <a:srgbClr val="FF0000"/>
                </a:solidFill>
              </a:rPr>
              <a:t>0</a:t>
            </a:r>
            <a:r>
              <a:rPr lang="en-US" altLang="zh-CN" sz="1600" b="1" dirty="0"/>
              <a:t> </a:t>
            </a:r>
            <a:r>
              <a:rPr lang="en-US" altLang="zh-CN" sz="1600" b="1" dirty="0">
                <a:solidFill>
                  <a:srgbClr val="7030A0"/>
                </a:solidFill>
              </a:rPr>
              <a:t>00000001</a:t>
            </a:r>
            <a:r>
              <a:rPr lang="en-US" altLang="zh-CN" sz="1600" b="1" dirty="0"/>
              <a:t> </a:t>
            </a:r>
            <a:r>
              <a:rPr lang="en-US" altLang="zh-CN" sz="1600" b="1" dirty="0">
                <a:solidFill>
                  <a:srgbClr val="0070C0"/>
                </a:solidFill>
              </a:rPr>
              <a:t>10000000000000000000000</a:t>
            </a:r>
            <a:r>
              <a:rPr lang="en-US" altLang="zh-CN" sz="1600" b="1" dirty="0"/>
              <a:t>=1.1*2</a:t>
            </a:r>
            <a:r>
              <a:rPr lang="en-US" altLang="zh-CN" sz="1600" b="1" baseline="30000" dirty="0"/>
              <a:t>-126</a:t>
            </a:r>
            <a:r>
              <a:rPr lang="zh-CN" altLang="en-US" sz="1600" b="1" dirty="0"/>
              <a:t> </a:t>
            </a:r>
            <a:endParaRPr lang="en-US" altLang="zh-CN" sz="1600" b="1" baseline="30000" dirty="0"/>
          </a:p>
          <a:p>
            <a:pPr lvl="1"/>
            <a:r>
              <a:rPr lang="en-US" altLang="zh-CN" sz="1600" b="1" dirty="0"/>
              <a:t>Y=0000 0000 1000 0000 0000 0000 0000 0000=</a:t>
            </a:r>
            <a:r>
              <a:rPr lang="en-US" altLang="zh-CN" sz="1600" b="1" dirty="0">
                <a:solidFill>
                  <a:srgbClr val="FF0000"/>
                </a:solidFill>
              </a:rPr>
              <a:t>0</a:t>
            </a:r>
            <a:r>
              <a:rPr lang="en-US" altLang="zh-CN" sz="1600" b="1" dirty="0"/>
              <a:t> </a:t>
            </a:r>
            <a:r>
              <a:rPr lang="en-US" altLang="zh-CN" sz="1600" b="1" dirty="0">
                <a:solidFill>
                  <a:srgbClr val="7030A0"/>
                </a:solidFill>
              </a:rPr>
              <a:t>00000001</a:t>
            </a:r>
            <a:r>
              <a:rPr lang="en-US" altLang="zh-CN" sz="1600" b="1" dirty="0"/>
              <a:t> </a:t>
            </a:r>
            <a:r>
              <a:rPr lang="en-US" altLang="zh-CN" sz="1600" b="1" dirty="0">
                <a:solidFill>
                  <a:srgbClr val="0070C0"/>
                </a:solidFill>
              </a:rPr>
              <a:t>00000000000000000000000</a:t>
            </a:r>
            <a:r>
              <a:rPr lang="en-US" altLang="zh-CN" sz="1600" b="1" dirty="0"/>
              <a:t>=1.0*2</a:t>
            </a:r>
            <a:r>
              <a:rPr lang="en-US" altLang="zh-CN" sz="1600" b="1" baseline="30000" dirty="0"/>
              <a:t>-126</a:t>
            </a:r>
          </a:p>
          <a:p>
            <a:pPr lvl="1"/>
            <a:endParaRPr lang="en-US" altLang="zh-CN" sz="1600" b="1" baseline="30000" dirty="0"/>
          </a:p>
          <a:p>
            <a:pPr lvl="1"/>
            <a:r>
              <a:rPr lang="en-US" altLang="zh-CN" sz="1600" b="1" dirty="0"/>
              <a:t>E=</a:t>
            </a:r>
            <a:r>
              <a:rPr lang="zh-CN" altLang="en-US" sz="1600" b="1" dirty="0"/>
              <a:t>阶码的真值</a:t>
            </a:r>
            <a:r>
              <a:rPr lang="en-US" altLang="zh-CN" sz="1600" b="1" dirty="0"/>
              <a:t>+127</a:t>
            </a:r>
            <a:r>
              <a:rPr lang="zh-CN" altLang="en-US" sz="1600" b="1" dirty="0"/>
              <a:t>，阶码的真值</a:t>
            </a:r>
            <a:r>
              <a:rPr lang="en-US" altLang="zh-CN" sz="1600" b="1" dirty="0"/>
              <a:t>=E-127=1-127=-126</a:t>
            </a:r>
            <a:r>
              <a:rPr lang="zh-CN" altLang="en-US" sz="1600" b="1" dirty="0"/>
              <a:t>；尾数</a:t>
            </a:r>
            <a:r>
              <a:rPr lang="en-US" altLang="zh-CN" sz="1600" b="1" dirty="0"/>
              <a:t>=1.M</a:t>
            </a:r>
          </a:p>
          <a:p>
            <a:pPr lvl="1"/>
            <a:endParaRPr lang="en-US" altLang="zh-CN" sz="1600" b="1" dirty="0"/>
          </a:p>
          <a:p>
            <a:pPr lvl="1"/>
            <a:r>
              <a:rPr lang="zh-CN" altLang="en-US" sz="1600" b="1" dirty="0"/>
              <a:t>（</a:t>
            </a:r>
            <a:r>
              <a:rPr lang="en-US" altLang="zh-CN" sz="1600" b="1" dirty="0"/>
              <a:t>1</a:t>
            </a:r>
            <a:r>
              <a:rPr lang="zh-CN" altLang="en-US" sz="1600" b="1" dirty="0"/>
              <a:t>）对阶：</a:t>
            </a:r>
            <a:r>
              <a:rPr lang="en-US" altLang="zh-CN" sz="1600" b="1" dirty="0"/>
              <a:t>X</a:t>
            </a:r>
            <a:r>
              <a:rPr lang="zh-CN" altLang="en-US" sz="1600" b="1" dirty="0"/>
              <a:t>、</a:t>
            </a:r>
            <a:r>
              <a:rPr lang="en-US" altLang="zh-CN" sz="1600" b="1" dirty="0"/>
              <a:t>Y</a:t>
            </a:r>
            <a:r>
              <a:rPr lang="zh-CN" altLang="en-US" sz="1600" b="1" dirty="0"/>
              <a:t>的阶码相同，不需要对阶</a:t>
            </a:r>
            <a:endParaRPr lang="en-US" altLang="zh-CN" sz="1600" b="1" dirty="0"/>
          </a:p>
          <a:p>
            <a:pPr lvl="1"/>
            <a:r>
              <a:rPr lang="zh-CN" altLang="en-US" sz="1600" b="1" dirty="0"/>
              <a:t>（</a:t>
            </a:r>
            <a:r>
              <a:rPr lang="en-US" altLang="zh-CN" sz="1600" b="1" dirty="0"/>
              <a:t>2</a:t>
            </a:r>
            <a:r>
              <a:rPr lang="zh-CN" altLang="en-US" sz="1600" b="1" dirty="0"/>
              <a:t>）尾数相减：</a:t>
            </a:r>
            <a:r>
              <a:rPr lang="en-US" altLang="zh-CN" sz="1600" b="1" dirty="0"/>
              <a:t>1.1-1.0=0.1</a:t>
            </a:r>
          </a:p>
          <a:p>
            <a:pPr lvl="1"/>
            <a:r>
              <a:rPr lang="zh-CN" altLang="en-US" sz="1600" b="1" dirty="0"/>
              <a:t>（</a:t>
            </a:r>
            <a:r>
              <a:rPr lang="en-US" altLang="zh-CN" sz="1600" b="1" dirty="0"/>
              <a:t>3</a:t>
            </a:r>
            <a:r>
              <a:rPr lang="zh-CN" altLang="en-US" sz="1600" b="1" dirty="0"/>
              <a:t>）结果规格化：尾数相减后的</a:t>
            </a:r>
            <a:r>
              <a:rPr lang="en-US" altLang="zh-CN" sz="1600" b="1" dirty="0"/>
              <a:t>0.1</a:t>
            </a:r>
            <a:r>
              <a:rPr lang="zh-CN" altLang="en-US" sz="1600" b="1" dirty="0"/>
              <a:t>为非规格化数，需要左移</a:t>
            </a:r>
            <a:r>
              <a:rPr lang="en-US" altLang="zh-CN" sz="1600" b="1" dirty="0"/>
              <a:t>1</a:t>
            </a:r>
            <a:r>
              <a:rPr lang="zh-CN" altLang="en-US" sz="1600" b="1" dirty="0"/>
              <a:t>次，尾数变为</a:t>
            </a:r>
            <a:r>
              <a:rPr lang="en-US" altLang="zh-CN" sz="1600" b="1" dirty="0"/>
              <a:t>1.0</a:t>
            </a:r>
            <a:r>
              <a:rPr lang="zh-CN" altLang="en-US" sz="1600" b="1" dirty="0"/>
              <a:t>，阶码减</a:t>
            </a:r>
            <a:r>
              <a:rPr lang="en-US" altLang="zh-CN" sz="1600" b="1" dirty="0"/>
              <a:t>1</a:t>
            </a:r>
            <a:r>
              <a:rPr lang="zh-CN" altLang="en-US" sz="1600" b="1" dirty="0"/>
              <a:t>，阶码变为</a:t>
            </a:r>
            <a:r>
              <a:rPr lang="en-US" altLang="zh-CN" sz="1600" b="1" dirty="0"/>
              <a:t>00000000</a:t>
            </a:r>
            <a:r>
              <a:rPr lang="zh-CN" altLang="en-US" sz="1600" b="1" dirty="0"/>
              <a:t>（全</a:t>
            </a:r>
            <a:r>
              <a:rPr lang="en-US" altLang="zh-CN" sz="1600" b="1" dirty="0"/>
              <a:t>0</a:t>
            </a:r>
            <a:r>
              <a:rPr lang="zh-CN" altLang="en-US" sz="1600" b="1" dirty="0"/>
              <a:t>）</a:t>
            </a:r>
            <a:endParaRPr lang="en-US" altLang="zh-CN" sz="1600" b="1" dirty="0"/>
          </a:p>
          <a:p>
            <a:pPr lvl="1"/>
            <a:r>
              <a:rPr lang="zh-CN" altLang="en-US" sz="1600" b="1" dirty="0"/>
              <a:t>（</a:t>
            </a:r>
            <a:r>
              <a:rPr lang="en-US" altLang="zh-CN" sz="1600" b="1" dirty="0"/>
              <a:t>4</a:t>
            </a:r>
            <a:r>
              <a:rPr lang="zh-CN" altLang="en-US" sz="1600" b="1" dirty="0"/>
              <a:t>）舍入处理：没有舍入处理</a:t>
            </a:r>
            <a:endParaRPr lang="en-US" altLang="zh-CN" sz="1600" b="1" dirty="0"/>
          </a:p>
          <a:p>
            <a:pPr lvl="1"/>
            <a:r>
              <a:rPr lang="zh-CN" altLang="en-US" sz="1600" b="1" dirty="0"/>
              <a:t>（</a:t>
            </a:r>
            <a:r>
              <a:rPr lang="en-US" altLang="zh-CN" sz="1600" b="1" dirty="0"/>
              <a:t>5</a:t>
            </a:r>
            <a:r>
              <a:rPr lang="zh-CN" altLang="en-US" sz="1600" b="1" dirty="0"/>
              <a:t>）溢出判断：阶码全</a:t>
            </a:r>
            <a:r>
              <a:rPr lang="en-US" altLang="zh-CN" sz="1600" b="1" dirty="0"/>
              <a:t>0</a:t>
            </a:r>
            <a:r>
              <a:rPr lang="zh-CN" altLang="en-US" sz="1600" b="1" dirty="0"/>
              <a:t>时为非规格化数据，表示发生了规格化下溢</a:t>
            </a:r>
            <a:endParaRPr lang="en-US" altLang="zh-CN" sz="1600" b="1" dirty="0"/>
          </a:p>
          <a:p>
            <a:pPr lvl="2"/>
            <a:endParaRPr lang="en-US" altLang="zh-CN" sz="1600" b="1" dirty="0"/>
          </a:p>
          <a:p>
            <a:pPr lvl="1"/>
            <a:r>
              <a:rPr lang="en-US" altLang="zh-CN" sz="1600" b="1" dirty="0"/>
              <a:t>IEEE754</a:t>
            </a:r>
            <a:r>
              <a:rPr lang="zh-CN" altLang="en-US" sz="1600" b="1" dirty="0"/>
              <a:t>单精度非规格化浮点数：</a:t>
            </a:r>
            <a:r>
              <a:rPr lang="en-US" altLang="zh-CN" sz="1600" b="1" dirty="0"/>
              <a:t>(-1)</a:t>
            </a:r>
            <a:r>
              <a:rPr lang="en-US" altLang="zh-CN" sz="1600" b="1" baseline="30000" dirty="0"/>
              <a:t>S</a:t>
            </a:r>
            <a:r>
              <a:rPr lang="en-US" altLang="zh-CN" sz="1600" b="1" dirty="0"/>
              <a:t>*0.M*2</a:t>
            </a:r>
            <a:r>
              <a:rPr lang="en-US" altLang="zh-CN" sz="1600" b="1" baseline="30000" dirty="0"/>
              <a:t>-126</a:t>
            </a:r>
            <a:r>
              <a:rPr lang="zh-CN" altLang="en-US" sz="1600" b="1" dirty="0"/>
              <a:t>，这里：</a:t>
            </a:r>
            <a:r>
              <a:rPr lang="en-US" altLang="zh-CN" sz="1600" b="1" dirty="0"/>
              <a:t>S=0</a:t>
            </a:r>
            <a:r>
              <a:rPr lang="zh-CN" altLang="en-US" sz="1600" b="1" dirty="0"/>
              <a:t>，</a:t>
            </a:r>
            <a:r>
              <a:rPr lang="en-US" altLang="zh-CN" sz="1600" b="1" dirty="0"/>
              <a:t>E=0</a:t>
            </a:r>
            <a:r>
              <a:rPr lang="zh-CN" altLang="en-US" sz="1600" b="1" dirty="0"/>
              <a:t>，</a:t>
            </a:r>
            <a:r>
              <a:rPr lang="en-US" altLang="zh-CN" sz="1600" b="1" dirty="0"/>
              <a:t>M=1</a:t>
            </a:r>
          </a:p>
          <a:p>
            <a:pPr lvl="1"/>
            <a:r>
              <a:rPr lang="en-US" altLang="zh-CN" sz="1600" b="1" dirty="0"/>
              <a:t>X-Y=0.1*2</a:t>
            </a:r>
            <a:r>
              <a:rPr lang="en-US" altLang="zh-CN" sz="1600" b="1" baseline="30000" dirty="0"/>
              <a:t>-126</a:t>
            </a:r>
            <a:r>
              <a:rPr lang="en-US" altLang="zh-CN" sz="1600" b="1" dirty="0"/>
              <a:t>=2</a:t>
            </a:r>
            <a:r>
              <a:rPr lang="en-US" altLang="zh-CN" sz="1600" b="1" baseline="30000" dirty="0"/>
              <a:t>-127</a:t>
            </a:r>
            <a:r>
              <a:rPr lang="en-US" altLang="zh-CN" sz="1600" b="1" dirty="0"/>
              <a:t>=</a:t>
            </a:r>
            <a:r>
              <a:rPr lang="en-US" altLang="zh-CN" sz="1600" b="1" dirty="0">
                <a:solidFill>
                  <a:srgbClr val="FF0000"/>
                </a:solidFill>
              </a:rPr>
              <a:t>0</a:t>
            </a:r>
            <a:r>
              <a:rPr lang="en-US" altLang="zh-CN" sz="1600" b="1" dirty="0"/>
              <a:t> </a:t>
            </a:r>
            <a:r>
              <a:rPr lang="en-US" altLang="zh-CN" sz="1600" b="1" dirty="0">
                <a:solidFill>
                  <a:srgbClr val="7030A0"/>
                </a:solidFill>
              </a:rPr>
              <a:t>00000000</a:t>
            </a:r>
            <a:r>
              <a:rPr lang="en-US" altLang="zh-CN" sz="1600" b="1" dirty="0"/>
              <a:t> </a:t>
            </a:r>
            <a:r>
              <a:rPr lang="en-US" altLang="zh-CN" sz="1600" b="1" dirty="0">
                <a:solidFill>
                  <a:srgbClr val="0070C0"/>
                </a:solidFill>
              </a:rPr>
              <a:t>10000000000000000000000</a:t>
            </a:r>
            <a:r>
              <a:rPr lang="en-US" altLang="zh-CN" sz="1600" b="1" dirty="0"/>
              <a:t>=0040 0000H</a:t>
            </a:r>
            <a:endParaRPr lang="en-US" altLang="zh-CN" sz="2000" b="1" dirty="0"/>
          </a:p>
          <a:p>
            <a:pPr lvl="1"/>
            <a:endParaRPr lang="en-US" altLang="zh-CN" sz="1600" b="1" baseline="30000" dirty="0"/>
          </a:p>
          <a:p>
            <a:endParaRPr lang="en-US" altLang="zh-CN" sz="2000" b="1" dirty="0">
              <a:solidFill>
                <a:srgbClr val="0070C0"/>
              </a:solidFill>
            </a:endParaRPr>
          </a:p>
          <a:p>
            <a:endParaRPr lang="zh-CN" altLang="en-US" sz="2000" b="1" dirty="0"/>
          </a:p>
        </p:txBody>
      </p:sp>
      <p:pic>
        <p:nvPicPr>
          <p:cNvPr id="4" name="图片 3">
            <a:extLst>
              <a:ext uri="{FF2B5EF4-FFF2-40B4-BE49-F238E27FC236}">
                <a16:creationId xmlns:a16="http://schemas.microsoft.com/office/drawing/2014/main" id="{479718A3-F62E-47C6-B678-41604F03B680}"/>
              </a:ext>
            </a:extLst>
          </p:cNvPr>
          <p:cNvPicPr>
            <a:picLocks noChangeAspect="1"/>
          </p:cNvPicPr>
          <p:nvPr/>
        </p:nvPicPr>
        <p:blipFill>
          <a:blip r:embed="rId2"/>
          <a:stretch>
            <a:fillRect/>
          </a:stretch>
        </p:blipFill>
        <p:spPr>
          <a:xfrm>
            <a:off x="4428658" y="1084777"/>
            <a:ext cx="4247798" cy="549810"/>
          </a:xfrm>
          <a:prstGeom prst="rect">
            <a:avLst/>
          </a:prstGeom>
        </p:spPr>
      </p:pic>
    </p:spTree>
    <p:extLst>
      <p:ext uri="{BB962C8B-B14F-4D97-AF65-F5344CB8AC3E}">
        <p14:creationId xmlns:p14="http://schemas.microsoft.com/office/powerpoint/2010/main" val="40016462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620688"/>
            <a:ext cx="8229600" cy="4525963"/>
          </a:xfrm>
        </p:spPr>
        <p:txBody>
          <a:bodyPr/>
          <a:lstStyle/>
          <a:p>
            <a:pPr eaLnBrk="1" hangingPunct="1"/>
            <a:r>
              <a:rPr lang="en-US" altLang="zh-CN" b="1" dirty="0">
                <a:ea typeface="黑体" panose="02010609060101010101" pitchFamily="49" charset="-122"/>
              </a:rPr>
              <a:t>3.5.2  </a:t>
            </a:r>
            <a:r>
              <a:rPr lang="zh-CN" altLang="en-US" b="1" dirty="0">
                <a:ea typeface="黑体" panose="02010609060101010101" pitchFamily="49" charset="-122"/>
              </a:rPr>
              <a:t>浮点乘法运算</a:t>
            </a:r>
            <a:endParaRPr lang="en-US" altLang="zh-CN" b="1" dirty="0">
              <a:ea typeface="黑体" panose="02010609060101010101" pitchFamily="49" charset="-122"/>
            </a:endParaRPr>
          </a:p>
          <a:p>
            <a:pPr eaLnBrk="1" hangingPunct="1"/>
            <a:endParaRPr lang="en-US" altLang="zh-CN" sz="2000" b="1" dirty="0">
              <a:latin typeface="Segoe UI Semibold" panose="020B0702040204020203" pitchFamily="34" charset="0"/>
              <a:ea typeface="黑体" panose="02010609060101010101" pitchFamily="49" charset="-122"/>
              <a:cs typeface="Segoe UI Semibold" panose="020B0702040204020203" pitchFamily="34" charset="0"/>
            </a:endParaRPr>
          </a:p>
          <a:p>
            <a:pPr lvl="1" eaLnBrk="1" hangingPunct="1"/>
            <a:r>
              <a:rPr lang="en-US" altLang="zh-CN" sz="1600" b="1" dirty="0">
                <a:cs typeface="Segoe UI Semibold" panose="020B0702040204020203" pitchFamily="34" charset="0"/>
              </a:rPr>
              <a:t>X=2</a:t>
            </a:r>
            <a:r>
              <a:rPr lang="en-US" altLang="zh-CN" sz="1600" b="1" baseline="70000" dirty="0">
                <a:cs typeface="Segoe UI Semibold" panose="020B0702040204020203" pitchFamily="34" charset="0"/>
              </a:rPr>
              <a:t>m</a:t>
            </a:r>
            <a:r>
              <a:rPr lang="en-US" altLang="zh-CN" sz="1600" b="1" baseline="50000" dirty="0">
                <a:cs typeface="Segoe UI Semibold" panose="020B0702040204020203" pitchFamily="34" charset="0"/>
              </a:rPr>
              <a:t> </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 M</a:t>
            </a:r>
            <a:r>
              <a:rPr lang="en-US" altLang="zh-CN" sz="1600" b="1" baseline="-25000" dirty="0">
                <a:cs typeface="Segoe UI Semibold" panose="020B0702040204020203" pitchFamily="34" charset="0"/>
              </a:rPr>
              <a:t>x    </a:t>
            </a:r>
          </a:p>
          <a:p>
            <a:pPr lvl="1" eaLnBrk="1" hangingPunct="1"/>
            <a:r>
              <a:rPr lang="en-US" altLang="zh-CN" sz="1600" b="1" dirty="0">
                <a:cs typeface="Segoe UI Semibold" panose="020B0702040204020203" pitchFamily="34" charset="0"/>
              </a:rPr>
              <a:t>Y=2</a:t>
            </a:r>
            <a:r>
              <a:rPr lang="en-US" altLang="zh-CN" sz="1600" b="1" baseline="70000" dirty="0">
                <a:cs typeface="Segoe UI Semibold" panose="020B0702040204020203" pitchFamily="34" charset="0"/>
              </a:rPr>
              <a:t>n</a:t>
            </a:r>
            <a:r>
              <a:rPr lang="en-US" altLang="zh-CN" sz="1600" b="1" baseline="50000" dirty="0">
                <a:cs typeface="Segoe UI Semibold" panose="020B0702040204020203" pitchFamily="34" charset="0"/>
              </a:rPr>
              <a:t> </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 M</a:t>
            </a:r>
            <a:r>
              <a:rPr lang="en-US" altLang="zh-CN" sz="1600" b="1" baseline="-25000" dirty="0">
                <a:cs typeface="Segoe UI Semibold" panose="020B0702040204020203" pitchFamily="34" charset="0"/>
              </a:rPr>
              <a:t>y</a:t>
            </a:r>
          </a:p>
          <a:p>
            <a:pPr lvl="1" eaLnBrk="1" hangingPunct="1"/>
            <a:endParaRPr lang="en-US" altLang="zh-CN" sz="1600" b="1" baseline="-25000" dirty="0">
              <a:cs typeface="Segoe UI Semibold" panose="020B0702040204020203" pitchFamily="34" charset="0"/>
            </a:endParaRPr>
          </a:p>
          <a:p>
            <a:pPr lvl="1" eaLnBrk="1" hangingPunct="1"/>
            <a:r>
              <a:rPr lang="en-US" altLang="zh-CN" sz="1600" b="1" dirty="0">
                <a:cs typeface="Segoe UI Semibold" panose="020B0702040204020203" pitchFamily="34" charset="0"/>
              </a:rPr>
              <a:t>X </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 Y = ( 2</a:t>
            </a:r>
            <a:r>
              <a:rPr lang="en-US" altLang="zh-CN" sz="1600" b="1" baseline="70000" dirty="0">
                <a:cs typeface="Segoe UI Semibold" panose="020B0702040204020203" pitchFamily="34" charset="0"/>
              </a:rPr>
              <a:t>m</a:t>
            </a:r>
            <a:r>
              <a:rPr lang="en-US" altLang="zh-CN" sz="1600" b="1" baseline="50000" dirty="0">
                <a:cs typeface="Segoe UI Semibold" panose="020B0702040204020203" pitchFamily="34" charset="0"/>
              </a:rPr>
              <a:t> </a:t>
            </a:r>
            <a:r>
              <a:rPr lang="en-US" altLang="zh-CN" sz="1600" b="1" dirty="0">
                <a:cs typeface="Segoe UI Semibold" panose="020B0702040204020203" pitchFamily="34" charset="0"/>
                <a:sym typeface="Symbol" panose="05050102010706020507" pitchFamily="18" charset="2"/>
              </a:rPr>
              <a:t></a:t>
            </a:r>
            <a:r>
              <a:rPr lang="en-US" altLang="zh-CN" sz="1600" b="1" baseline="50000" dirty="0">
                <a:cs typeface="Segoe UI Semibold" panose="020B0702040204020203" pitchFamily="34" charset="0"/>
              </a:rPr>
              <a:t> </a:t>
            </a:r>
            <a:r>
              <a:rPr lang="en-US" altLang="zh-CN" sz="1600" b="1" dirty="0">
                <a:cs typeface="Segoe UI Semibold" panose="020B0702040204020203" pitchFamily="34" charset="0"/>
              </a:rPr>
              <a:t>M</a:t>
            </a:r>
            <a:r>
              <a:rPr lang="en-US" altLang="zh-CN" sz="1600" b="1" baseline="-25000" dirty="0">
                <a:cs typeface="Segoe UI Semibold" panose="020B0702040204020203" pitchFamily="34" charset="0"/>
              </a:rPr>
              <a:t>x </a:t>
            </a:r>
            <a:r>
              <a:rPr lang="en-US" altLang="zh-CN" sz="1600" b="1" dirty="0">
                <a:cs typeface="Segoe UI Semibold" panose="020B0702040204020203" pitchFamily="34" charset="0"/>
              </a:rPr>
              <a:t>) </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 ( 2</a:t>
            </a:r>
            <a:r>
              <a:rPr lang="en-US" altLang="zh-CN" sz="1600" b="1" baseline="70000" dirty="0">
                <a:cs typeface="Segoe UI Semibold" panose="020B0702040204020203" pitchFamily="34" charset="0"/>
              </a:rPr>
              <a:t>n</a:t>
            </a:r>
            <a:r>
              <a:rPr lang="en-US" altLang="zh-CN" sz="1600" b="1" baseline="50000" dirty="0">
                <a:cs typeface="Segoe UI Semibold" panose="020B0702040204020203" pitchFamily="34" charset="0"/>
              </a:rPr>
              <a:t> </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 M</a:t>
            </a:r>
            <a:r>
              <a:rPr lang="en-US" altLang="zh-CN" sz="1600" b="1" baseline="-25000" dirty="0">
                <a:cs typeface="Segoe UI Semibold" panose="020B0702040204020203" pitchFamily="34" charset="0"/>
              </a:rPr>
              <a:t>y </a:t>
            </a:r>
            <a:r>
              <a:rPr lang="en-US" altLang="zh-CN" sz="1600" b="1" dirty="0">
                <a:cs typeface="Segoe UI Semibold" panose="020B0702040204020203" pitchFamily="34" charset="0"/>
              </a:rPr>
              <a:t>) = 2</a:t>
            </a:r>
            <a:r>
              <a:rPr lang="en-US" altLang="zh-CN" sz="1600" b="1" baseline="70000" dirty="0">
                <a:cs typeface="Segoe UI Semibold" panose="020B0702040204020203" pitchFamily="34" charset="0"/>
              </a:rPr>
              <a:t>m+n</a:t>
            </a:r>
            <a:r>
              <a:rPr lang="en-US" altLang="zh-CN" sz="1600" b="1" baseline="50000" dirty="0">
                <a:cs typeface="Segoe UI Semibold" panose="020B0702040204020203" pitchFamily="34" charset="0"/>
              </a:rPr>
              <a:t> </a:t>
            </a:r>
            <a:r>
              <a:rPr lang="en-US" altLang="zh-CN" sz="1600" b="1" dirty="0">
                <a:cs typeface="Segoe UI Semibold" panose="020B0702040204020203" pitchFamily="34" charset="0"/>
                <a:sym typeface="Symbol" panose="05050102010706020507" pitchFamily="18" charset="2"/>
              </a:rPr>
              <a:t> </a:t>
            </a:r>
            <a:r>
              <a:rPr lang="en-US" altLang="zh-CN" sz="1600" b="1" dirty="0">
                <a:cs typeface="Segoe UI Semibold" panose="020B0702040204020203" pitchFamily="34" charset="0"/>
              </a:rPr>
              <a:t>(M</a:t>
            </a:r>
            <a:r>
              <a:rPr lang="en-US" altLang="zh-CN" sz="1600" b="1" baseline="-25000" dirty="0">
                <a:cs typeface="Segoe UI Semibold" panose="020B0702040204020203" pitchFamily="34" charset="0"/>
              </a:rPr>
              <a:t>x </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 M</a:t>
            </a:r>
            <a:r>
              <a:rPr lang="en-US" altLang="zh-CN" sz="1600" b="1" baseline="-25000" dirty="0">
                <a:cs typeface="Segoe UI Semibold" panose="020B0702040204020203" pitchFamily="34" charset="0"/>
              </a:rPr>
              <a:t>y</a:t>
            </a:r>
            <a:r>
              <a:rPr lang="en-US" altLang="zh-CN" sz="1600" b="1" dirty="0">
                <a:cs typeface="Segoe UI Semibold" panose="020B0702040204020203" pitchFamily="34" charset="0"/>
              </a:rPr>
              <a:t>)</a:t>
            </a:r>
          </a:p>
          <a:p>
            <a:pPr lvl="1" eaLnBrk="1" hangingPunct="1"/>
            <a:endParaRPr lang="en-US" altLang="zh-CN" sz="1600" b="1" dirty="0">
              <a:cs typeface="Segoe UI Semibold" panose="020B0702040204020203" pitchFamily="34" charset="0"/>
            </a:endParaRPr>
          </a:p>
          <a:p>
            <a:pPr lvl="1" eaLnBrk="1" hangingPunct="1"/>
            <a:r>
              <a:rPr lang="zh-CN" altLang="en-US" sz="1600" b="1" dirty="0">
                <a:cs typeface="Segoe UI Semibold" panose="020B0702040204020203" pitchFamily="34" charset="0"/>
              </a:rPr>
              <a:t>（</a:t>
            </a:r>
            <a:r>
              <a:rPr lang="en-US" altLang="zh-CN" sz="1600" b="1" dirty="0">
                <a:cs typeface="Segoe UI Semibold" panose="020B0702040204020203" pitchFamily="34" charset="0"/>
              </a:rPr>
              <a:t>1</a:t>
            </a:r>
            <a:r>
              <a:rPr lang="zh-CN" altLang="en-US" sz="1600" b="1" dirty="0">
                <a:cs typeface="Segoe UI Semibold" panose="020B0702040204020203" pitchFamily="34" charset="0"/>
              </a:rPr>
              <a:t>）阶码相加：</a:t>
            </a:r>
            <a:r>
              <a:rPr lang="en-US" altLang="zh-CN" sz="1600" b="1" dirty="0" err="1">
                <a:cs typeface="Segoe UI Semibold" panose="020B0702040204020203" pitchFamily="34" charset="0"/>
              </a:rPr>
              <a:t>m+n</a:t>
            </a:r>
            <a:endParaRPr lang="en-US" altLang="zh-CN" sz="1600" b="1" dirty="0">
              <a:cs typeface="Segoe UI Semibold" panose="020B0702040204020203" pitchFamily="34" charset="0"/>
            </a:endParaRPr>
          </a:p>
          <a:p>
            <a:pPr lvl="1" eaLnBrk="1" hangingPunct="1"/>
            <a:endParaRPr lang="en-US" altLang="zh-CN" sz="1600" b="1" dirty="0">
              <a:cs typeface="Segoe UI Semibold" panose="020B0702040204020203" pitchFamily="34" charset="0"/>
            </a:endParaRPr>
          </a:p>
          <a:p>
            <a:pPr lvl="1" eaLnBrk="1" hangingPunct="1"/>
            <a:r>
              <a:rPr lang="zh-CN" altLang="en-US" sz="1600" b="1" dirty="0">
                <a:cs typeface="Segoe UI Semibold" panose="020B0702040204020203" pitchFamily="34" charset="0"/>
              </a:rPr>
              <a:t>（</a:t>
            </a:r>
            <a:r>
              <a:rPr lang="en-US" altLang="zh-CN" sz="1600" b="1" dirty="0">
                <a:cs typeface="Segoe UI Semibold" panose="020B0702040204020203" pitchFamily="34" charset="0"/>
              </a:rPr>
              <a:t>2</a:t>
            </a:r>
            <a:r>
              <a:rPr lang="zh-CN" altLang="en-US" sz="1600" b="1" dirty="0">
                <a:cs typeface="Segoe UI Semibold" panose="020B0702040204020203" pitchFamily="34" charset="0"/>
              </a:rPr>
              <a:t>）尾数相乘：</a:t>
            </a:r>
            <a:r>
              <a:rPr lang="en-US" altLang="zh-CN" sz="1600" b="1" dirty="0">
                <a:cs typeface="Segoe UI Semibold" panose="020B0702040204020203" pitchFamily="34" charset="0"/>
              </a:rPr>
              <a:t> M</a:t>
            </a:r>
            <a:r>
              <a:rPr lang="en-US" altLang="zh-CN" sz="1600" b="1" baseline="-25000" dirty="0">
                <a:cs typeface="Segoe UI Semibold" panose="020B0702040204020203" pitchFamily="34" charset="0"/>
              </a:rPr>
              <a:t>x </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 M</a:t>
            </a:r>
            <a:r>
              <a:rPr lang="en-US" altLang="zh-CN" sz="1600" b="1" baseline="-25000" dirty="0">
                <a:cs typeface="Segoe UI Semibold" panose="020B0702040204020203" pitchFamily="34" charset="0"/>
              </a:rPr>
              <a:t>y</a:t>
            </a:r>
            <a:endParaRPr lang="en-US" altLang="zh-CN" sz="1600" b="1" dirty="0">
              <a:cs typeface="Segoe UI Semibold" panose="020B0702040204020203" pitchFamily="34" charset="0"/>
            </a:endParaRPr>
          </a:p>
          <a:p>
            <a:pPr lvl="1" eaLnBrk="1" hangingPunct="1"/>
            <a:endParaRPr lang="en-US" altLang="zh-CN" sz="1600" b="1" dirty="0">
              <a:cs typeface="Segoe UI Semibold" panose="020B0702040204020203" pitchFamily="34" charset="0"/>
            </a:endParaRPr>
          </a:p>
          <a:p>
            <a:pPr lvl="1" eaLnBrk="1" hangingPunct="1"/>
            <a:r>
              <a:rPr lang="zh-CN" altLang="en-US" sz="1600" b="1" dirty="0">
                <a:cs typeface="Segoe UI Semibold" panose="020B0702040204020203" pitchFamily="34" charset="0"/>
              </a:rPr>
              <a:t>（</a:t>
            </a:r>
            <a:r>
              <a:rPr lang="en-US" altLang="zh-CN" sz="1600" b="1" dirty="0">
                <a:cs typeface="Segoe UI Semibold" panose="020B0702040204020203" pitchFamily="34" charset="0"/>
              </a:rPr>
              <a:t>3</a:t>
            </a:r>
            <a:r>
              <a:rPr lang="zh-CN" altLang="en-US" sz="1600" b="1" dirty="0">
                <a:cs typeface="Segoe UI Semibold" panose="020B0702040204020203" pitchFamily="34" charset="0"/>
              </a:rPr>
              <a:t>）规格化舍入：尾数相乘后的绝对值太小，需要通过左规（尾数左移），将尾数变为规格化的数</a:t>
            </a:r>
            <a:endParaRPr lang="en-US" altLang="zh-CN" sz="1600" b="1" dirty="0">
              <a:cs typeface="Segoe UI Semibold" panose="020B0702040204020203" pitchFamily="34" charset="0"/>
            </a:endParaRPr>
          </a:p>
        </p:txBody>
      </p:sp>
    </p:spTree>
    <p:extLst>
      <p:ext uri="{BB962C8B-B14F-4D97-AF65-F5344CB8AC3E}">
        <p14:creationId xmlns:p14="http://schemas.microsoft.com/office/powerpoint/2010/main" val="40436365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620688"/>
            <a:ext cx="8229600" cy="4525963"/>
          </a:xfrm>
        </p:spPr>
        <p:txBody>
          <a:bodyPr/>
          <a:lstStyle/>
          <a:p>
            <a:pPr eaLnBrk="1" hangingPunct="1"/>
            <a:r>
              <a:rPr lang="en-US" altLang="zh-CN" b="1" dirty="0">
                <a:ea typeface="黑体" panose="02010609060101010101" pitchFamily="49" charset="-122"/>
              </a:rPr>
              <a:t>3.5.3  </a:t>
            </a:r>
            <a:r>
              <a:rPr lang="zh-CN" altLang="en-US" b="1" dirty="0">
                <a:ea typeface="黑体" panose="02010609060101010101" pitchFamily="49" charset="-122"/>
              </a:rPr>
              <a:t>浮点除法运算</a:t>
            </a:r>
            <a:endParaRPr lang="en-US" altLang="zh-CN" b="1" dirty="0"/>
          </a:p>
          <a:p>
            <a:pPr lvl="1" eaLnBrk="1" hangingPunct="1"/>
            <a:endParaRPr lang="en-US" altLang="zh-CN" sz="2000" b="1" dirty="0"/>
          </a:p>
          <a:p>
            <a:pPr lvl="1" eaLnBrk="1" hangingPunct="1"/>
            <a:r>
              <a:rPr lang="en-US" altLang="zh-CN" sz="1600" b="1" dirty="0">
                <a:cs typeface="Segoe UI Semibold" panose="020B0702040204020203" pitchFamily="34" charset="0"/>
              </a:rPr>
              <a:t>X=2</a:t>
            </a:r>
            <a:r>
              <a:rPr lang="en-US" altLang="zh-CN" sz="1600" b="1" baseline="70000" dirty="0">
                <a:cs typeface="Segoe UI Semibold" panose="020B0702040204020203" pitchFamily="34" charset="0"/>
              </a:rPr>
              <a:t>m</a:t>
            </a:r>
            <a:r>
              <a:rPr lang="en-US" altLang="zh-CN" sz="1600" b="1" baseline="50000" dirty="0">
                <a:cs typeface="Segoe UI Semibold" panose="020B0702040204020203" pitchFamily="34" charset="0"/>
              </a:rPr>
              <a:t> </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 M</a:t>
            </a:r>
            <a:r>
              <a:rPr lang="en-US" altLang="zh-CN" sz="1600" b="1" baseline="-25000" dirty="0">
                <a:cs typeface="Segoe UI Semibold" panose="020B0702040204020203" pitchFamily="34" charset="0"/>
              </a:rPr>
              <a:t>x    </a:t>
            </a:r>
          </a:p>
          <a:p>
            <a:pPr lvl="1" eaLnBrk="1" hangingPunct="1"/>
            <a:r>
              <a:rPr lang="en-US" altLang="zh-CN" sz="1600" b="1" dirty="0">
                <a:cs typeface="Segoe UI Semibold" panose="020B0702040204020203" pitchFamily="34" charset="0"/>
              </a:rPr>
              <a:t>Y=2</a:t>
            </a:r>
            <a:r>
              <a:rPr lang="en-US" altLang="zh-CN" sz="1600" b="1" baseline="70000" dirty="0">
                <a:cs typeface="Segoe UI Semibold" panose="020B0702040204020203" pitchFamily="34" charset="0"/>
              </a:rPr>
              <a:t>n</a:t>
            </a:r>
            <a:r>
              <a:rPr lang="en-US" altLang="zh-CN" sz="1600" b="1" baseline="50000" dirty="0">
                <a:cs typeface="Segoe UI Semibold" panose="020B0702040204020203" pitchFamily="34" charset="0"/>
              </a:rPr>
              <a:t> </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 M</a:t>
            </a:r>
            <a:r>
              <a:rPr lang="en-US" altLang="zh-CN" sz="1600" b="1" baseline="-25000" dirty="0">
                <a:cs typeface="Segoe UI Semibold" panose="020B0702040204020203" pitchFamily="34" charset="0"/>
              </a:rPr>
              <a:t>y</a:t>
            </a:r>
          </a:p>
          <a:p>
            <a:pPr lvl="1" eaLnBrk="1" hangingPunct="1"/>
            <a:endParaRPr lang="en-US" altLang="zh-CN" sz="1600" b="1" baseline="-25000" dirty="0">
              <a:cs typeface="Segoe UI Semibold" panose="020B0702040204020203" pitchFamily="34" charset="0"/>
            </a:endParaRPr>
          </a:p>
          <a:p>
            <a:pPr lvl="1" eaLnBrk="1" hangingPunct="1"/>
            <a:r>
              <a:rPr lang="en-US" altLang="zh-CN" sz="1600" b="1" dirty="0">
                <a:cs typeface="Segoe UI Semibold" panose="020B0702040204020203" pitchFamily="34" charset="0"/>
              </a:rPr>
              <a:t>X </a:t>
            </a:r>
            <a:r>
              <a:rPr lang="en-US" altLang="zh-CN" sz="1600" b="1" i="0" dirty="0">
                <a:solidFill>
                  <a:srgbClr val="333333"/>
                </a:solidFill>
                <a:effectLst/>
                <a:ea typeface="微软雅黑" panose="020B0503020204020204" pitchFamily="34" charset="-122"/>
              </a:rPr>
              <a:t>÷</a:t>
            </a:r>
            <a:r>
              <a:rPr lang="en-US" altLang="zh-CN" sz="1600" b="1" dirty="0">
                <a:cs typeface="Segoe UI Semibold" panose="020B0702040204020203" pitchFamily="34" charset="0"/>
              </a:rPr>
              <a:t> Y = ( 2</a:t>
            </a:r>
            <a:r>
              <a:rPr lang="en-US" altLang="zh-CN" sz="1600" b="1" baseline="70000" dirty="0">
                <a:cs typeface="Segoe UI Semibold" panose="020B0702040204020203" pitchFamily="34" charset="0"/>
              </a:rPr>
              <a:t>m</a:t>
            </a:r>
            <a:r>
              <a:rPr lang="en-US" altLang="zh-CN" sz="1600" b="1" baseline="50000" dirty="0">
                <a:cs typeface="Segoe UI Semibold" panose="020B0702040204020203" pitchFamily="34" charset="0"/>
              </a:rPr>
              <a:t> </a:t>
            </a:r>
            <a:r>
              <a:rPr lang="en-US" altLang="zh-CN" sz="1600" b="1" dirty="0">
                <a:cs typeface="Segoe UI Semibold" panose="020B0702040204020203" pitchFamily="34" charset="0"/>
                <a:sym typeface="Symbol" panose="05050102010706020507" pitchFamily="18" charset="2"/>
              </a:rPr>
              <a:t></a:t>
            </a:r>
            <a:r>
              <a:rPr lang="en-US" altLang="zh-CN" sz="1600" b="1" baseline="50000" dirty="0">
                <a:cs typeface="Segoe UI Semibold" panose="020B0702040204020203" pitchFamily="34" charset="0"/>
              </a:rPr>
              <a:t> </a:t>
            </a:r>
            <a:r>
              <a:rPr lang="en-US" altLang="zh-CN" sz="1600" b="1" dirty="0">
                <a:cs typeface="Segoe UI Semibold" panose="020B0702040204020203" pitchFamily="34" charset="0"/>
              </a:rPr>
              <a:t>M</a:t>
            </a:r>
            <a:r>
              <a:rPr lang="en-US" altLang="zh-CN" sz="1600" b="1" baseline="-25000" dirty="0">
                <a:cs typeface="Segoe UI Semibold" panose="020B0702040204020203" pitchFamily="34" charset="0"/>
              </a:rPr>
              <a:t>x </a:t>
            </a:r>
            <a:r>
              <a:rPr lang="en-US" altLang="zh-CN" sz="1600" b="1" dirty="0">
                <a:cs typeface="Segoe UI Semibold" panose="020B0702040204020203" pitchFamily="34" charset="0"/>
              </a:rPr>
              <a:t>) </a:t>
            </a:r>
            <a:r>
              <a:rPr lang="en-US" altLang="zh-CN" sz="1600" b="1" i="0" dirty="0">
                <a:solidFill>
                  <a:srgbClr val="333333"/>
                </a:solidFill>
                <a:effectLst/>
                <a:ea typeface="微软雅黑" panose="020B0503020204020204" pitchFamily="34" charset="-122"/>
              </a:rPr>
              <a:t>÷</a:t>
            </a:r>
            <a:r>
              <a:rPr lang="en-US" altLang="zh-CN" sz="1600" b="1" dirty="0">
                <a:cs typeface="Segoe UI Semibold" panose="020B0702040204020203" pitchFamily="34" charset="0"/>
              </a:rPr>
              <a:t> ( 2</a:t>
            </a:r>
            <a:r>
              <a:rPr lang="en-US" altLang="zh-CN" sz="1600" b="1" baseline="70000" dirty="0">
                <a:cs typeface="Segoe UI Semibold" panose="020B0702040204020203" pitchFamily="34" charset="0"/>
              </a:rPr>
              <a:t>n</a:t>
            </a:r>
            <a:r>
              <a:rPr lang="en-US" altLang="zh-CN" sz="1600" b="1" baseline="50000" dirty="0">
                <a:cs typeface="Segoe UI Semibold" panose="020B0702040204020203" pitchFamily="34" charset="0"/>
              </a:rPr>
              <a:t> </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 M</a:t>
            </a:r>
            <a:r>
              <a:rPr lang="en-US" altLang="zh-CN" sz="1600" b="1" baseline="-25000" dirty="0">
                <a:cs typeface="Segoe UI Semibold" panose="020B0702040204020203" pitchFamily="34" charset="0"/>
              </a:rPr>
              <a:t>y </a:t>
            </a:r>
            <a:r>
              <a:rPr lang="en-US" altLang="zh-CN" sz="1600" b="1" dirty="0">
                <a:cs typeface="Segoe UI Semibold" panose="020B0702040204020203" pitchFamily="34" charset="0"/>
              </a:rPr>
              <a:t>) = 2</a:t>
            </a:r>
            <a:r>
              <a:rPr lang="en-US" altLang="zh-CN" sz="1600" b="1" baseline="70000" dirty="0">
                <a:cs typeface="Segoe UI Semibold" panose="020B0702040204020203" pitchFamily="34" charset="0"/>
              </a:rPr>
              <a:t>m-n</a:t>
            </a:r>
            <a:r>
              <a:rPr lang="en-US" altLang="zh-CN" sz="1600" b="1" dirty="0">
                <a:cs typeface="Segoe UI Semibold" panose="020B0702040204020203" pitchFamily="34" charset="0"/>
                <a:sym typeface="Symbol" panose="05050102010706020507" pitchFamily="18" charset="2"/>
              </a:rPr>
              <a:t> </a:t>
            </a:r>
            <a:r>
              <a:rPr lang="en-US" altLang="zh-CN" sz="1600" b="1" dirty="0">
                <a:cs typeface="Segoe UI Semibold" panose="020B0702040204020203" pitchFamily="34" charset="0"/>
              </a:rPr>
              <a:t>( M</a:t>
            </a:r>
            <a:r>
              <a:rPr lang="en-US" altLang="zh-CN" sz="1600" b="1" baseline="-25000" dirty="0">
                <a:cs typeface="Segoe UI Semibold" panose="020B0702040204020203" pitchFamily="34" charset="0"/>
              </a:rPr>
              <a:t>x </a:t>
            </a:r>
            <a:r>
              <a:rPr lang="en-US" altLang="zh-CN" sz="1600" b="1" i="0" dirty="0">
                <a:solidFill>
                  <a:srgbClr val="333333"/>
                </a:solidFill>
                <a:effectLst/>
                <a:ea typeface="微软雅黑" panose="020B0503020204020204" pitchFamily="34" charset="-122"/>
              </a:rPr>
              <a:t>÷ </a:t>
            </a:r>
            <a:r>
              <a:rPr lang="en-US" altLang="zh-CN" sz="1600" b="1" dirty="0">
                <a:cs typeface="Segoe UI Semibold" panose="020B0702040204020203" pitchFamily="34" charset="0"/>
              </a:rPr>
              <a:t>M</a:t>
            </a:r>
            <a:r>
              <a:rPr lang="en-US" altLang="zh-CN" sz="1600" b="1" baseline="-25000" dirty="0">
                <a:cs typeface="Segoe UI Semibold" panose="020B0702040204020203" pitchFamily="34" charset="0"/>
              </a:rPr>
              <a:t>y </a:t>
            </a:r>
            <a:r>
              <a:rPr lang="en-US" altLang="zh-CN" sz="1600" b="1" dirty="0">
                <a:cs typeface="Segoe UI Semibold" panose="020B0702040204020203" pitchFamily="34" charset="0"/>
              </a:rPr>
              <a:t>)</a:t>
            </a:r>
          </a:p>
          <a:p>
            <a:pPr lvl="1" eaLnBrk="1" hangingPunct="1"/>
            <a:endParaRPr lang="en-US" altLang="zh-CN" sz="1600" b="1" dirty="0">
              <a:cs typeface="Segoe UI Semibold" panose="020B0702040204020203" pitchFamily="34" charset="0"/>
            </a:endParaRPr>
          </a:p>
          <a:p>
            <a:pPr lvl="1" eaLnBrk="1" hangingPunct="1"/>
            <a:r>
              <a:rPr lang="zh-CN" altLang="en-US" sz="1600" b="1" dirty="0">
                <a:cs typeface="Segoe UI Semibold" panose="020B0702040204020203" pitchFamily="34" charset="0"/>
              </a:rPr>
              <a:t>（</a:t>
            </a:r>
            <a:r>
              <a:rPr lang="en-US" altLang="zh-CN" sz="1600" b="1" dirty="0">
                <a:cs typeface="Segoe UI Semibold" panose="020B0702040204020203" pitchFamily="34" charset="0"/>
              </a:rPr>
              <a:t>1</a:t>
            </a:r>
            <a:r>
              <a:rPr lang="zh-CN" altLang="en-US" sz="1600" b="1" dirty="0">
                <a:cs typeface="Segoe UI Semibold" panose="020B0702040204020203" pitchFamily="34" charset="0"/>
              </a:rPr>
              <a:t>）尾数调整：检查被除数（</a:t>
            </a:r>
            <a:r>
              <a:rPr lang="en-US" altLang="zh-CN" sz="1600" b="1" dirty="0">
                <a:cs typeface="Segoe UI Semibold" panose="020B0702040204020203" pitchFamily="34" charset="0"/>
              </a:rPr>
              <a:t>X</a:t>
            </a:r>
            <a:r>
              <a:rPr lang="zh-CN" altLang="en-US" sz="1600" b="1" dirty="0">
                <a:cs typeface="Segoe UI Semibold" panose="020B0702040204020203" pitchFamily="34" charset="0"/>
              </a:rPr>
              <a:t>）的尾数是否小于除数（</a:t>
            </a:r>
            <a:r>
              <a:rPr lang="en-US" altLang="zh-CN" sz="1600" b="1" dirty="0">
                <a:cs typeface="Segoe UI Semibold" panose="020B0702040204020203" pitchFamily="34" charset="0"/>
              </a:rPr>
              <a:t>Y</a:t>
            </a:r>
            <a:r>
              <a:rPr lang="zh-CN" altLang="en-US" sz="1600" b="1" dirty="0">
                <a:cs typeface="Segoe UI Semibold" panose="020B0702040204020203" pitchFamily="34" charset="0"/>
              </a:rPr>
              <a:t>）的尾数（绝对值大小比较）；如果大于，则将被除数的尾数右移</a:t>
            </a:r>
            <a:r>
              <a:rPr lang="en-US" altLang="zh-CN" sz="1600" b="1" dirty="0">
                <a:cs typeface="Segoe UI Semibold" panose="020B0702040204020203" pitchFamily="34" charset="0"/>
              </a:rPr>
              <a:t>1</a:t>
            </a:r>
            <a:r>
              <a:rPr lang="zh-CN" altLang="en-US" sz="1600" b="1" dirty="0">
                <a:cs typeface="Segoe UI Semibold" panose="020B0702040204020203" pitchFamily="34" charset="0"/>
              </a:rPr>
              <a:t>次，并将被除数的阶码加</a:t>
            </a:r>
            <a:r>
              <a:rPr lang="en-US" altLang="zh-CN" sz="1600" b="1" dirty="0">
                <a:cs typeface="Segoe UI Semibold" panose="020B0702040204020203" pitchFamily="34" charset="0"/>
              </a:rPr>
              <a:t>1</a:t>
            </a:r>
            <a:r>
              <a:rPr lang="zh-CN" altLang="en-US" sz="1600" b="1" dirty="0">
                <a:cs typeface="Segoe UI Semibold" panose="020B0702040204020203" pitchFamily="34" charset="0"/>
              </a:rPr>
              <a:t>（由于</a:t>
            </a:r>
            <a:r>
              <a:rPr lang="en-US" altLang="zh-CN" sz="1600" b="1" dirty="0">
                <a:cs typeface="Segoe UI Semibold" panose="020B0702040204020203" pitchFamily="34" charset="0"/>
              </a:rPr>
              <a:t>X</a:t>
            </a:r>
            <a:r>
              <a:rPr lang="zh-CN" altLang="en-US" sz="1600" b="1" dirty="0">
                <a:cs typeface="Segoe UI Semibold" panose="020B0702040204020203" pitchFamily="34" charset="0"/>
              </a:rPr>
              <a:t>、</a:t>
            </a:r>
            <a:r>
              <a:rPr lang="en-US" altLang="zh-CN" sz="1600" b="1" dirty="0">
                <a:cs typeface="Segoe UI Semibold" panose="020B0702040204020203" pitchFamily="34" charset="0"/>
              </a:rPr>
              <a:t>Y</a:t>
            </a:r>
            <a:r>
              <a:rPr lang="zh-CN" altLang="en-US" sz="1600" b="1" dirty="0">
                <a:cs typeface="Segoe UI Semibold" panose="020B0702040204020203" pitchFamily="34" charset="0"/>
              </a:rPr>
              <a:t>都是规格化的浮点数，因此只需要右移</a:t>
            </a:r>
            <a:r>
              <a:rPr lang="en-US" altLang="zh-CN" sz="1600" b="1" dirty="0">
                <a:cs typeface="Segoe UI Semibold" panose="020B0702040204020203" pitchFamily="34" charset="0"/>
              </a:rPr>
              <a:t>1</a:t>
            </a:r>
            <a:r>
              <a:rPr lang="zh-CN" altLang="en-US" sz="1600" b="1" dirty="0">
                <a:cs typeface="Segoe UI Semibold" panose="020B0702040204020203" pitchFamily="34" charset="0"/>
              </a:rPr>
              <a:t>次，就能实现被除数的尾数小于除数的尾数）</a:t>
            </a:r>
            <a:endParaRPr lang="en-US" altLang="zh-CN" sz="1600" b="1" dirty="0">
              <a:cs typeface="Segoe UI Semibold" panose="020B0702040204020203" pitchFamily="34" charset="0"/>
            </a:endParaRPr>
          </a:p>
          <a:p>
            <a:pPr lvl="2" eaLnBrk="1" hangingPunct="1"/>
            <a:r>
              <a:rPr lang="zh-CN" altLang="en-US" sz="1600" b="1" dirty="0">
                <a:cs typeface="Segoe UI Semibold" panose="020B0702040204020203" pitchFamily="34" charset="0"/>
              </a:rPr>
              <a:t>例如：</a:t>
            </a:r>
            <a:r>
              <a:rPr lang="en-US" altLang="zh-CN" sz="1600" b="1" dirty="0">
                <a:cs typeface="Segoe UI Semibold" panose="020B0702040204020203" pitchFamily="34" charset="0"/>
              </a:rPr>
              <a:t>X=1.5</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2</a:t>
            </a:r>
            <a:r>
              <a:rPr lang="en-US" altLang="zh-CN" sz="1600" b="1" baseline="30000" dirty="0">
                <a:cs typeface="Segoe UI Semibold" panose="020B0702040204020203" pitchFamily="34" charset="0"/>
              </a:rPr>
              <a:t>xx…x</a:t>
            </a:r>
            <a:r>
              <a:rPr lang="zh-CN" altLang="en-US" sz="1600" b="1" dirty="0">
                <a:cs typeface="Segoe UI Semibold" panose="020B0702040204020203" pitchFamily="34" charset="0"/>
              </a:rPr>
              <a:t>，</a:t>
            </a:r>
            <a:r>
              <a:rPr lang="en-US" altLang="zh-CN" sz="1600" b="1" dirty="0">
                <a:cs typeface="Segoe UI Semibold" panose="020B0702040204020203" pitchFamily="34" charset="0"/>
              </a:rPr>
              <a:t>Y=1.3</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2</a:t>
            </a:r>
            <a:r>
              <a:rPr lang="en-US" altLang="zh-CN" sz="1600" b="1" baseline="30000" dirty="0">
                <a:cs typeface="Segoe UI Semibold" panose="020B0702040204020203" pitchFamily="34" charset="0"/>
              </a:rPr>
              <a:t>xx…x</a:t>
            </a:r>
            <a:r>
              <a:rPr lang="en-US" altLang="zh-CN" sz="1600" b="1" dirty="0">
                <a:cs typeface="Segoe UI Semibold" panose="020B0702040204020203" pitchFamily="34" charset="0"/>
              </a:rPr>
              <a:t> </a:t>
            </a:r>
            <a:r>
              <a:rPr lang="zh-CN" altLang="en-US" sz="1600" b="1" dirty="0">
                <a:cs typeface="Segoe UI Semibold" panose="020B0702040204020203" pitchFamily="34" charset="0"/>
              </a:rPr>
              <a:t>；调整后，</a:t>
            </a:r>
            <a:r>
              <a:rPr lang="en-US" altLang="zh-CN" sz="1600" b="1" dirty="0">
                <a:cs typeface="Segoe UI Semibold" panose="020B0702040204020203" pitchFamily="34" charset="0"/>
              </a:rPr>
              <a:t>X=0.75</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2</a:t>
            </a:r>
            <a:r>
              <a:rPr lang="en-US" altLang="zh-CN" sz="1600" b="1" baseline="30000" dirty="0">
                <a:cs typeface="Segoe UI Semibold" panose="020B0702040204020203" pitchFamily="34" charset="0"/>
              </a:rPr>
              <a:t>xx…x+1</a:t>
            </a:r>
            <a:r>
              <a:rPr lang="zh-CN" altLang="en-US" sz="1600" b="1" dirty="0">
                <a:cs typeface="Segoe UI Semibold" panose="020B0702040204020203" pitchFamily="34" charset="0"/>
              </a:rPr>
              <a:t>，</a:t>
            </a:r>
            <a:r>
              <a:rPr lang="en-US" altLang="zh-CN" sz="1600" b="1" dirty="0">
                <a:cs typeface="Segoe UI Semibold" panose="020B0702040204020203" pitchFamily="34" charset="0"/>
              </a:rPr>
              <a:t>Y=1.3</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2</a:t>
            </a:r>
            <a:r>
              <a:rPr lang="en-US" altLang="zh-CN" sz="1600" b="1" baseline="30000" dirty="0">
                <a:cs typeface="Segoe UI Semibold" panose="020B0702040204020203" pitchFamily="34" charset="0"/>
              </a:rPr>
              <a:t>xx…x</a:t>
            </a:r>
          </a:p>
          <a:p>
            <a:pPr lvl="2" eaLnBrk="1" hangingPunct="1"/>
            <a:r>
              <a:rPr lang="zh-CN" altLang="en-US" sz="1600" b="1" dirty="0">
                <a:cs typeface="Segoe UI Semibold" panose="020B0702040204020203" pitchFamily="34" charset="0"/>
              </a:rPr>
              <a:t>例如：</a:t>
            </a:r>
            <a:r>
              <a:rPr lang="en-US" altLang="zh-CN" sz="1600" b="1" dirty="0">
                <a:cs typeface="Segoe UI Semibold" panose="020B0702040204020203" pitchFamily="34" charset="0"/>
              </a:rPr>
              <a:t>X=1.2</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2</a:t>
            </a:r>
            <a:r>
              <a:rPr lang="en-US" altLang="zh-CN" sz="1600" b="1" baseline="30000" dirty="0">
                <a:cs typeface="Segoe UI Semibold" panose="020B0702040204020203" pitchFamily="34" charset="0"/>
              </a:rPr>
              <a:t>xx…x</a:t>
            </a:r>
            <a:r>
              <a:rPr lang="zh-CN" altLang="en-US" sz="1600" b="1" dirty="0">
                <a:cs typeface="Segoe UI Semibold" panose="020B0702040204020203" pitchFamily="34" charset="0"/>
              </a:rPr>
              <a:t>，</a:t>
            </a:r>
            <a:r>
              <a:rPr lang="en-US" altLang="zh-CN" sz="1600" b="1" dirty="0">
                <a:cs typeface="Segoe UI Semibold" panose="020B0702040204020203" pitchFamily="34" charset="0"/>
              </a:rPr>
              <a:t>Y=1.3</a:t>
            </a:r>
            <a:r>
              <a:rPr lang="en-US" altLang="zh-CN" sz="1600" b="1" dirty="0">
                <a:cs typeface="Segoe UI Semibold" panose="020B0702040204020203" pitchFamily="34" charset="0"/>
                <a:sym typeface="Symbol" panose="05050102010706020507" pitchFamily="18" charset="2"/>
              </a:rPr>
              <a:t></a:t>
            </a:r>
            <a:r>
              <a:rPr lang="en-US" altLang="zh-CN" sz="1600" b="1" dirty="0">
                <a:cs typeface="Segoe UI Semibold" panose="020B0702040204020203" pitchFamily="34" charset="0"/>
              </a:rPr>
              <a:t>2</a:t>
            </a:r>
            <a:r>
              <a:rPr lang="en-US" altLang="zh-CN" sz="1600" b="1" baseline="30000" dirty="0">
                <a:cs typeface="Segoe UI Semibold" panose="020B0702040204020203" pitchFamily="34" charset="0"/>
              </a:rPr>
              <a:t>xx…x</a:t>
            </a:r>
            <a:r>
              <a:rPr lang="zh-CN" altLang="en-US" sz="1600" b="1" dirty="0">
                <a:cs typeface="Segoe UI Semibold" panose="020B0702040204020203" pitchFamily="34" charset="0"/>
              </a:rPr>
              <a:t>，不需要调整</a:t>
            </a:r>
            <a:endParaRPr lang="en-US" altLang="zh-CN" sz="1600" b="1" baseline="30000" dirty="0">
              <a:cs typeface="Segoe UI Semibold" panose="020B0702040204020203" pitchFamily="34" charset="0"/>
            </a:endParaRPr>
          </a:p>
          <a:p>
            <a:pPr lvl="1" eaLnBrk="1" hangingPunct="1"/>
            <a:endParaRPr lang="en-US" altLang="zh-CN" sz="1600" b="1" dirty="0">
              <a:cs typeface="Segoe UI Semibold" panose="020B0702040204020203" pitchFamily="34" charset="0"/>
            </a:endParaRPr>
          </a:p>
          <a:p>
            <a:pPr lvl="1" eaLnBrk="1" hangingPunct="1"/>
            <a:r>
              <a:rPr lang="zh-CN" altLang="en-US" sz="1600" b="1" dirty="0">
                <a:cs typeface="Segoe UI Semibold" panose="020B0702040204020203" pitchFamily="34" charset="0"/>
              </a:rPr>
              <a:t>（</a:t>
            </a:r>
            <a:r>
              <a:rPr lang="en-US" altLang="zh-CN" sz="1600" b="1" dirty="0">
                <a:cs typeface="Segoe UI Semibold" panose="020B0702040204020203" pitchFamily="34" charset="0"/>
              </a:rPr>
              <a:t>2</a:t>
            </a:r>
            <a:r>
              <a:rPr lang="zh-CN" altLang="en-US" sz="1600" b="1" dirty="0">
                <a:cs typeface="Segoe UI Semibold" panose="020B0702040204020203" pitchFamily="34" charset="0"/>
              </a:rPr>
              <a:t>）阶码求差：</a:t>
            </a:r>
            <a:r>
              <a:rPr lang="en-US" altLang="zh-CN" sz="1600" b="1" dirty="0">
                <a:cs typeface="Segoe UI Semibold" panose="020B0702040204020203" pitchFamily="34" charset="0"/>
              </a:rPr>
              <a:t>m-n</a:t>
            </a:r>
          </a:p>
          <a:p>
            <a:pPr lvl="1" eaLnBrk="1" hangingPunct="1"/>
            <a:endParaRPr lang="en-US" altLang="zh-CN" sz="1600" b="1" dirty="0">
              <a:cs typeface="Segoe UI Semibold" panose="020B0702040204020203" pitchFamily="34" charset="0"/>
            </a:endParaRPr>
          </a:p>
          <a:p>
            <a:pPr lvl="1" eaLnBrk="1" hangingPunct="1"/>
            <a:r>
              <a:rPr lang="zh-CN" altLang="en-US" sz="1600" b="1" dirty="0">
                <a:cs typeface="Segoe UI Semibold" panose="020B0702040204020203" pitchFamily="34" charset="0"/>
              </a:rPr>
              <a:t>（</a:t>
            </a:r>
            <a:r>
              <a:rPr lang="en-US" altLang="zh-CN" sz="1600" b="1" dirty="0">
                <a:cs typeface="Segoe UI Semibold" panose="020B0702040204020203" pitchFamily="34" charset="0"/>
              </a:rPr>
              <a:t>3</a:t>
            </a:r>
            <a:r>
              <a:rPr lang="zh-CN" altLang="en-US" sz="1600" b="1" dirty="0">
                <a:cs typeface="Segoe UI Semibold" panose="020B0702040204020203" pitchFamily="34" charset="0"/>
              </a:rPr>
              <a:t>）尾数相除：</a:t>
            </a:r>
            <a:r>
              <a:rPr lang="en-US" altLang="zh-CN" sz="1600" b="1" dirty="0">
                <a:cs typeface="Segoe UI Semibold" panose="020B0702040204020203" pitchFamily="34" charset="0"/>
              </a:rPr>
              <a:t> M</a:t>
            </a:r>
            <a:r>
              <a:rPr lang="en-US" altLang="zh-CN" sz="1600" b="1" baseline="-25000" dirty="0">
                <a:cs typeface="Segoe UI Semibold" panose="020B0702040204020203" pitchFamily="34" charset="0"/>
              </a:rPr>
              <a:t>x </a:t>
            </a:r>
            <a:r>
              <a:rPr lang="en-US" altLang="zh-CN" sz="1600" b="1" i="0" dirty="0">
                <a:solidFill>
                  <a:srgbClr val="333333"/>
                </a:solidFill>
                <a:effectLst/>
                <a:ea typeface="微软雅黑" panose="020B0503020204020204" pitchFamily="34" charset="-122"/>
              </a:rPr>
              <a:t>÷ </a:t>
            </a:r>
            <a:r>
              <a:rPr lang="en-US" altLang="zh-CN" sz="1600" b="1" dirty="0">
                <a:cs typeface="Segoe UI Semibold" panose="020B0702040204020203" pitchFamily="34" charset="0"/>
              </a:rPr>
              <a:t>M</a:t>
            </a:r>
            <a:r>
              <a:rPr lang="en-US" altLang="zh-CN" sz="1600" b="1" baseline="-25000" dirty="0">
                <a:cs typeface="Segoe UI Semibold" panose="020B0702040204020203" pitchFamily="34" charset="0"/>
              </a:rPr>
              <a:t>y</a:t>
            </a:r>
            <a:endParaRPr lang="en-US" altLang="zh-CN" sz="1600" b="1" dirty="0">
              <a:cs typeface="Segoe UI Semibold" panose="020B0702040204020203" pitchFamily="34" charset="0"/>
            </a:endParaRPr>
          </a:p>
          <a:p>
            <a:pPr lvl="1" eaLnBrk="1" hangingPunct="1"/>
            <a:endParaRPr lang="en-US" altLang="zh-CN" sz="1600" b="1" dirty="0">
              <a:cs typeface="Segoe UI Semibold" panose="020B0702040204020203" pitchFamily="34" charset="0"/>
            </a:endParaRPr>
          </a:p>
          <a:p>
            <a:pPr lvl="1" eaLnBrk="1" hangingPunct="1"/>
            <a:r>
              <a:rPr lang="zh-CN" altLang="en-US" sz="1600" b="1" dirty="0">
                <a:cs typeface="Segoe UI Semibold" panose="020B0702040204020203" pitchFamily="34" charset="0"/>
              </a:rPr>
              <a:t>（</a:t>
            </a:r>
            <a:r>
              <a:rPr lang="en-US" altLang="zh-CN" sz="1600" b="1" dirty="0">
                <a:cs typeface="Segoe UI Semibold" panose="020B0702040204020203" pitchFamily="34" charset="0"/>
              </a:rPr>
              <a:t>4</a:t>
            </a:r>
            <a:r>
              <a:rPr lang="zh-CN" altLang="en-US" sz="1600" b="1" dirty="0">
                <a:cs typeface="Segoe UI Semibold" panose="020B0702040204020203" pitchFamily="34" charset="0"/>
              </a:rPr>
              <a:t>）规格化舍入：如果尾数相除后的商的绝对值太小，需要通过左规（尾数左移），将尾数变为规格化的数</a:t>
            </a:r>
            <a:endParaRPr lang="en-US" altLang="zh-CN" sz="1600" b="1" dirty="0">
              <a:cs typeface="Segoe UI Semibold" panose="020B0702040204020203" pitchFamily="34" charset="0"/>
            </a:endParaRPr>
          </a:p>
          <a:p>
            <a:pPr lvl="2" eaLnBrk="1" hangingPunct="1"/>
            <a:endParaRPr lang="en-US" altLang="zh-CN" sz="1600" b="1" dirty="0"/>
          </a:p>
          <a:p>
            <a:pPr lvl="2" eaLnBrk="1" hangingPunct="1"/>
            <a:endParaRPr lang="en-US" altLang="zh-CN" sz="1600" b="1" dirty="0"/>
          </a:p>
        </p:txBody>
      </p:sp>
    </p:spTree>
    <p:extLst>
      <p:ext uri="{BB962C8B-B14F-4D97-AF65-F5344CB8AC3E}">
        <p14:creationId xmlns:p14="http://schemas.microsoft.com/office/powerpoint/2010/main" val="30929526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3.6    </a:t>
            </a:r>
            <a:r>
              <a:rPr lang="zh-CN" altLang="en-US" b="1" dirty="0">
                <a:solidFill>
                  <a:srgbClr val="002060"/>
                </a:solidFill>
                <a:latin typeface="+mn-lt"/>
                <a:ea typeface="黑体" pitchFamily="49" charset="-122"/>
              </a:rPr>
              <a:t>运算器</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268760"/>
            <a:ext cx="8229600" cy="4525963"/>
          </a:xfrm>
        </p:spPr>
        <p:txBody>
          <a:bodyPr/>
          <a:lstStyle/>
          <a:p>
            <a:pPr eaLnBrk="1" hangingPunct="1"/>
            <a:r>
              <a:rPr lang="en-US" altLang="zh-CN" b="1" dirty="0">
                <a:ea typeface="黑体" panose="02010609060101010101" pitchFamily="49" charset="-122"/>
              </a:rPr>
              <a:t>3.6.1  </a:t>
            </a:r>
            <a:r>
              <a:rPr lang="zh-CN" altLang="en-US" b="1" dirty="0">
                <a:ea typeface="黑体" panose="02010609060101010101" pitchFamily="49" charset="-122"/>
              </a:rPr>
              <a:t>定点运算器</a:t>
            </a:r>
            <a:endParaRPr lang="en-US" altLang="zh-CN" b="1" dirty="0"/>
          </a:p>
          <a:p>
            <a:pPr lvl="1" eaLnBrk="1" hangingPunct="1"/>
            <a:endParaRPr lang="en-US" altLang="zh-CN" sz="2000" b="1" dirty="0"/>
          </a:p>
          <a:p>
            <a:pPr lvl="1" eaLnBrk="1" hangingPunct="1"/>
            <a:r>
              <a:rPr lang="en-US" altLang="zh-CN" sz="2000" b="1" dirty="0"/>
              <a:t>1</a:t>
            </a:r>
            <a:r>
              <a:rPr lang="zh-CN" altLang="en-US" sz="2000" b="1" dirty="0"/>
              <a:t>、运算器组成</a:t>
            </a:r>
            <a:endParaRPr lang="en-US" altLang="zh-CN" sz="2000" b="1" dirty="0"/>
          </a:p>
          <a:p>
            <a:pPr lvl="2" eaLnBrk="1" hangingPunct="1"/>
            <a:r>
              <a:rPr lang="zh-CN" altLang="en-US" sz="1800" b="1" dirty="0"/>
              <a:t>（</a:t>
            </a:r>
            <a:r>
              <a:rPr lang="en-US" altLang="zh-CN" sz="1800" b="1" dirty="0"/>
              <a:t>1</a:t>
            </a:r>
            <a:r>
              <a:rPr lang="zh-CN" altLang="en-US" sz="1800" b="1" dirty="0"/>
              <a:t>）算术逻辑运算单元（</a:t>
            </a:r>
            <a:r>
              <a:rPr lang="en-US" altLang="zh-CN" sz="1800" b="1" dirty="0"/>
              <a:t>ALU</a:t>
            </a:r>
            <a:r>
              <a:rPr lang="zh-CN" altLang="en-US" sz="1800" b="1" dirty="0"/>
              <a:t>）</a:t>
            </a:r>
            <a:endParaRPr lang="en-US" altLang="zh-CN" sz="1800" b="1" dirty="0"/>
          </a:p>
          <a:p>
            <a:pPr lvl="3" eaLnBrk="1" hangingPunct="1"/>
            <a:endParaRPr lang="en-US" altLang="zh-CN" sz="1000" b="1" dirty="0"/>
          </a:p>
          <a:p>
            <a:pPr lvl="3" eaLnBrk="1" hangingPunct="1"/>
            <a:r>
              <a:rPr lang="en-US" altLang="zh-CN" sz="1200" b="1" dirty="0"/>
              <a:t>ALU</a:t>
            </a:r>
            <a:r>
              <a:rPr lang="zh-CN" altLang="en-US" sz="1200" b="1" dirty="0"/>
              <a:t>：</a:t>
            </a:r>
            <a:r>
              <a:rPr lang="en-US" altLang="zh-CN" sz="1200" b="1" dirty="0"/>
              <a:t>Arithmetic and Logic Unit</a:t>
            </a:r>
            <a:r>
              <a:rPr lang="zh-CN" altLang="en-US" sz="1200" b="1" dirty="0"/>
              <a:t>，算术逻辑单元；算术逻辑运算单元是对定点数据进行加工处理的纯组合逻辑电路</a:t>
            </a:r>
            <a:endParaRPr lang="en-US" altLang="zh-CN" sz="1200" b="1" dirty="0"/>
          </a:p>
          <a:p>
            <a:pPr lvl="3" eaLnBrk="1" hangingPunct="1"/>
            <a:endParaRPr lang="en-US" altLang="zh-CN" sz="1200" b="1" dirty="0"/>
          </a:p>
          <a:p>
            <a:pPr lvl="3" eaLnBrk="1" hangingPunct="1"/>
            <a:r>
              <a:rPr lang="en-US" altLang="zh-CN" sz="1200" b="1" dirty="0"/>
              <a:t>a</a:t>
            </a:r>
            <a:r>
              <a:rPr lang="zh-CN" altLang="en-US" sz="1200" b="1" dirty="0"/>
              <a:t>、</a:t>
            </a:r>
            <a:r>
              <a:rPr lang="en-US" altLang="zh-CN" sz="1200" b="1" dirty="0"/>
              <a:t>b</a:t>
            </a:r>
            <a:r>
              <a:rPr lang="zh-CN" altLang="en-US" sz="1200" b="1" dirty="0"/>
              <a:t>：参与运算的两个操作数</a:t>
            </a:r>
            <a:endParaRPr lang="en-US" altLang="zh-CN" sz="1200" b="1" dirty="0"/>
          </a:p>
          <a:p>
            <a:pPr lvl="3" eaLnBrk="1" hangingPunct="1"/>
            <a:r>
              <a:rPr lang="en-US" altLang="zh-CN" sz="1200" b="1" dirty="0" err="1"/>
              <a:t>Cin</a:t>
            </a:r>
            <a:r>
              <a:rPr lang="zh-CN" altLang="en-US" sz="1200" b="1" dirty="0"/>
              <a:t>：进位输入</a:t>
            </a:r>
            <a:endParaRPr lang="en-US" altLang="zh-CN" sz="1200" b="1" dirty="0"/>
          </a:p>
          <a:p>
            <a:pPr lvl="3" eaLnBrk="1" hangingPunct="1"/>
            <a:r>
              <a:rPr lang="en-US" altLang="zh-CN" sz="1200" b="1" dirty="0"/>
              <a:t>result</a:t>
            </a:r>
            <a:r>
              <a:rPr lang="zh-CN" altLang="en-US" sz="1200" b="1" dirty="0"/>
              <a:t>：运算结果</a:t>
            </a:r>
            <a:endParaRPr lang="en-US" altLang="zh-CN" sz="1200" b="1" dirty="0"/>
          </a:p>
          <a:p>
            <a:pPr lvl="3" eaLnBrk="1" hangingPunct="1"/>
            <a:r>
              <a:rPr lang="en-US" altLang="zh-CN" sz="1200" b="1" dirty="0" err="1"/>
              <a:t>Cout</a:t>
            </a:r>
            <a:r>
              <a:rPr lang="zh-CN" altLang="en-US" sz="1200" b="1" dirty="0"/>
              <a:t>：进位输出</a:t>
            </a:r>
            <a:endParaRPr lang="en-US" altLang="zh-CN" sz="1200" b="1" dirty="0"/>
          </a:p>
          <a:p>
            <a:pPr lvl="3" eaLnBrk="1" hangingPunct="1"/>
            <a:r>
              <a:rPr lang="en-US" altLang="zh-CN" sz="1200" b="1" dirty="0"/>
              <a:t>operation</a:t>
            </a:r>
            <a:r>
              <a:rPr lang="zh-CN" altLang="en-US" sz="1200" b="1" dirty="0"/>
              <a:t>：决定做什么运算</a:t>
            </a:r>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r>
              <a:rPr lang="en-US" altLang="zh-CN" sz="1200" b="1" dirty="0"/>
              <a:t>CF</a:t>
            </a:r>
            <a:r>
              <a:rPr lang="zh-CN" altLang="en-US" sz="1200" b="1" dirty="0"/>
              <a:t>：</a:t>
            </a:r>
            <a:r>
              <a:rPr lang="en-US" altLang="zh-CN" sz="1200" b="1" dirty="0"/>
              <a:t>Carry Out Flag</a:t>
            </a:r>
            <a:r>
              <a:rPr lang="zh-CN" altLang="en-US" sz="1200" b="1" dirty="0"/>
              <a:t>，加法进位输出，或减法借位输出，或左移操作的溢出位</a:t>
            </a:r>
            <a:endParaRPr lang="en-US" altLang="zh-CN" sz="1200" b="1" dirty="0"/>
          </a:p>
          <a:p>
            <a:pPr lvl="3" eaLnBrk="1" hangingPunct="1"/>
            <a:r>
              <a:rPr lang="en-US" altLang="zh-CN" sz="1200" b="1" dirty="0"/>
              <a:t>ZF</a:t>
            </a:r>
            <a:r>
              <a:rPr lang="zh-CN" altLang="en-US" sz="1200" b="1" dirty="0"/>
              <a:t>：</a:t>
            </a:r>
            <a:r>
              <a:rPr lang="en-US" altLang="zh-CN" sz="1200" b="1" dirty="0"/>
              <a:t>Zero Flag</a:t>
            </a:r>
            <a:r>
              <a:rPr lang="zh-CN" altLang="en-US" sz="1200" b="1" dirty="0"/>
              <a:t>，运算结果为</a:t>
            </a:r>
            <a:r>
              <a:rPr lang="en-US" altLang="zh-CN" sz="1200" b="1" dirty="0"/>
              <a:t>0</a:t>
            </a:r>
            <a:r>
              <a:rPr lang="zh-CN" altLang="en-US" sz="1200" b="1" dirty="0"/>
              <a:t>，则</a:t>
            </a:r>
            <a:r>
              <a:rPr lang="en-US" altLang="zh-CN" sz="1200" b="1" dirty="0"/>
              <a:t>ZF=1</a:t>
            </a:r>
            <a:r>
              <a:rPr lang="zh-CN" altLang="en-US" sz="1200" b="1" dirty="0"/>
              <a:t>；运算结果不为</a:t>
            </a:r>
            <a:r>
              <a:rPr lang="en-US" altLang="zh-CN" sz="1200" b="1" dirty="0"/>
              <a:t>0</a:t>
            </a:r>
            <a:r>
              <a:rPr lang="zh-CN" altLang="en-US" sz="1200" b="1" dirty="0"/>
              <a:t>，则</a:t>
            </a:r>
            <a:r>
              <a:rPr lang="en-US" altLang="zh-CN" sz="1200" b="1" dirty="0"/>
              <a:t>ZF=0</a:t>
            </a:r>
          </a:p>
          <a:p>
            <a:pPr lvl="3" eaLnBrk="1" hangingPunct="1"/>
            <a:r>
              <a:rPr lang="en-US" altLang="zh-CN" sz="1200" b="1" dirty="0"/>
              <a:t>OF</a:t>
            </a:r>
            <a:r>
              <a:rPr lang="zh-CN" altLang="en-US" sz="1200" b="1" dirty="0"/>
              <a:t>：</a:t>
            </a:r>
            <a:r>
              <a:rPr lang="en-US" altLang="zh-CN" sz="1200" b="1" dirty="0"/>
              <a:t>Overflow Flag</a:t>
            </a:r>
            <a:r>
              <a:rPr lang="zh-CN" altLang="en-US" sz="1200" b="1" dirty="0"/>
              <a:t>，有符号数运算溢出，则</a:t>
            </a:r>
            <a:r>
              <a:rPr lang="en-US" altLang="zh-CN" sz="1200" b="1" dirty="0"/>
              <a:t>OF=1</a:t>
            </a:r>
            <a:r>
              <a:rPr lang="zh-CN" altLang="en-US" sz="1200" b="1" dirty="0"/>
              <a:t>；不溢出，则</a:t>
            </a:r>
            <a:r>
              <a:rPr lang="en-US" altLang="zh-CN" sz="1200" b="1" dirty="0"/>
              <a:t>OF=0</a:t>
            </a:r>
          </a:p>
          <a:p>
            <a:pPr lvl="3" eaLnBrk="1" hangingPunct="1"/>
            <a:r>
              <a:rPr lang="en-US" altLang="zh-CN" sz="1200" b="1" dirty="0"/>
              <a:t>SF</a:t>
            </a:r>
            <a:r>
              <a:rPr lang="zh-CN" altLang="en-US" sz="1200" b="1" dirty="0"/>
              <a:t>：</a:t>
            </a:r>
            <a:r>
              <a:rPr lang="en-US" altLang="zh-CN" sz="1200" b="1" dirty="0"/>
              <a:t>Sign Flag</a:t>
            </a:r>
            <a:r>
              <a:rPr lang="zh-CN" altLang="en-US" sz="1200" b="1" dirty="0"/>
              <a:t>，运算结果为负数，则</a:t>
            </a:r>
            <a:r>
              <a:rPr lang="en-US" altLang="zh-CN" sz="1200" b="1" dirty="0"/>
              <a:t>SF=1</a:t>
            </a:r>
            <a:r>
              <a:rPr lang="zh-CN" altLang="en-US" sz="1200" b="1" dirty="0"/>
              <a:t>；为正数，则</a:t>
            </a:r>
            <a:r>
              <a:rPr lang="en-US" altLang="zh-CN" sz="1200" b="1" dirty="0"/>
              <a:t>SF=0</a:t>
            </a:r>
          </a:p>
          <a:p>
            <a:pPr lvl="1" eaLnBrk="1" hangingPunct="1"/>
            <a:endParaRPr lang="en-US" altLang="zh-CN" sz="1600" b="1" dirty="0"/>
          </a:p>
        </p:txBody>
      </p:sp>
      <p:sp>
        <p:nvSpPr>
          <p:cNvPr id="6" name="文本框 5">
            <a:extLst>
              <a:ext uri="{FF2B5EF4-FFF2-40B4-BE49-F238E27FC236}">
                <a16:creationId xmlns:a16="http://schemas.microsoft.com/office/drawing/2014/main" id="{55B678F3-23D5-43B3-A1F0-B793F9A52E78}"/>
              </a:ext>
            </a:extLst>
          </p:cNvPr>
          <p:cNvSpPr txBox="1"/>
          <p:nvPr/>
        </p:nvSpPr>
        <p:spPr>
          <a:xfrm>
            <a:off x="6228184" y="522972"/>
            <a:ext cx="2232248" cy="646331"/>
          </a:xfrm>
          <a:prstGeom prst="rect">
            <a:avLst/>
          </a:prstGeom>
          <a:solidFill>
            <a:srgbClr val="FFFF00"/>
          </a:solidFill>
        </p:spPr>
        <p:txBody>
          <a:bodyPr wrap="square">
            <a:spAutoFit/>
          </a:bodyPr>
          <a:lstStyle/>
          <a:p>
            <a:r>
              <a:rPr lang="en-US" altLang="zh-CN" b="1" i="0" dirty="0">
                <a:solidFill>
                  <a:srgbClr val="111111"/>
                </a:solidFill>
                <a:effectLst/>
                <a:latin typeface="Avenir"/>
              </a:rPr>
              <a:t>3.6.1</a:t>
            </a:r>
            <a:r>
              <a:rPr lang="zh-CN" altLang="en-US" b="1" i="0" dirty="0">
                <a:solidFill>
                  <a:srgbClr val="111111"/>
                </a:solidFill>
                <a:effectLst/>
                <a:latin typeface="Avenir"/>
              </a:rPr>
              <a:t>　定点运算器　</a:t>
            </a:r>
            <a:endParaRPr lang="en-US" altLang="zh-CN" b="1" i="0" dirty="0">
              <a:solidFill>
                <a:srgbClr val="111111"/>
              </a:solidFill>
              <a:effectLst/>
              <a:latin typeface="Avenir"/>
            </a:endParaRPr>
          </a:p>
          <a:p>
            <a:r>
              <a:rPr lang="en-US" altLang="zh-CN" b="1" i="0" dirty="0">
                <a:solidFill>
                  <a:srgbClr val="111111"/>
                </a:solidFill>
                <a:effectLst/>
                <a:latin typeface="Avenir"/>
              </a:rPr>
              <a:t>3.6.2</a:t>
            </a:r>
            <a:r>
              <a:rPr lang="zh-CN" altLang="en-US" b="1" i="0" dirty="0">
                <a:solidFill>
                  <a:srgbClr val="111111"/>
                </a:solidFill>
                <a:effectLst/>
                <a:latin typeface="Avenir"/>
              </a:rPr>
              <a:t>　浮点运算器</a:t>
            </a:r>
            <a:endParaRPr lang="zh-CN" altLang="en-US" b="1" dirty="0"/>
          </a:p>
        </p:txBody>
      </p:sp>
      <p:grpSp>
        <p:nvGrpSpPr>
          <p:cNvPr id="31" name="组合 30">
            <a:extLst>
              <a:ext uri="{FF2B5EF4-FFF2-40B4-BE49-F238E27FC236}">
                <a16:creationId xmlns:a16="http://schemas.microsoft.com/office/drawing/2014/main" id="{6E05FFF5-B963-408D-9BED-F47AEF4CCAB3}"/>
              </a:ext>
            </a:extLst>
          </p:cNvPr>
          <p:cNvGrpSpPr/>
          <p:nvPr/>
        </p:nvGrpSpPr>
        <p:grpSpPr>
          <a:xfrm>
            <a:off x="4788024" y="3501008"/>
            <a:ext cx="1944216" cy="1656184"/>
            <a:chOff x="3707904" y="4550138"/>
            <a:chExt cx="2246995" cy="2191230"/>
          </a:xfrm>
        </p:grpSpPr>
        <p:grpSp>
          <p:nvGrpSpPr>
            <p:cNvPr id="29" name="组合 28">
              <a:extLst>
                <a:ext uri="{FF2B5EF4-FFF2-40B4-BE49-F238E27FC236}">
                  <a16:creationId xmlns:a16="http://schemas.microsoft.com/office/drawing/2014/main" id="{F58C5229-BE39-49F6-BDB4-563E6CEA2B53}"/>
                </a:ext>
              </a:extLst>
            </p:cNvPr>
            <p:cNvGrpSpPr/>
            <p:nvPr/>
          </p:nvGrpSpPr>
          <p:grpSpPr>
            <a:xfrm>
              <a:off x="3707904" y="4550138"/>
              <a:ext cx="2246995" cy="2191230"/>
              <a:chOff x="3707904" y="4550138"/>
              <a:chExt cx="2246995" cy="2191230"/>
            </a:xfrm>
          </p:grpSpPr>
          <p:grpSp>
            <p:nvGrpSpPr>
              <p:cNvPr id="13" name="组合 12">
                <a:extLst>
                  <a:ext uri="{FF2B5EF4-FFF2-40B4-BE49-F238E27FC236}">
                    <a16:creationId xmlns:a16="http://schemas.microsoft.com/office/drawing/2014/main" id="{903FCA3F-EEE4-495B-87DB-8BD3BAD1D4B5}"/>
                  </a:ext>
                </a:extLst>
              </p:cNvPr>
              <p:cNvGrpSpPr/>
              <p:nvPr/>
            </p:nvGrpSpPr>
            <p:grpSpPr>
              <a:xfrm>
                <a:off x="3707904" y="4550138"/>
                <a:ext cx="2246995" cy="2191230"/>
                <a:chOff x="3981189" y="4509120"/>
                <a:chExt cx="2246995" cy="2191230"/>
              </a:xfrm>
            </p:grpSpPr>
            <p:grpSp>
              <p:nvGrpSpPr>
                <p:cNvPr id="10" name="组合 9">
                  <a:extLst>
                    <a:ext uri="{FF2B5EF4-FFF2-40B4-BE49-F238E27FC236}">
                      <a16:creationId xmlns:a16="http://schemas.microsoft.com/office/drawing/2014/main" id="{1CBC9771-0DC3-4282-A118-AF35ACED754D}"/>
                    </a:ext>
                  </a:extLst>
                </p:cNvPr>
                <p:cNvGrpSpPr/>
                <p:nvPr/>
              </p:nvGrpSpPr>
              <p:grpSpPr>
                <a:xfrm>
                  <a:off x="3981189" y="4509120"/>
                  <a:ext cx="2246995" cy="2191230"/>
                  <a:chOff x="3981189" y="4509120"/>
                  <a:chExt cx="2246995" cy="2191230"/>
                </a:xfrm>
              </p:grpSpPr>
              <p:pic>
                <p:nvPicPr>
                  <p:cNvPr id="4" name="图片 3">
                    <a:extLst>
                      <a:ext uri="{FF2B5EF4-FFF2-40B4-BE49-F238E27FC236}">
                        <a16:creationId xmlns:a16="http://schemas.microsoft.com/office/drawing/2014/main" id="{A62C0AD6-AD6F-49E6-B890-FB8609DA03FC}"/>
                      </a:ext>
                    </a:extLst>
                  </p:cNvPr>
                  <p:cNvPicPr>
                    <a:picLocks noChangeAspect="1"/>
                  </p:cNvPicPr>
                  <p:nvPr/>
                </p:nvPicPr>
                <p:blipFill>
                  <a:blip r:embed="rId2"/>
                  <a:stretch>
                    <a:fillRect/>
                  </a:stretch>
                </p:blipFill>
                <p:spPr>
                  <a:xfrm>
                    <a:off x="3981189" y="4509120"/>
                    <a:ext cx="2246995" cy="2191230"/>
                  </a:xfrm>
                  <a:prstGeom prst="rect">
                    <a:avLst/>
                  </a:prstGeom>
                </p:spPr>
              </p:pic>
              <p:cxnSp>
                <p:nvCxnSpPr>
                  <p:cNvPr id="9" name="直接箭头连接符 8">
                    <a:extLst>
                      <a:ext uri="{FF2B5EF4-FFF2-40B4-BE49-F238E27FC236}">
                        <a16:creationId xmlns:a16="http://schemas.microsoft.com/office/drawing/2014/main" id="{ED67D858-02D7-4278-97C7-0CA9CA68F47D}"/>
                      </a:ext>
                    </a:extLst>
                  </p:cNvPr>
                  <p:cNvCxnSpPr>
                    <a:cxnSpLocks/>
                  </p:cNvCxnSpPr>
                  <p:nvPr/>
                </p:nvCxnSpPr>
                <p:spPr>
                  <a:xfrm>
                    <a:off x="5171212" y="5357910"/>
                    <a:ext cx="322145"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44B9B830-3F79-4758-B1CF-5870D5D82391}"/>
                      </a:ext>
                    </a:extLst>
                  </p:cNvPr>
                  <p:cNvCxnSpPr>
                    <a:cxnSpLocks/>
                  </p:cNvCxnSpPr>
                  <p:nvPr/>
                </p:nvCxnSpPr>
                <p:spPr>
                  <a:xfrm flipV="1">
                    <a:off x="5171212" y="5897721"/>
                    <a:ext cx="322145" cy="10541"/>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C58DBB97-2C98-4DD6-B3B7-13FFD0A4C275}"/>
                    </a:ext>
                  </a:extLst>
                </p:cNvPr>
                <p:cNvSpPr txBox="1"/>
                <p:nvPr/>
              </p:nvSpPr>
              <p:spPr>
                <a:xfrm>
                  <a:off x="5159606" y="5102036"/>
                  <a:ext cx="549775" cy="307777"/>
                </a:xfrm>
                <a:prstGeom prst="rect">
                  <a:avLst/>
                </a:prstGeom>
                <a:noFill/>
              </p:spPr>
              <p:txBody>
                <a:bodyPr wrap="square" rtlCol="0">
                  <a:spAutoFit/>
                </a:bodyPr>
                <a:lstStyle/>
                <a:p>
                  <a:r>
                    <a:rPr lang="en-US" altLang="zh-CN" sz="1400" b="1" dirty="0">
                      <a:solidFill>
                        <a:schemeClr val="tx2">
                          <a:lumMod val="60000"/>
                          <a:lumOff val="40000"/>
                        </a:schemeClr>
                      </a:solidFill>
                    </a:rPr>
                    <a:t>CF</a:t>
                  </a:r>
                  <a:endParaRPr lang="zh-CN" altLang="en-US" sz="1400" b="1" dirty="0">
                    <a:solidFill>
                      <a:schemeClr val="tx2">
                        <a:lumMod val="60000"/>
                        <a:lumOff val="40000"/>
                      </a:schemeClr>
                    </a:solidFill>
                  </a:endParaRPr>
                </a:p>
              </p:txBody>
            </p:sp>
            <p:sp>
              <p:nvSpPr>
                <p:cNvPr id="14" name="文本框 13">
                  <a:extLst>
                    <a:ext uri="{FF2B5EF4-FFF2-40B4-BE49-F238E27FC236}">
                      <a16:creationId xmlns:a16="http://schemas.microsoft.com/office/drawing/2014/main" id="{B2FCFACF-A2BA-45A7-9257-0EFE92D0B608}"/>
                    </a:ext>
                  </a:extLst>
                </p:cNvPr>
                <p:cNvSpPr txBox="1"/>
                <p:nvPr/>
              </p:nvSpPr>
              <p:spPr>
                <a:xfrm>
                  <a:off x="5165393" y="5865369"/>
                  <a:ext cx="549775" cy="307777"/>
                </a:xfrm>
                <a:prstGeom prst="rect">
                  <a:avLst/>
                </a:prstGeom>
                <a:noFill/>
              </p:spPr>
              <p:txBody>
                <a:bodyPr wrap="square" rtlCol="0">
                  <a:spAutoFit/>
                </a:bodyPr>
                <a:lstStyle/>
                <a:p>
                  <a:r>
                    <a:rPr lang="en-US" altLang="zh-CN" sz="1400" b="1" dirty="0">
                      <a:solidFill>
                        <a:schemeClr val="tx2">
                          <a:lumMod val="60000"/>
                          <a:lumOff val="40000"/>
                        </a:schemeClr>
                      </a:solidFill>
                    </a:rPr>
                    <a:t>SF</a:t>
                  </a:r>
                  <a:endParaRPr lang="zh-CN" altLang="en-US" sz="1400" b="1" dirty="0">
                    <a:solidFill>
                      <a:schemeClr val="tx2">
                        <a:lumMod val="60000"/>
                        <a:lumOff val="40000"/>
                      </a:schemeClr>
                    </a:solidFill>
                  </a:endParaRPr>
                </a:p>
              </p:txBody>
            </p:sp>
          </p:grpSp>
          <p:cxnSp>
            <p:nvCxnSpPr>
              <p:cNvPr id="18" name="直接箭头连接符 17">
                <a:extLst>
                  <a:ext uri="{FF2B5EF4-FFF2-40B4-BE49-F238E27FC236}">
                    <a16:creationId xmlns:a16="http://schemas.microsoft.com/office/drawing/2014/main" id="{753B1DAE-20A8-4359-BF26-77E8DFA5DE9A}"/>
                  </a:ext>
                </a:extLst>
              </p:cNvPr>
              <p:cNvCxnSpPr/>
              <p:nvPr/>
            </p:nvCxnSpPr>
            <p:spPr>
              <a:xfrm>
                <a:off x="4802470" y="493690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0" name="文本框 29">
              <a:extLst>
                <a:ext uri="{FF2B5EF4-FFF2-40B4-BE49-F238E27FC236}">
                  <a16:creationId xmlns:a16="http://schemas.microsoft.com/office/drawing/2014/main" id="{B1D7C85F-315D-447D-8F30-9EB15FFC2A15}"/>
                </a:ext>
              </a:extLst>
            </p:cNvPr>
            <p:cNvSpPr txBox="1"/>
            <p:nvPr/>
          </p:nvSpPr>
          <p:spPr>
            <a:xfrm>
              <a:off x="4754443" y="4753792"/>
              <a:ext cx="397866" cy="338554"/>
            </a:xfrm>
            <a:prstGeom prst="rect">
              <a:avLst/>
            </a:prstGeom>
            <a:noFill/>
          </p:spPr>
          <p:txBody>
            <a:bodyPr wrap="none" rtlCol="0">
              <a:spAutoFit/>
            </a:bodyPr>
            <a:lstStyle/>
            <a:p>
              <a:r>
                <a:rPr lang="en-US" altLang="zh-CN" sz="1600" b="1" dirty="0" err="1"/>
                <a:t>C</a:t>
              </a:r>
              <a:r>
                <a:rPr lang="en-US" altLang="zh-CN" sz="1600" b="1" baseline="-25000" dirty="0" err="1"/>
                <a:t>in</a:t>
              </a:r>
              <a:endParaRPr lang="zh-CN" altLang="en-US" sz="1600" b="1" baseline="-25000" dirty="0"/>
            </a:p>
          </p:txBody>
        </p:sp>
      </p:grpSp>
    </p:spTree>
    <p:extLst>
      <p:ext uri="{BB962C8B-B14F-4D97-AF65-F5344CB8AC3E}">
        <p14:creationId xmlns:p14="http://schemas.microsoft.com/office/powerpoint/2010/main" val="521058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B08565-35B3-4375-BA4D-DEF4C0C13E65}"/>
              </a:ext>
            </a:extLst>
          </p:cNvPr>
          <p:cNvSpPr>
            <a:spLocks noGrp="1"/>
          </p:cNvSpPr>
          <p:nvPr>
            <p:ph idx="1"/>
          </p:nvPr>
        </p:nvSpPr>
        <p:spPr>
          <a:xfrm>
            <a:off x="457200" y="332656"/>
            <a:ext cx="8229600" cy="4525963"/>
          </a:xfrm>
        </p:spPr>
        <p:txBody>
          <a:bodyPr/>
          <a:lstStyle/>
          <a:p>
            <a:pPr lvl="3"/>
            <a:r>
              <a:rPr lang="zh-CN" altLang="en-US" sz="1400" b="1" dirty="0"/>
              <a:t>简单的</a:t>
            </a:r>
            <a:r>
              <a:rPr lang="en-US" altLang="zh-CN" sz="1400" b="1" dirty="0"/>
              <a:t>1</a:t>
            </a:r>
            <a:r>
              <a:rPr lang="zh-CN" altLang="en-US" sz="1400" b="1" dirty="0"/>
              <a:t>位</a:t>
            </a:r>
            <a:r>
              <a:rPr lang="en-US" altLang="zh-CN" sz="1400" b="1" dirty="0"/>
              <a:t>ALU</a:t>
            </a:r>
            <a:r>
              <a:rPr lang="zh-CN" altLang="en-US" sz="1400" b="1" dirty="0"/>
              <a:t>（左下角图）：</a:t>
            </a:r>
            <a:endParaRPr lang="en-US" altLang="zh-CN" sz="1400" b="1" dirty="0"/>
          </a:p>
          <a:p>
            <a:pPr lvl="4"/>
            <a:r>
              <a:rPr lang="en-US" altLang="zh-CN" sz="1050" b="1" dirty="0"/>
              <a:t>operation=0</a:t>
            </a:r>
            <a:r>
              <a:rPr lang="zh-CN" altLang="en-US" sz="1050" b="1" dirty="0"/>
              <a:t>，</a:t>
            </a:r>
            <a:r>
              <a:rPr lang="en-US" altLang="zh-CN" sz="1050" b="1" dirty="0"/>
              <a:t>result=a &amp;</a:t>
            </a:r>
            <a:r>
              <a:rPr lang="zh-CN" altLang="en-US" sz="1050" b="1" dirty="0"/>
              <a:t> </a:t>
            </a:r>
            <a:r>
              <a:rPr lang="en-US" altLang="zh-CN" sz="1050" b="1" dirty="0"/>
              <a:t>b</a:t>
            </a:r>
          </a:p>
          <a:p>
            <a:pPr lvl="4"/>
            <a:r>
              <a:rPr lang="en-US" altLang="zh-CN" sz="1050" b="1" dirty="0"/>
              <a:t>operation=1</a:t>
            </a:r>
            <a:r>
              <a:rPr lang="zh-CN" altLang="en-US" sz="1050" b="1" dirty="0"/>
              <a:t>，</a:t>
            </a:r>
            <a:r>
              <a:rPr lang="en-US" altLang="zh-CN" sz="1050" b="1" dirty="0"/>
              <a:t>result=a |</a:t>
            </a:r>
            <a:r>
              <a:rPr lang="zh-CN" altLang="en-US" sz="1050" b="1" dirty="0"/>
              <a:t> </a:t>
            </a:r>
            <a:r>
              <a:rPr lang="en-US" altLang="zh-CN" sz="1050" b="1" dirty="0"/>
              <a:t>b</a:t>
            </a:r>
          </a:p>
          <a:p>
            <a:pPr lvl="4"/>
            <a:r>
              <a:rPr lang="en-US" altLang="zh-CN" sz="1050" b="1" dirty="0"/>
              <a:t>operation=2</a:t>
            </a:r>
            <a:r>
              <a:rPr lang="zh-CN" altLang="en-US" sz="1050" b="1" dirty="0"/>
              <a:t>，</a:t>
            </a:r>
            <a:r>
              <a:rPr lang="en-US" altLang="zh-CN" sz="1050" b="1" dirty="0"/>
              <a:t>result=a + b + </a:t>
            </a:r>
            <a:r>
              <a:rPr lang="en-US" altLang="zh-CN" sz="1050" b="1" dirty="0" err="1"/>
              <a:t>C</a:t>
            </a:r>
            <a:r>
              <a:rPr lang="en-US" altLang="zh-CN" sz="1050" b="1" baseline="-25000" dirty="0" err="1"/>
              <a:t>in</a:t>
            </a:r>
            <a:endParaRPr lang="en-US" altLang="zh-CN" sz="1050" b="1" baseline="-25000" dirty="0"/>
          </a:p>
          <a:p>
            <a:pPr lvl="3"/>
            <a:endParaRPr lang="en-US" altLang="zh-CN" sz="1200" b="1" dirty="0"/>
          </a:p>
          <a:p>
            <a:pPr lvl="3"/>
            <a:r>
              <a:rPr lang="zh-CN" altLang="en-US" sz="1400" b="1" dirty="0"/>
              <a:t>简单的</a:t>
            </a:r>
            <a:r>
              <a:rPr lang="en-US" altLang="zh-CN" sz="1400" b="1" dirty="0"/>
              <a:t>1</a:t>
            </a:r>
            <a:r>
              <a:rPr lang="zh-CN" altLang="en-US" sz="1400" b="1" dirty="0"/>
              <a:t>位</a:t>
            </a:r>
            <a:r>
              <a:rPr lang="en-US" altLang="zh-CN" sz="1400" b="1" dirty="0"/>
              <a:t>ALU</a:t>
            </a:r>
            <a:r>
              <a:rPr lang="zh-CN" altLang="en-US" sz="1400" b="1" dirty="0"/>
              <a:t>（右下角图）：</a:t>
            </a:r>
            <a:endParaRPr lang="en-US" altLang="zh-CN" sz="1400" b="1" dirty="0"/>
          </a:p>
          <a:p>
            <a:pPr lvl="4"/>
            <a:r>
              <a:rPr lang="en-US" altLang="zh-CN" sz="1050" b="1" dirty="0"/>
              <a:t>Sub=0</a:t>
            </a:r>
          </a:p>
          <a:p>
            <a:pPr lvl="5"/>
            <a:r>
              <a:rPr lang="en-US" altLang="zh-CN" sz="1200" b="1" dirty="0"/>
              <a:t>operation=0</a:t>
            </a:r>
            <a:r>
              <a:rPr lang="zh-CN" altLang="en-US" sz="1200" b="1" dirty="0"/>
              <a:t>，</a:t>
            </a:r>
            <a:r>
              <a:rPr lang="en-US" altLang="zh-CN" sz="1200" b="1" dirty="0"/>
              <a:t>result=a &amp;</a:t>
            </a:r>
            <a:r>
              <a:rPr lang="zh-CN" altLang="en-US" sz="1200" b="1" dirty="0"/>
              <a:t> </a:t>
            </a:r>
            <a:r>
              <a:rPr lang="en-US" altLang="zh-CN" sz="1200" b="1" dirty="0"/>
              <a:t>b</a:t>
            </a:r>
          </a:p>
          <a:p>
            <a:pPr lvl="5"/>
            <a:r>
              <a:rPr lang="en-US" altLang="zh-CN" sz="1200" b="1" dirty="0"/>
              <a:t>operation=1</a:t>
            </a:r>
            <a:r>
              <a:rPr lang="zh-CN" altLang="en-US" sz="1200" b="1" dirty="0"/>
              <a:t>，</a:t>
            </a:r>
            <a:r>
              <a:rPr lang="en-US" altLang="zh-CN" sz="1200" b="1" dirty="0"/>
              <a:t>result=a |</a:t>
            </a:r>
            <a:r>
              <a:rPr lang="zh-CN" altLang="en-US" sz="1200" b="1" dirty="0"/>
              <a:t> </a:t>
            </a:r>
            <a:r>
              <a:rPr lang="en-US" altLang="zh-CN" sz="1200" b="1" dirty="0"/>
              <a:t>b</a:t>
            </a:r>
          </a:p>
          <a:p>
            <a:pPr lvl="5"/>
            <a:r>
              <a:rPr lang="en-US" altLang="zh-CN" sz="1200" b="1" dirty="0"/>
              <a:t>operation=2</a:t>
            </a:r>
            <a:r>
              <a:rPr lang="zh-CN" altLang="en-US" sz="1200" b="1" dirty="0"/>
              <a:t>，</a:t>
            </a:r>
            <a:r>
              <a:rPr lang="en-US" altLang="zh-CN" sz="1200" b="1" dirty="0"/>
              <a:t>result=a + b</a:t>
            </a:r>
          </a:p>
          <a:p>
            <a:pPr lvl="4"/>
            <a:r>
              <a:rPr lang="en-US" altLang="zh-CN" sz="1050" b="1" dirty="0"/>
              <a:t>Sub=1</a:t>
            </a:r>
          </a:p>
          <a:p>
            <a:pPr lvl="5"/>
            <a:r>
              <a:rPr lang="en-US" altLang="zh-CN" sz="1200" b="1" dirty="0"/>
              <a:t>operation=0</a:t>
            </a:r>
            <a:r>
              <a:rPr lang="zh-CN" altLang="en-US" sz="1200" b="1" dirty="0"/>
              <a:t>，</a:t>
            </a:r>
            <a:r>
              <a:rPr lang="en-US" altLang="zh-CN" sz="1200" b="1" dirty="0"/>
              <a:t>result=a &amp;</a:t>
            </a:r>
            <a:r>
              <a:rPr lang="zh-CN" altLang="en-US" sz="1200" b="1" dirty="0"/>
              <a:t> </a:t>
            </a:r>
            <a:r>
              <a:rPr lang="en-US" altLang="zh-CN" sz="1200" b="1" dirty="0"/>
              <a:t>/b</a:t>
            </a:r>
          </a:p>
          <a:p>
            <a:pPr lvl="5"/>
            <a:r>
              <a:rPr lang="en-US" altLang="zh-CN" sz="1200" b="1" dirty="0"/>
              <a:t>operation=1</a:t>
            </a:r>
            <a:r>
              <a:rPr lang="zh-CN" altLang="en-US" sz="1200" b="1" dirty="0"/>
              <a:t>，</a:t>
            </a:r>
            <a:r>
              <a:rPr lang="en-US" altLang="zh-CN" sz="1200" b="1" dirty="0"/>
              <a:t>result=a |</a:t>
            </a:r>
            <a:r>
              <a:rPr lang="zh-CN" altLang="en-US" sz="1200" b="1" dirty="0"/>
              <a:t> </a:t>
            </a:r>
            <a:r>
              <a:rPr lang="en-US" altLang="zh-CN" sz="1200" b="1" dirty="0"/>
              <a:t>/b</a:t>
            </a:r>
          </a:p>
          <a:p>
            <a:pPr lvl="5"/>
            <a:r>
              <a:rPr lang="en-US" altLang="zh-CN" sz="1200" b="1" dirty="0"/>
              <a:t>operation=2</a:t>
            </a:r>
            <a:r>
              <a:rPr lang="zh-CN" altLang="en-US" sz="1200" b="1" dirty="0"/>
              <a:t>，</a:t>
            </a:r>
            <a:r>
              <a:rPr lang="en-US" altLang="zh-CN" sz="1200" b="1" dirty="0"/>
              <a:t>result=a + /b + 1 = a - b</a:t>
            </a:r>
            <a:endParaRPr lang="zh-CN" altLang="en-US" sz="1100" b="1" dirty="0"/>
          </a:p>
        </p:txBody>
      </p:sp>
      <p:pic>
        <p:nvPicPr>
          <p:cNvPr id="5" name="图片 4">
            <a:extLst>
              <a:ext uri="{FF2B5EF4-FFF2-40B4-BE49-F238E27FC236}">
                <a16:creationId xmlns:a16="http://schemas.microsoft.com/office/drawing/2014/main" id="{72DE5A03-250C-4EF7-A594-961E79D03B53}"/>
              </a:ext>
            </a:extLst>
          </p:cNvPr>
          <p:cNvPicPr>
            <a:picLocks noChangeAspect="1"/>
          </p:cNvPicPr>
          <p:nvPr/>
        </p:nvPicPr>
        <p:blipFill>
          <a:blip r:embed="rId2"/>
          <a:stretch>
            <a:fillRect/>
          </a:stretch>
        </p:blipFill>
        <p:spPr>
          <a:xfrm>
            <a:off x="611560" y="3770080"/>
            <a:ext cx="2935097" cy="2971288"/>
          </a:xfrm>
          <a:prstGeom prst="rect">
            <a:avLst/>
          </a:prstGeom>
        </p:spPr>
      </p:pic>
      <p:grpSp>
        <p:nvGrpSpPr>
          <p:cNvPr id="16" name="组合 15">
            <a:extLst>
              <a:ext uri="{FF2B5EF4-FFF2-40B4-BE49-F238E27FC236}">
                <a16:creationId xmlns:a16="http://schemas.microsoft.com/office/drawing/2014/main" id="{93F627FA-AC66-42A9-800C-F3A2895AEB6D}"/>
              </a:ext>
            </a:extLst>
          </p:cNvPr>
          <p:cNvGrpSpPr/>
          <p:nvPr/>
        </p:nvGrpSpPr>
        <p:grpSpPr>
          <a:xfrm>
            <a:off x="4860032" y="3914096"/>
            <a:ext cx="3456384" cy="2827272"/>
            <a:chOff x="4860032" y="3842088"/>
            <a:chExt cx="3456384" cy="2827272"/>
          </a:xfrm>
        </p:grpSpPr>
        <p:grpSp>
          <p:nvGrpSpPr>
            <p:cNvPr id="14" name="组合 13">
              <a:extLst>
                <a:ext uri="{FF2B5EF4-FFF2-40B4-BE49-F238E27FC236}">
                  <a16:creationId xmlns:a16="http://schemas.microsoft.com/office/drawing/2014/main" id="{A40863EE-6B3E-4361-B06B-604151DDB643}"/>
                </a:ext>
              </a:extLst>
            </p:cNvPr>
            <p:cNvGrpSpPr/>
            <p:nvPr/>
          </p:nvGrpSpPr>
          <p:grpSpPr>
            <a:xfrm>
              <a:off x="4860032" y="3842088"/>
              <a:ext cx="3456384" cy="2827272"/>
              <a:chOff x="4860032" y="3842088"/>
              <a:chExt cx="3456384" cy="2827272"/>
            </a:xfrm>
          </p:grpSpPr>
          <p:grpSp>
            <p:nvGrpSpPr>
              <p:cNvPr id="11" name="组合 10">
                <a:extLst>
                  <a:ext uri="{FF2B5EF4-FFF2-40B4-BE49-F238E27FC236}">
                    <a16:creationId xmlns:a16="http://schemas.microsoft.com/office/drawing/2014/main" id="{080A7533-D484-4CA0-8748-1ADE9160965D}"/>
                  </a:ext>
                </a:extLst>
              </p:cNvPr>
              <p:cNvGrpSpPr/>
              <p:nvPr/>
            </p:nvGrpSpPr>
            <p:grpSpPr>
              <a:xfrm>
                <a:off x="4860032" y="3842088"/>
                <a:ext cx="3456384" cy="2827272"/>
                <a:chOff x="4283968" y="3026943"/>
                <a:chExt cx="4421976" cy="3642418"/>
              </a:xfrm>
            </p:grpSpPr>
            <p:pic>
              <p:nvPicPr>
                <p:cNvPr id="7" name="图片 6">
                  <a:extLst>
                    <a:ext uri="{FF2B5EF4-FFF2-40B4-BE49-F238E27FC236}">
                      <a16:creationId xmlns:a16="http://schemas.microsoft.com/office/drawing/2014/main" id="{5D29A05A-26D3-49D8-9B0A-3182B4DF7F59}"/>
                    </a:ext>
                  </a:extLst>
                </p:cNvPr>
                <p:cNvPicPr>
                  <a:picLocks noChangeAspect="1"/>
                </p:cNvPicPr>
                <p:nvPr/>
              </p:nvPicPr>
              <p:blipFill>
                <a:blip r:embed="rId3"/>
                <a:stretch>
                  <a:fillRect/>
                </a:stretch>
              </p:blipFill>
              <p:spPr>
                <a:xfrm>
                  <a:off x="4283968" y="3026943"/>
                  <a:ext cx="4421976" cy="3642418"/>
                </a:xfrm>
                <a:prstGeom prst="rect">
                  <a:avLst/>
                </a:prstGeom>
              </p:spPr>
            </p:pic>
            <p:pic>
              <p:nvPicPr>
                <p:cNvPr id="9" name="图片 8">
                  <a:extLst>
                    <a:ext uri="{FF2B5EF4-FFF2-40B4-BE49-F238E27FC236}">
                      <a16:creationId xmlns:a16="http://schemas.microsoft.com/office/drawing/2014/main" id="{C4D21F44-7F9F-4A02-9DD9-CDFDA18D579A}"/>
                    </a:ext>
                  </a:extLst>
                </p:cNvPr>
                <p:cNvPicPr>
                  <a:picLocks noChangeAspect="1"/>
                </p:cNvPicPr>
                <p:nvPr/>
              </p:nvPicPr>
              <p:blipFill>
                <a:blip r:embed="rId4"/>
                <a:stretch>
                  <a:fillRect/>
                </a:stretch>
              </p:blipFill>
              <p:spPr>
                <a:xfrm>
                  <a:off x="6985550" y="3368017"/>
                  <a:ext cx="466770" cy="317516"/>
                </a:xfrm>
                <a:prstGeom prst="rect">
                  <a:avLst/>
                </a:prstGeom>
              </p:spPr>
            </p:pic>
            <p:sp>
              <p:nvSpPr>
                <p:cNvPr id="10" name="文本框 9">
                  <a:extLst>
                    <a:ext uri="{FF2B5EF4-FFF2-40B4-BE49-F238E27FC236}">
                      <a16:creationId xmlns:a16="http://schemas.microsoft.com/office/drawing/2014/main" id="{B497B36C-C579-4BB5-8B19-88037D8C0ED3}"/>
                    </a:ext>
                  </a:extLst>
                </p:cNvPr>
                <p:cNvSpPr txBox="1"/>
                <p:nvPr/>
              </p:nvSpPr>
              <p:spPr>
                <a:xfrm>
                  <a:off x="6777267" y="3181416"/>
                  <a:ext cx="295274" cy="584775"/>
                </a:xfrm>
                <a:prstGeom prst="rect">
                  <a:avLst/>
                </a:prstGeom>
                <a:noFill/>
              </p:spPr>
              <p:txBody>
                <a:bodyPr wrap="none" rtlCol="0">
                  <a:spAutoFit/>
                </a:bodyPr>
                <a:lstStyle/>
                <a:p>
                  <a:r>
                    <a:rPr lang="en-US" altLang="zh-CN" sz="3200" b="1" dirty="0"/>
                    <a:t>·</a:t>
                  </a:r>
                  <a:endParaRPr lang="zh-CN" altLang="en-US" sz="3200" b="1" dirty="0"/>
                </a:p>
              </p:txBody>
            </p:sp>
          </p:grpSp>
          <p:pic>
            <p:nvPicPr>
              <p:cNvPr id="13" name="图片 12">
                <a:extLst>
                  <a:ext uri="{FF2B5EF4-FFF2-40B4-BE49-F238E27FC236}">
                    <a16:creationId xmlns:a16="http://schemas.microsoft.com/office/drawing/2014/main" id="{F37763D3-17E9-4CFD-90D3-215331E4569E}"/>
                  </a:ext>
                </a:extLst>
              </p:cNvPr>
              <p:cNvPicPr>
                <a:picLocks noChangeAspect="1"/>
              </p:cNvPicPr>
              <p:nvPr/>
            </p:nvPicPr>
            <p:blipFill>
              <a:blip r:embed="rId5"/>
              <a:stretch>
                <a:fillRect/>
              </a:stretch>
            </p:blipFill>
            <p:spPr>
              <a:xfrm>
                <a:off x="6728442" y="3939923"/>
                <a:ext cx="323696" cy="294269"/>
              </a:xfrm>
              <a:prstGeom prst="rect">
                <a:avLst/>
              </a:prstGeom>
            </p:spPr>
          </p:pic>
        </p:grpSp>
        <p:sp>
          <p:nvSpPr>
            <p:cNvPr id="15" name="文本框 14">
              <a:extLst>
                <a:ext uri="{FF2B5EF4-FFF2-40B4-BE49-F238E27FC236}">
                  <a16:creationId xmlns:a16="http://schemas.microsoft.com/office/drawing/2014/main" id="{1A1C2657-76CD-4C3F-B024-7E88A79E21C6}"/>
                </a:ext>
              </a:extLst>
            </p:cNvPr>
            <p:cNvSpPr txBox="1"/>
            <p:nvPr/>
          </p:nvSpPr>
          <p:spPr>
            <a:xfrm>
              <a:off x="6290514" y="5301208"/>
              <a:ext cx="346570" cy="276999"/>
            </a:xfrm>
            <a:prstGeom prst="rect">
              <a:avLst/>
            </a:prstGeom>
            <a:noFill/>
          </p:spPr>
          <p:txBody>
            <a:bodyPr wrap="none" rtlCol="0">
              <a:spAutoFit/>
            </a:bodyPr>
            <a:lstStyle/>
            <a:p>
              <a:r>
                <a:rPr lang="en-US" altLang="zh-CN" sz="1200" b="1" dirty="0" err="1"/>
                <a:t>C</a:t>
              </a:r>
              <a:r>
                <a:rPr lang="en-US" altLang="zh-CN" sz="1200" b="1" baseline="-25000" dirty="0" err="1"/>
                <a:t>in</a:t>
              </a:r>
              <a:endParaRPr lang="zh-CN" altLang="en-US" sz="1200" b="1" baseline="-25000" dirty="0"/>
            </a:p>
          </p:txBody>
        </p:sp>
      </p:grpSp>
    </p:spTree>
    <p:extLst>
      <p:ext uri="{BB962C8B-B14F-4D97-AF65-F5344CB8AC3E}">
        <p14:creationId xmlns:p14="http://schemas.microsoft.com/office/powerpoint/2010/main" val="14621191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A71FC67-B78C-4638-B6A4-EB3E67C9B415}"/>
              </a:ext>
            </a:extLst>
          </p:cNvPr>
          <p:cNvSpPr>
            <a:spLocks noGrp="1"/>
          </p:cNvSpPr>
          <p:nvPr>
            <p:ph idx="1"/>
          </p:nvPr>
        </p:nvSpPr>
        <p:spPr>
          <a:xfrm>
            <a:off x="457200" y="908720"/>
            <a:ext cx="8229600" cy="4525963"/>
          </a:xfrm>
        </p:spPr>
        <p:txBody>
          <a:bodyPr/>
          <a:lstStyle/>
          <a:p>
            <a:pPr lvl="2" eaLnBrk="1" hangingPunct="1"/>
            <a:r>
              <a:rPr lang="zh-CN" altLang="en-US" sz="1800" b="1" dirty="0"/>
              <a:t>（</a:t>
            </a:r>
            <a:r>
              <a:rPr lang="en-US" altLang="zh-CN" sz="1800" b="1" dirty="0"/>
              <a:t>2</a:t>
            </a:r>
            <a:r>
              <a:rPr lang="zh-CN" altLang="en-US" sz="1800" b="1" dirty="0"/>
              <a:t>）通用寄存器组</a:t>
            </a:r>
            <a:endParaRPr lang="en-US" altLang="zh-CN" sz="1800" b="1" dirty="0"/>
          </a:p>
          <a:p>
            <a:pPr lvl="3" eaLnBrk="1" hangingPunct="1"/>
            <a:endParaRPr lang="en-US" altLang="zh-CN" sz="1400" b="1" dirty="0"/>
          </a:p>
          <a:p>
            <a:pPr lvl="3" eaLnBrk="1" hangingPunct="1"/>
            <a:r>
              <a:rPr lang="zh-CN" altLang="en-US" sz="1400" b="1" dirty="0"/>
              <a:t>也称为通用寄存器堆</a:t>
            </a:r>
            <a:endParaRPr lang="en-US" altLang="zh-CN" sz="14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r>
              <a:rPr lang="zh-CN" altLang="en-US" sz="1800" b="1" dirty="0"/>
              <a:t>（</a:t>
            </a:r>
            <a:r>
              <a:rPr lang="en-US" altLang="zh-CN" sz="1800" b="1" dirty="0"/>
              <a:t>3</a:t>
            </a:r>
            <a:r>
              <a:rPr lang="zh-CN" altLang="en-US" sz="1800" b="1" dirty="0"/>
              <a:t>）输入、输出数据选择控制</a:t>
            </a:r>
            <a:endParaRPr lang="en-US" altLang="zh-CN" sz="1800" b="1" dirty="0"/>
          </a:p>
          <a:p>
            <a:pPr lvl="3" eaLnBrk="1" hangingPunct="1"/>
            <a:endParaRPr lang="en-US" altLang="zh-CN" sz="1400" b="1" dirty="0"/>
          </a:p>
          <a:p>
            <a:pPr lvl="3" eaLnBrk="1" hangingPunct="1"/>
            <a:r>
              <a:rPr lang="zh-CN" altLang="en-US" sz="1400" b="1" dirty="0"/>
              <a:t>多路选择器（</a:t>
            </a:r>
            <a:r>
              <a:rPr lang="en-US" altLang="zh-CN" sz="1400" b="1" dirty="0"/>
              <a:t>MUX</a:t>
            </a:r>
            <a:r>
              <a:rPr lang="zh-CN" altLang="en-US" sz="1400" b="1" dirty="0"/>
              <a:t>）</a:t>
            </a:r>
            <a:endParaRPr lang="en-US" altLang="zh-CN" sz="1400" b="1" dirty="0"/>
          </a:p>
          <a:p>
            <a:pPr lvl="3" eaLnBrk="1" hangingPunct="1"/>
            <a:endParaRPr lang="en-US" altLang="zh-CN" sz="1400" b="1" dirty="0"/>
          </a:p>
          <a:p>
            <a:pPr lvl="2" eaLnBrk="1" hangingPunct="1"/>
            <a:endParaRPr lang="en-US" altLang="zh-CN" sz="1800" b="1" dirty="0"/>
          </a:p>
          <a:p>
            <a:pPr lvl="2" eaLnBrk="1" hangingPunct="1"/>
            <a:endParaRPr lang="en-US" altLang="zh-CN" sz="1800" b="1" dirty="0"/>
          </a:p>
          <a:p>
            <a:pPr lvl="2" eaLnBrk="1" hangingPunct="1"/>
            <a:r>
              <a:rPr lang="zh-CN" altLang="en-US" sz="1800" b="1" dirty="0"/>
              <a:t>（</a:t>
            </a:r>
            <a:r>
              <a:rPr lang="en-US" altLang="zh-CN" sz="1800" b="1" dirty="0"/>
              <a:t>4</a:t>
            </a:r>
            <a:r>
              <a:rPr lang="zh-CN" altLang="en-US" sz="1800" b="1" dirty="0"/>
              <a:t>）内部总线</a:t>
            </a:r>
            <a:endParaRPr lang="en-US" altLang="zh-CN" sz="1800" b="1" dirty="0"/>
          </a:p>
          <a:p>
            <a:pPr lvl="3" eaLnBrk="1" hangingPunct="1"/>
            <a:endParaRPr lang="en-US" altLang="zh-CN" sz="1400" b="1" dirty="0"/>
          </a:p>
          <a:p>
            <a:pPr lvl="3" eaLnBrk="1" hangingPunct="1"/>
            <a:r>
              <a:rPr lang="en-US" altLang="zh-CN" sz="1400" b="1" dirty="0"/>
              <a:t>IB</a:t>
            </a:r>
            <a:r>
              <a:rPr lang="zh-CN" altLang="en-US" sz="1400" b="1" dirty="0"/>
              <a:t>：</a:t>
            </a:r>
            <a:r>
              <a:rPr lang="en-US" altLang="zh-CN" sz="1400" b="1" dirty="0"/>
              <a:t>Internal Bus</a:t>
            </a:r>
            <a:endParaRPr lang="zh-CN" altLang="en-US" sz="1400" b="1" dirty="0"/>
          </a:p>
        </p:txBody>
      </p:sp>
    </p:spTree>
    <p:extLst>
      <p:ext uri="{BB962C8B-B14F-4D97-AF65-F5344CB8AC3E}">
        <p14:creationId xmlns:p14="http://schemas.microsoft.com/office/powerpoint/2010/main" val="2951618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07E00BC-F897-4E11-BCF9-38D339C593CA}"/>
              </a:ext>
            </a:extLst>
          </p:cNvPr>
          <p:cNvSpPr>
            <a:spLocks noGrp="1"/>
          </p:cNvSpPr>
          <p:nvPr>
            <p:ph idx="1"/>
          </p:nvPr>
        </p:nvSpPr>
        <p:spPr>
          <a:xfrm>
            <a:off x="457200" y="476672"/>
            <a:ext cx="8229600" cy="4525963"/>
          </a:xfrm>
        </p:spPr>
        <p:txBody>
          <a:bodyPr/>
          <a:lstStyle/>
          <a:p>
            <a:pPr lvl="1"/>
            <a:r>
              <a:rPr lang="en-US" altLang="zh-CN" sz="2000" b="1" dirty="0"/>
              <a:t>C</a:t>
            </a:r>
            <a:r>
              <a:rPr lang="zh-CN" altLang="en-US" sz="2000" b="1" dirty="0"/>
              <a:t>语言中移位运算和汇编代码的对应关系：</a:t>
            </a:r>
            <a:endParaRPr lang="zh-CN" altLang="en-US" sz="1600" b="1" dirty="0"/>
          </a:p>
        </p:txBody>
      </p:sp>
      <p:grpSp>
        <p:nvGrpSpPr>
          <p:cNvPr id="7" name="组合 6">
            <a:extLst>
              <a:ext uri="{FF2B5EF4-FFF2-40B4-BE49-F238E27FC236}">
                <a16:creationId xmlns:a16="http://schemas.microsoft.com/office/drawing/2014/main" id="{9E84A57D-7B39-4414-A643-0A51854976EE}"/>
              </a:ext>
            </a:extLst>
          </p:cNvPr>
          <p:cNvGrpSpPr/>
          <p:nvPr/>
        </p:nvGrpSpPr>
        <p:grpSpPr>
          <a:xfrm>
            <a:off x="199236" y="1351309"/>
            <a:ext cx="8586376" cy="4525963"/>
            <a:chOff x="199236" y="1351309"/>
            <a:chExt cx="8586376" cy="4525963"/>
          </a:xfrm>
        </p:grpSpPr>
        <p:grpSp>
          <p:nvGrpSpPr>
            <p:cNvPr id="5" name="组合 4">
              <a:extLst>
                <a:ext uri="{FF2B5EF4-FFF2-40B4-BE49-F238E27FC236}">
                  <a16:creationId xmlns:a16="http://schemas.microsoft.com/office/drawing/2014/main" id="{2D049C49-9A6D-44F9-8A17-E4F94F9313D2}"/>
                </a:ext>
              </a:extLst>
            </p:cNvPr>
            <p:cNvGrpSpPr/>
            <p:nvPr/>
          </p:nvGrpSpPr>
          <p:grpSpPr>
            <a:xfrm>
              <a:off x="199236" y="1351309"/>
              <a:ext cx="8586376" cy="4525963"/>
              <a:chOff x="251520" y="1572740"/>
              <a:chExt cx="8586376" cy="4525963"/>
            </a:xfrm>
          </p:grpSpPr>
          <p:pic>
            <p:nvPicPr>
              <p:cNvPr id="4" name="图片 3">
                <a:extLst>
                  <a:ext uri="{FF2B5EF4-FFF2-40B4-BE49-F238E27FC236}">
                    <a16:creationId xmlns:a16="http://schemas.microsoft.com/office/drawing/2014/main" id="{DED44777-C81B-4017-8AC0-9AA7EB90DD7D}"/>
                  </a:ext>
                </a:extLst>
              </p:cNvPr>
              <p:cNvPicPr>
                <a:picLocks noChangeAspect="1"/>
              </p:cNvPicPr>
              <p:nvPr/>
            </p:nvPicPr>
            <p:blipFill>
              <a:blip r:embed="rId2"/>
              <a:stretch>
                <a:fillRect/>
              </a:stretch>
            </p:blipFill>
            <p:spPr>
              <a:xfrm>
                <a:off x="251520" y="1572740"/>
                <a:ext cx="4660796" cy="4525963"/>
              </a:xfrm>
              <a:prstGeom prst="rect">
                <a:avLst/>
              </a:prstGeom>
              <a:ln>
                <a:solidFill>
                  <a:srgbClr val="FF0000"/>
                </a:solidFill>
              </a:ln>
            </p:spPr>
          </p:pic>
          <p:grpSp>
            <p:nvGrpSpPr>
              <p:cNvPr id="2" name="组合 1">
                <a:extLst>
                  <a:ext uri="{FF2B5EF4-FFF2-40B4-BE49-F238E27FC236}">
                    <a16:creationId xmlns:a16="http://schemas.microsoft.com/office/drawing/2014/main" id="{854917F3-FC7B-43BE-9F54-A5B7F5B5F61C}"/>
                  </a:ext>
                </a:extLst>
              </p:cNvPr>
              <p:cNvGrpSpPr/>
              <p:nvPr/>
            </p:nvGrpSpPr>
            <p:grpSpPr>
              <a:xfrm>
                <a:off x="4947176" y="1916832"/>
                <a:ext cx="3890720" cy="4103834"/>
                <a:chOff x="4947176" y="1916832"/>
                <a:chExt cx="3890720" cy="4103834"/>
              </a:xfrm>
            </p:grpSpPr>
            <p:sp>
              <p:nvSpPr>
                <p:cNvPr id="12" name="文本框 11">
                  <a:extLst>
                    <a:ext uri="{FF2B5EF4-FFF2-40B4-BE49-F238E27FC236}">
                      <a16:creationId xmlns:a16="http://schemas.microsoft.com/office/drawing/2014/main" id="{3D609123-987E-4C75-9A5D-D1DF1BDFFBD4}"/>
                    </a:ext>
                  </a:extLst>
                </p:cNvPr>
                <p:cNvSpPr txBox="1"/>
                <p:nvPr/>
              </p:nvSpPr>
              <p:spPr>
                <a:xfrm>
                  <a:off x="4953913" y="1916832"/>
                  <a:ext cx="3054747" cy="307777"/>
                </a:xfrm>
                <a:prstGeom prst="rect">
                  <a:avLst/>
                </a:prstGeom>
                <a:solidFill>
                  <a:srgbClr val="FFFF00"/>
                </a:solidFill>
              </p:spPr>
              <p:txBody>
                <a:bodyPr wrap="none" rtlCol="0">
                  <a:spAutoFit/>
                </a:bodyPr>
                <a:lstStyle/>
                <a:p>
                  <a:r>
                    <a:rPr lang="zh-CN" altLang="en-US" sz="1400" b="1" dirty="0"/>
                    <a:t>；</a:t>
                  </a:r>
                  <a:r>
                    <a:rPr lang="en-US" altLang="zh-CN" sz="1400" b="1" dirty="0"/>
                    <a:t>-1 -&gt; 0xc</a:t>
                  </a:r>
                  <a:r>
                    <a:rPr lang="zh-CN" altLang="en-US" sz="1400" b="1" dirty="0"/>
                    <a:t>为地址的存储单元（</a:t>
                  </a:r>
                  <a:r>
                    <a:rPr lang="en-US" altLang="zh-CN" sz="1400" b="1" dirty="0" err="1"/>
                    <a:t>i</a:t>
                  </a:r>
                  <a:r>
                    <a:rPr lang="en-US" altLang="zh-CN" sz="1400" b="1" dirty="0"/>
                    <a:t>=-1</a:t>
                  </a:r>
                  <a:r>
                    <a:rPr lang="zh-CN" altLang="en-US" sz="1400" b="1" dirty="0"/>
                    <a:t>）</a:t>
                  </a:r>
                </a:p>
              </p:txBody>
            </p:sp>
            <p:sp>
              <p:nvSpPr>
                <p:cNvPr id="13" name="文本框 12">
                  <a:extLst>
                    <a:ext uri="{FF2B5EF4-FFF2-40B4-BE49-F238E27FC236}">
                      <a16:creationId xmlns:a16="http://schemas.microsoft.com/office/drawing/2014/main" id="{31B1449B-579E-48EA-BDF7-037E1EBFB087}"/>
                    </a:ext>
                  </a:extLst>
                </p:cNvPr>
                <p:cNvSpPr txBox="1"/>
                <p:nvPr/>
              </p:nvSpPr>
              <p:spPr>
                <a:xfrm>
                  <a:off x="4966356" y="2920525"/>
                  <a:ext cx="3258328" cy="307777"/>
                </a:xfrm>
                <a:prstGeom prst="rect">
                  <a:avLst/>
                </a:prstGeom>
                <a:solidFill>
                  <a:srgbClr val="FFFF00"/>
                </a:solidFill>
              </p:spPr>
              <p:txBody>
                <a:bodyPr wrap="none" rtlCol="0">
                  <a:spAutoFit/>
                </a:bodyPr>
                <a:lstStyle/>
                <a:p>
                  <a:r>
                    <a:rPr lang="zh-CN" altLang="en-US" sz="1400" b="1" dirty="0"/>
                    <a:t>；</a:t>
                  </a:r>
                  <a:r>
                    <a:rPr lang="en-US" altLang="zh-CN" sz="1400" b="1" dirty="0"/>
                    <a:t>0xc</a:t>
                  </a:r>
                  <a:r>
                    <a:rPr lang="zh-CN" altLang="en-US" sz="1400" b="1" dirty="0"/>
                    <a:t>存储单元（</a:t>
                  </a:r>
                  <a:r>
                    <a:rPr lang="en-US" altLang="zh-CN" sz="1400" b="1" dirty="0" err="1"/>
                    <a:t>i</a:t>
                  </a:r>
                  <a:r>
                    <a:rPr lang="zh-CN" altLang="en-US" sz="1400" b="1" dirty="0"/>
                    <a:t>）的内容</a:t>
                  </a:r>
                  <a:r>
                    <a:rPr lang="zh-CN" altLang="en-US" sz="1400" b="1" dirty="0">
                      <a:solidFill>
                        <a:srgbClr val="FF0000"/>
                      </a:solidFill>
                    </a:rPr>
                    <a:t>逻辑左移</a:t>
                  </a:r>
                  <a:r>
                    <a:rPr lang="en-US" altLang="zh-CN" sz="1400" b="1" dirty="0"/>
                    <a:t>7</a:t>
                  </a:r>
                  <a:r>
                    <a:rPr lang="zh-CN" altLang="en-US" sz="1400" b="1" dirty="0"/>
                    <a:t>位</a:t>
                  </a:r>
                </a:p>
              </p:txBody>
            </p:sp>
            <p:sp>
              <p:nvSpPr>
                <p:cNvPr id="14" name="文本框 13">
                  <a:extLst>
                    <a:ext uri="{FF2B5EF4-FFF2-40B4-BE49-F238E27FC236}">
                      <a16:creationId xmlns:a16="http://schemas.microsoft.com/office/drawing/2014/main" id="{95BFEF5A-B091-4852-B0F2-F07792B8F0AA}"/>
                    </a:ext>
                  </a:extLst>
                </p:cNvPr>
                <p:cNvSpPr txBox="1"/>
                <p:nvPr/>
              </p:nvSpPr>
              <p:spPr>
                <a:xfrm>
                  <a:off x="4969173" y="2298136"/>
                  <a:ext cx="2967479" cy="307777"/>
                </a:xfrm>
                <a:prstGeom prst="rect">
                  <a:avLst/>
                </a:prstGeom>
                <a:solidFill>
                  <a:srgbClr val="FFFF00"/>
                </a:solidFill>
              </p:spPr>
              <p:txBody>
                <a:bodyPr wrap="none" rtlCol="0">
                  <a:spAutoFit/>
                </a:bodyPr>
                <a:lstStyle/>
                <a:p>
                  <a:r>
                    <a:rPr lang="zh-CN" altLang="en-US" sz="1400" b="1" dirty="0"/>
                    <a:t>；</a:t>
                  </a:r>
                  <a:r>
                    <a:rPr lang="en-US" altLang="zh-CN" sz="1400" b="1" dirty="0"/>
                    <a:t>2 -&gt; 0x8</a:t>
                  </a:r>
                  <a:r>
                    <a:rPr lang="zh-CN" altLang="en-US" sz="1400" b="1" dirty="0"/>
                    <a:t>为地址的存储单元（</a:t>
                  </a:r>
                  <a:r>
                    <a:rPr lang="en-US" altLang="zh-CN" sz="1400" b="1" dirty="0"/>
                    <a:t>j=2</a:t>
                  </a:r>
                  <a:r>
                    <a:rPr lang="zh-CN" altLang="en-US" sz="1400" b="1" dirty="0"/>
                    <a:t>）</a:t>
                  </a:r>
                </a:p>
              </p:txBody>
            </p:sp>
            <p:sp>
              <p:nvSpPr>
                <p:cNvPr id="15" name="文本框 14">
                  <a:extLst>
                    <a:ext uri="{FF2B5EF4-FFF2-40B4-BE49-F238E27FC236}">
                      <a16:creationId xmlns:a16="http://schemas.microsoft.com/office/drawing/2014/main" id="{1B5E9386-51CE-482B-9AC2-2F304853B4B4}"/>
                    </a:ext>
                  </a:extLst>
                </p:cNvPr>
                <p:cNvSpPr txBox="1"/>
                <p:nvPr/>
              </p:nvSpPr>
              <p:spPr>
                <a:xfrm>
                  <a:off x="5038364" y="3604912"/>
                  <a:ext cx="3258328" cy="307777"/>
                </a:xfrm>
                <a:prstGeom prst="rect">
                  <a:avLst/>
                </a:prstGeom>
                <a:solidFill>
                  <a:srgbClr val="FFFF00"/>
                </a:solidFill>
              </p:spPr>
              <p:txBody>
                <a:bodyPr wrap="none" rtlCol="0">
                  <a:spAutoFit/>
                </a:bodyPr>
                <a:lstStyle/>
                <a:p>
                  <a:r>
                    <a:rPr lang="zh-CN" altLang="en-US" sz="1400" b="1" dirty="0"/>
                    <a:t>；</a:t>
                  </a:r>
                  <a:r>
                    <a:rPr lang="en-US" altLang="zh-CN" sz="1400" b="1" dirty="0"/>
                    <a:t>0xc</a:t>
                  </a:r>
                  <a:r>
                    <a:rPr lang="zh-CN" altLang="en-US" sz="1400" b="1" dirty="0"/>
                    <a:t>存储单元（</a:t>
                  </a:r>
                  <a:r>
                    <a:rPr lang="en-US" altLang="zh-CN" sz="1400" b="1" dirty="0" err="1"/>
                    <a:t>i</a:t>
                  </a:r>
                  <a:r>
                    <a:rPr lang="zh-CN" altLang="en-US" sz="1400" b="1" dirty="0"/>
                    <a:t>）的内容算术右移</a:t>
                  </a:r>
                  <a:r>
                    <a:rPr lang="en-US" altLang="zh-CN" sz="1400" b="1" dirty="0"/>
                    <a:t>8</a:t>
                  </a:r>
                  <a:r>
                    <a:rPr lang="zh-CN" altLang="en-US" sz="1400" b="1" dirty="0"/>
                    <a:t>位</a:t>
                  </a:r>
                </a:p>
              </p:txBody>
            </p:sp>
            <p:sp>
              <p:nvSpPr>
                <p:cNvPr id="16" name="文本框 15">
                  <a:extLst>
                    <a:ext uri="{FF2B5EF4-FFF2-40B4-BE49-F238E27FC236}">
                      <a16:creationId xmlns:a16="http://schemas.microsoft.com/office/drawing/2014/main" id="{726CC44E-CD25-4750-B758-52262A1CE4C0}"/>
                    </a:ext>
                  </a:extLst>
                </p:cNvPr>
                <p:cNvSpPr txBox="1"/>
                <p:nvPr/>
              </p:nvSpPr>
              <p:spPr>
                <a:xfrm>
                  <a:off x="5069272" y="4252984"/>
                  <a:ext cx="3371436" cy="307777"/>
                </a:xfrm>
                <a:prstGeom prst="rect">
                  <a:avLst/>
                </a:prstGeom>
                <a:solidFill>
                  <a:srgbClr val="FFFF00"/>
                </a:solidFill>
              </p:spPr>
              <p:txBody>
                <a:bodyPr wrap="none" rtlCol="0">
                  <a:spAutoFit/>
                </a:bodyPr>
                <a:lstStyle/>
                <a:p>
                  <a:r>
                    <a:rPr lang="zh-CN" altLang="en-US" sz="1400" b="1" dirty="0"/>
                    <a:t>；</a:t>
                  </a:r>
                  <a:r>
                    <a:rPr lang="en-US" altLang="zh-CN" sz="1400" b="1" dirty="0"/>
                    <a:t>0x8</a:t>
                  </a:r>
                  <a:r>
                    <a:rPr lang="zh-CN" altLang="en-US" sz="1400" b="1" dirty="0"/>
                    <a:t>存储单元（</a:t>
                  </a:r>
                  <a:r>
                    <a:rPr lang="en-US" altLang="zh-CN" sz="1400" b="1" dirty="0"/>
                    <a:t>j</a:t>
                  </a:r>
                  <a:r>
                    <a:rPr lang="zh-CN" altLang="en-US" sz="1400" b="1" dirty="0"/>
                    <a:t>）的内容逻辑右移</a:t>
                  </a:r>
                  <a:r>
                    <a:rPr lang="en-US" altLang="zh-CN" sz="1400" b="1" dirty="0"/>
                    <a:t>15</a:t>
                  </a:r>
                  <a:r>
                    <a:rPr lang="zh-CN" altLang="en-US" sz="1400" b="1" dirty="0"/>
                    <a:t>位</a:t>
                  </a:r>
                </a:p>
              </p:txBody>
            </p:sp>
            <p:sp>
              <p:nvSpPr>
                <p:cNvPr id="17" name="文本框 16">
                  <a:extLst>
                    <a:ext uri="{FF2B5EF4-FFF2-40B4-BE49-F238E27FC236}">
                      <a16:creationId xmlns:a16="http://schemas.microsoft.com/office/drawing/2014/main" id="{879DC95D-988A-4F8D-A796-35C13ED3D83D}"/>
                    </a:ext>
                  </a:extLst>
                </p:cNvPr>
                <p:cNvSpPr txBox="1"/>
                <p:nvPr/>
              </p:nvSpPr>
              <p:spPr>
                <a:xfrm>
                  <a:off x="4947176" y="4982268"/>
                  <a:ext cx="2773452" cy="307777"/>
                </a:xfrm>
                <a:prstGeom prst="rect">
                  <a:avLst/>
                </a:prstGeom>
                <a:solidFill>
                  <a:srgbClr val="FFFF00"/>
                </a:solidFill>
              </p:spPr>
              <p:txBody>
                <a:bodyPr wrap="none" rtlCol="0">
                  <a:spAutoFit/>
                </a:bodyPr>
                <a:lstStyle/>
                <a:p>
                  <a:r>
                    <a:rPr lang="zh-CN" altLang="en-US" sz="1400" b="1" dirty="0"/>
                    <a:t>；</a:t>
                  </a:r>
                  <a:r>
                    <a:rPr lang="en-US" altLang="zh-CN" sz="1400" b="1" dirty="0"/>
                    <a:t>0x8</a:t>
                  </a:r>
                  <a:r>
                    <a:rPr lang="zh-CN" altLang="en-US" sz="1400" b="1" dirty="0"/>
                    <a:t>存储单元（</a:t>
                  </a:r>
                  <a:r>
                    <a:rPr lang="en-US" altLang="zh-CN" sz="1400" b="1" dirty="0"/>
                    <a:t>j</a:t>
                  </a:r>
                  <a:r>
                    <a:rPr lang="zh-CN" altLang="en-US" sz="1400" b="1" dirty="0"/>
                    <a:t>）</a:t>
                  </a:r>
                  <a:r>
                    <a:rPr lang="en-US" altLang="zh-CN" sz="1400" b="1" dirty="0"/>
                    <a:t> -&gt; </a:t>
                  </a:r>
                  <a:r>
                    <a:rPr lang="en-US" altLang="zh-CN" sz="1400" b="1" dirty="0" err="1"/>
                    <a:t>eax</a:t>
                  </a:r>
                  <a:r>
                    <a:rPr lang="zh-CN" altLang="en-US" sz="1400" b="1" dirty="0"/>
                    <a:t>寄存器</a:t>
                  </a:r>
                </a:p>
              </p:txBody>
            </p:sp>
            <p:sp>
              <p:nvSpPr>
                <p:cNvPr id="18" name="文本框 17">
                  <a:extLst>
                    <a:ext uri="{FF2B5EF4-FFF2-40B4-BE49-F238E27FC236}">
                      <a16:creationId xmlns:a16="http://schemas.microsoft.com/office/drawing/2014/main" id="{713A1628-5592-4DF8-9952-B1AF3E0B4F8F}"/>
                    </a:ext>
                  </a:extLst>
                </p:cNvPr>
                <p:cNvSpPr txBox="1"/>
                <p:nvPr/>
              </p:nvSpPr>
              <p:spPr>
                <a:xfrm>
                  <a:off x="4949464" y="5333104"/>
                  <a:ext cx="1919115" cy="307777"/>
                </a:xfrm>
                <a:prstGeom prst="rect">
                  <a:avLst/>
                </a:prstGeom>
                <a:solidFill>
                  <a:srgbClr val="FFFF00"/>
                </a:solidFill>
              </p:spPr>
              <p:txBody>
                <a:bodyPr wrap="none" rtlCol="0">
                  <a:spAutoFit/>
                </a:bodyPr>
                <a:lstStyle/>
                <a:p>
                  <a:r>
                    <a:rPr lang="zh-CN" altLang="en-US" sz="1400" b="1" dirty="0"/>
                    <a:t>；</a:t>
                  </a:r>
                  <a:r>
                    <a:rPr lang="en-US" altLang="zh-CN" sz="1400" b="1" dirty="0"/>
                    <a:t>al</a:t>
                  </a:r>
                  <a:r>
                    <a:rPr lang="zh-CN" altLang="en-US" sz="1400" b="1" dirty="0"/>
                    <a:t>寄存器</a:t>
                  </a:r>
                  <a:r>
                    <a:rPr lang="en-US" altLang="zh-CN" sz="1400" b="1" dirty="0"/>
                    <a:t> -&gt; cl</a:t>
                  </a:r>
                  <a:r>
                    <a:rPr lang="zh-CN" altLang="en-US" sz="1400" b="1" dirty="0"/>
                    <a:t>寄存器</a:t>
                  </a:r>
                </a:p>
              </p:txBody>
            </p:sp>
            <p:sp>
              <p:nvSpPr>
                <p:cNvPr id="19" name="文本框 18">
                  <a:extLst>
                    <a:ext uri="{FF2B5EF4-FFF2-40B4-BE49-F238E27FC236}">
                      <a16:creationId xmlns:a16="http://schemas.microsoft.com/office/drawing/2014/main" id="{260F6C3F-E207-48E8-8E68-A124DAB6AFA6}"/>
                    </a:ext>
                  </a:extLst>
                </p:cNvPr>
                <p:cNvSpPr txBox="1"/>
                <p:nvPr/>
              </p:nvSpPr>
              <p:spPr>
                <a:xfrm>
                  <a:off x="4965617" y="5712889"/>
                  <a:ext cx="3872279" cy="307777"/>
                </a:xfrm>
                <a:prstGeom prst="rect">
                  <a:avLst/>
                </a:prstGeom>
                <a:solidFill>
                  <a:srgbClr val="FFFF00"/>
                </a:solidFill>
              </p:spPr>
              <p:txBody>
                <a:bodyPr wrap="none" rtlCol="0">
                  <a:spAutoFit/>
                </a:bodyPr>
                <a:lstStyle/>
                <a:p>
                  <a:r>
                    <a:rPr lang="zh-CN" altLang="en-US" sz="1400" b="1" dirty="0"/>
                    <a:t>；</a:t>
                  </a:r>
                  <a:r>
                    <a:rPr lang="en-US" altLang="zh-CN" sz="1400" b="1" dirty="0"/>
                    <a:t>0xc</a:t>
                  </a:r>
                  <a:r>
                    <a:rPr lang="zh-CN" altLang="en-US" sz="1400" b="1" dirty="0"/>
                    <a:t>存储单元（</a:t>
                  </a:r>
                  <a:r>
                    <a:rPr lang="en-US" altLang="zh-CN" sz="1400" b="1" dirty="0"/>
                    <a:t>i</a:t>
                  </a:r>
                  <a:r>
                    <a:rPr lang="zh-CN" altLang="en-US" sz="1400" b="1" dirty="0"/>
                    <a:t>）的内容</a:t>
                  </a:r>
                  <a:r>
                    <a:rPr lang="zh-CN" altLang="en-US" sz="1400" b="1" dirty="0">
                      <a:solidFill>
                        <a:srgbClr val="FF0000"/>
                      </a:solidFill>
                    </a:rPr>
                    <a:t>算术右移</a:t>
                  </a:r>
                  <a:r>
                    <a:rPr lang="en-US" altLang="zh-CN" sz="1400" b="1" dirty="0"/>
                    <a:t>cl</a:t>
                  </a:r>
                  <a:r>
                    <a:rPr lang="zh-CN" altLang="en-US" sz="1400" b="1" dirty="0"/>
                    <a:t>位（</a:t>
                  </a:r>
                  <a:r>
                    <a:rPr lang="en-US" altLang="zh-CN" sz="1400" b="1" dirty="0"/>
                    <a:t>j</a:t>
                  </a:r>
                  <a:r>
                    <a:rPr lang="zh-CN" altLang="en-US" sz="1400" b="1" dirty="0"/>
                    <a:t>位）</a:t>
                  </a:r>
                </a:p>
              </p:txBody>
            </p:sp>
            <p:sp>
              <p:nvSpPr>
                <p:cNvPr id="22" name="文本框 21">
                  <a:extLst>
                    <a:ext uri="{FF2B5EF4-FFF2-40B4-BE49-F238E27FC236}">
                      <a16:creationId xmlns:a16="http://schemas.microsoft.com/office/drawing/2014/main" id="{CD4F9C4F-81DA-4F0D-9551-B75FE21B89F0}"/>
                    </a:ext>
                  </a:extLst>
                </p:cNvPr>
                <p:cNvSpPr txBox="1"/>
                <p:nvPr/>
              </p:nvSpPr>
              <p:spPr>
                <a:xfrm>
                  <a:off x="4966356" y="3611860"/>
                  <a:ext cx="3258328" cy="307777"/>
                </a:xfrm>
                <a:prstGeom prst="rect">
                  <a:avLst/>
                </a:prstGeom>
                <a:solidFill>
                  <a:srgbClr val="FFFF00"/>
                </a:solidFill>
              </p:spPr>
              <p:txBody>
                <a:bodyPr wrap="none" rtlCol="0">
                  <a:spAutoFit/>
                </a:bodyPr>
                <a:lstStyle/>
                <a:p>
                  <a:r>
                    <a:rPr lang="zh-CN" altLang="en-US" sz="1400" b="1" dirty="0"/>
                    <a:t>；</a:t>
                  </a:r>
                  <a:r>
                    <a:rPr lang="en-US" altLang="zh-CN" sz="1400" b="1" dirty="0"/>
                    <a:t>0xc</a:t>
                  </a:r>
                  <a:r>
                    <a:rPr lang="zh-CN" altLang="en-US" sz="1400" b="1" dirty="0"/>
                    <a:t>存储单元（</a:t>
                  </a:r>
                  <a:r>
                    <a:rPr lang="en-US" altLang="zh-CN" sz="1400" b="1" dirty="0" err="1"/>
                    <a:t>i</a:t>
                  </a:r>
                  <a:r>
                    <a:rPr lang="zh-CN" altLang="en-US" sz="1400" b="1" dirty="0"/>
                    <a:t>）的内容</a:t>
                  </a:r>
                  <a:r>
                    <a:rPr lang="zh-CN" altLang="en-US" sz="1400" b="1" dirty="0">
                      <a:solidFill>
                        <a:srgbClr val="FF0000"/>
                      </a:solidFill>
                    </a:rPr>
                    <a:t>算术右移</a:t>
                  </a:r>
                  <a:r>
                    <a:rPr lang="en-US" altLang="zh-CN" sz="1400" b="1" dirty="0"/>
                    <a:t>8</a:t>
                  </a:r>
                  <a:r>
                    <a:rPr lang="zh-CN" altLang="en-US" sz="1400" b="1" dirty="0"/>
                    <a:t>位</a:t>
                  </a:r>
                </a:p>
              </p:txBody>
            </p:sp>
            <p:sp>
              <p:nvSpPr>
                <p:cNvPr id="24" name="文本框 23">
                  <a:extLst>
                    <a:ext uri="{FF2B5EF4-FFF2-40B4-BE49-F238E27FC236}">
                      <a16:creationId xmlns:a16="http://schemas.microsoft.com/office/drawing/2014/main" id="{9E82D8C4-78B6-4F8C-92FB-5BF4275259DD}"/>
                    </a:ext>
                  </a:extLst>
                </p:cNvPr>
                <p:cNvSpPr txBox="1"/>
                <p:nvPr/>
              </p:nvSpPr>
              <p:spPr>
                <a:xfrm>
                  <a:off x="4967784" y="4259932"/>
                  <a:ext cx="3371436" cy="307777"/>
                </a:xfrm>
                <a:prstGeom prst="rect">
                  <a:avLst/>
                </a:prstGeom>
                <a:solidFill>
                  <a:srgbClr val="FFFF00"/>
                </a:solidFill>
              </p:spPr>
              <p:txBody>
                <a:bodyPr wrap="none" rtlCol="0">
                  <a:spAutoFit/>
                </a:bodyPr>
                <a:lstStyle/>
                <a:p>
                  <a:r>
                    <a:rPr lang="zh-CN" altLang="en-US" sz="1400" b="1" dirty="0"/>
                    <a:t>；</a:t>
                  </a:r>
                  <a:r>
                    <a:rPr lang="en-US" altLang="zh-CN" sz="1400" b="1" dirty="0"/>
                    <a:t>0x8</a:t>
                  </a:r>
                  <a:r>
                    <a:rPr lang="zh-CN" altLang="en-US" sz="1400" b="1" dirty="0"/>
                    <a:t>存储单元（</a:t>
                  </a:r>
                  <a:r>
                    <a:rPr lang="en-US" altLang="zh-CN" sz="1400" b="1" dirty="0"/>
                    <a:t>j</a:t>
                  </a:r>
                  <a:r>
                    <a:rPr lang="zh-CN" altLang="en-US" sz="1400" b="1" dirty="0"/>
                    <a:t>）的内容</a:t>
                  </a:r>
                  <a:r>
                    <a:rPr lang="zh-CN" altLang="en-US" sz="1400" b="1" dirty="0">
                      <a:solidFill>
                        <a:srgbClr val="FF0000"/>
                      </a:solidFill>
                    </a:rPr>
                    <a:t>逻辑右移</a:t>
                  </a:r>
                  <a:r>
                    <a:rPr lang="en-US" altLang="zh-CN" sz="1400" b="1" dirty="0"/>
                    <a:t>15</a:t>
                  </a:r>
                  <a:r>
                    <a:rPr lang="zh-CN" altLang="en-US" sz="1400" b="1" dirty="0"/>
                    <a:t>位</a:t>
                  </a:r>
                </a:p>
              </p:txBody>
            </p:sp>
          </p:grpSp>
        </p:grpSp>
        <p:sp>
          <p:nvSpPr>
            <p:cNvPr id="6" name="椭圆 5">
              <a:extLst>
                <a:ext uri="{FF2B5EF4-FFF2-40B4-BE49-F238E27FC236}">
                  <a16:creationId xmlns:a16="http://schemas.microsoft.com/office/drawing/2014/main" id="{05801AC4-ACB1-480E-8891-935AEE6F72DF}"/>
                </a:ext>
              </a:extLst>
            </p:cNvPr>
            <p:cNvSpPr/>
            <p:nvPr/>
          </p:nvSpPr>
          <p:spPr>
            <a:xfrm>
              <a:off x="1547664" y="2693413"/>
              <a:ext cx="648072" cy="363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9B4DA188-D438-4A76-ABFF-3FC2F6AFBF2E}"/>
              </a:ext>
            </a:extLst>
          </p:cNvPr>
          <p:cNvSpPr txBox="1"/>
          <p:nvPr/>
        </p:nvSpPr>
        <p:spPr>
          <a:xfrm>
            <a:off x="6372200" y="211238"/>
            <a:ext cx="2413412" cy="1169551"/>
          </a:xfrm>
          <a:prstGeom prst="rect">
            <a:avLst/>
          </a:prstGeom>
          <a:solidFill>
            <a:srgbClr val="92D050"/>
          </a:solidFill>
        </p:spPr>
        <p:txBody>
          <a:bodyPr wrap="square" rtlCol="0">
            <a:spAutoFit/>
          </a:bodyPr>
          <a:lstStyle/>
          <a:p>
            <a:r>
              <a:rPr lang="en-US" altLang="zh-CN" sz="1400" b="1" dirty="0" err="1"/>
              <a:t>shll</a:t>
            </a:r>
            <a:r>
              <a:rPr lang="zh-CN" altLang="en-US" sz="1400" b="1" dirty="0"/>
              <a:t>：逻辑左移</a:t>
            </a:r>
            <a:endParaRPr lang="en-US" altLang="zh-CN" sz="1400" b="1" dirty="0"/>
          </a:p>
          <a:p>
            <a:endParaRPr lang="en-US" altLang="zh-CN" sz="1400" b="1" dirty="0"/>
          </a:p>
          <a:p>
            <a:r>
              <a:rPr lang="en-US" altLang="zh-CN" sz="1400" b="1" dirty="0"/>
              <a:t>shrl</a:t>
            </a:r>
            <a:r>
              <a:rPr lang="zh-CN" altLang="en-US" sz="1400" b="1" dirty="0"/>
              <a:t>：逻辑右移（无符号数）</a:t>
            </a:r>
            <a:endParaRPr lang="en-US" altLang="zh-CN" sz="1400" b="1" dirty="0"/>
          </a:p>
          <a:p>
            <a:endParaRPr lang="en-US" altLang="zh-CN" sz="1400" b="1" dirty="0"/>
          </a:p>
          <a:p>
            <a:r>
              <a:rPr lang="en-US" altLang="zh-CN" sz="1400" b="1" dirty="0" err="1"/>
              <a:t>sarl</a:t>
            </a:r>
            <a:r>
              <a:rPr lang="zh-CN" altLang="en-US" sz="1400" b="1" dirty="0"/>
              <a:t>：算术右移（有符号数）</a:t>
            </a:r>
            <a:endParaRPr lang="en-US" altLang="zh-CN" sz="1400" b="1" dirty="0"/>
          </a:p>
        </p:txBody>
      </p:sp>
    </p:spTree>
    <p:extLst>
      <p:ext uri="{BB962C8B-B14F-4D97-AF65-F5344CB8AC3E}">
        <p14:creationId xmlns:p14="http://schemas.microsoft.com/office/powerpoint/2010/main" val="39579665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A71FC67-B78C-4638-B6A4-EB3E67C9B415}"/>
              </a:ext>
            </a:extLst>
          </p:cNvPr>
          <p:cNvSpPr>
            <a:spLocks noGrp="1"/>
          </p:cNvSpPr>
          <p:nvPr>
            <p:ph idx="1"/>
          </p:nvPr>
        </p:nvSpPr>
        <p:spPr>
          <a:xfrm>
            <a:off x="457200" y="188640"/>
            <a:ext cx="8229600" cy="4525963"/>
          </a:xfrm>
        </p:spPr>
        <p:txBody>
          <a:bodyPr/>
          <a:lstStyle/>
          <a:p>
            <a:pPr lvl="1" eaLnBrk="1" hangingPunct="1"/>
            <a:r>
              <a:rPr lang="en-US" altLang="zh-CN" sz="2000" b="1" dirty="0"/>
              <a:t>2</a:t>
            </a:r>
            <a:r>
              <a:rPr lang="zh-CN" altLang="en-US" sz="2000" b="1" dirty="0"/>
              <a:t>、运算器的基本结构</a:t>
            </a:r>
            <a:endParaRPr lang="en-US" altLang="zh-CN" sz="2000" b="1" dirty="0"/>
          </a:p>
          <a:p>
            <a:pPr lvl="2" eaLnBrk="1" hangingPunct="1"/>
            <a:endParaRPr lang="en-US" altLang="zh-CN" sz="1800" b="1" dirty="0"/>
          </a:p>
          <a:p>
            <a:pPr lvl="2" eaLnBrk="1" hangingPunct="1"/>
            <a:r>
              <a:rPr lang="zh-CN" altLang="en-US" sz="1800" b="1" dirty="0"/>
              <a:t>（</a:t>
            </a:r>
            <a:r>
              <a:rPr lang="en-US" altLang="zh-CN" sz="1800" b="1" dirty="0"/>
              <a:t>1</a:t>
            </a:r>
            <a:r>
              <a:rPr lang="zh-CN" altLang="en-US" sz="1800" b="1" dirty="0"/>
              <a:t>）单总线结构运算器</a:t>
            </a:r>
            <a:endParaRPr lang="en-US" altLang="zh-CN" sz="1800" b="1" dirty="0"/>
          </a:p>
          <a:p>
            <a:pPr lvl="3" eaLnBrk="1" hangingPunct="1"/>
            <a:r>
              <a:rPr lang="en-US" altLang="zh-CN" sz="1400" b="1" dirty="0"/>
              <a:t>LA</a:t>
            </a:r>
            <a:r>
              <a:rPr lang="zh-CN" altLang="en-US" sz="1400" b="1" dirty="0"/>
              <a:t>、</a:t>
            </a:r>
            <a:r>
              <a:rPr lang="en-US" altLang="zh-CN" sz="1400" b="1" dirty="0"/>
              <a:t>LB</a:t>
            </a:r>
            <a:r>
              <a:rPr lang="zh-CN" altLang="en-US" sz="1400" b="1" dirty="0"/>
              <a:t>：缓冲寄存器（缓冲器）</a:t>
            </a:r>
            <a:endParaRPr lang="en-US" altLang="zh-CN" sz="1400" b="1" dirty="0"/>
          </a:p>
          <a:p>
            <a:pPr lvl="3" eaLnBrk="1" hangingPunct="1"/>
            <a:r>
              <a:rPr lang="en-US" altLang="zh-CN" sz="1400" b="1" dirty="0"/>
              <a:t>IB</a:t>
            </a:r>
            <a:r>
              <a:rPr lang="zh-CN" altLang="en-US" sz="1400" b="1" dirty="0"/>
              <a:t>：内部总线</a:t>
            </a:r>
            <a:endParaRPr lang="en-US" altLang="zh-CN" sz="1400" b="1" dirty="0"/>
          </a:p>
          <a:p>
            <a:pPr lvl="3" eaLnBrk="1" hangingPunct="1"/>
            <a:endParaRPr lang="en-US" altLang="zh-CN" sz="1400" b="1" dirty="0"/>
          </a:p>
          <a:p>
            <a:pPr lvl="3" eaLnBrk="1" hangingPunct="1"/>
            <a:r>
              <a:rPr lang="zh-CN" altLang="en-US" sz="1400" b="1" dirty="0"/>
              <a:t>例如：</a:t>
            </a:r>
            <a:r>
              <a:rPr lang="en-US" altLang="zh-CN" sz="1400" b="1" dirty="0"/>
              <a:t>ADD R</a:t>
            </a:r>
            <a:r>
              <a:rPr lang="en-US" altLang="zh-CN" sz="1400" b="1" baseline="-25000" dirty="0"/>
              <a:t>0 </a:t>
            </a:r>
            <a:r>
              <a:rPr lang="en-US" altLang="zh-CN" sz="1400" b="1" dirty="0"/>
              <a:t>, R</a:t>
            </a:r>
            <a:r>
              <a:rPr lang="en-US" altLang="zh-CN" sz="1400" b="1" baseline="-25000" dirty="0"/>
              <a:t>1</a:t>
            </a:r>
            <a:r>
              <a:rPr lang="en-US" altLang="zh-CN" sz="1400" b="1" dirty="0"/>
              <a:t>         ;(R</a:t>
            </a:r>
            <a:r>
              <a:rPr lang="en-US" altLang="zh-CN" sz="1400" b="1" baseline="-25000" dirty="0"/>
              <a:t>0</a:t>
            </a:r>
            <a:r>
              <a:rPr lang="en-US" altLang="zh-CN" sz="1400" b="1" dirty="0"/>
              <a:t>) + (R</a:t>
            </a:r>
            <a:r>
              <a:rPr lang="en-US" altLang="zh-CN" sz="1400" b="1" baseline="-25000" dirty="0"/>
              <a:t>1</a:t>
            </a:r>
            <a:r>
              <a:rPr lang="en-US" altLang="zh-CN" sz="1400" b="1" dirty="0"/>
              <a:t>) -&gt; R</a:t>
            </a:r>
            <a:r>
              <a:rPr lang="en-US" altLang="zh-CN" sz="1400" b="1" baseline="-25000" dirty="0"/>
              <a:t>0</a:t>
            </a:r>
          </a:p>
          <a:p>
            <a:pPr lvl="3" eaLnBrk="1" hangingPunct="1"/>
            <a:r>
              <a:rPr lang="zh-CN" altLang="en-US" sz="1400" b="1" dirty="0"/>
              <a:t>第</a:t>
            </a:r>
            <a:r>
              <a:rPr lang="en-US" altLang="zh-CN" sz="1400" b="1" dirty="0"/>
              <a:t>1</a:t>
            </a:r>
            <a:r>
              <a:rPr lang="zh-CN" altLang="en-US" sz="1400" b="1" dirty="0"/>
              <a:t>个时钟周期：</a:t>
            </a:r>
            <a:r>
              <a:rPr lang="en-US" altLang="zh-CN" sz="1400" b="1" dirty="0"/>
              <a:t>R</a:t>
            </a:r>
            <a:r>
              <a:rPr lang="en-US" altLang="zh-CN" sz="1400" b="1" baseline="-25000" dirty="0"/>
              <a:t>0</a:t>
            </a:r>
            <a:r>
              <a:rPr lang="zh-CN" altLang="en-US" sz="1400" b="1" dirty="0"/>
              <a:t>从通用寄存器经过内部总线</a:t>
            </a:r>
            <a:r>
              <a:rPr lang="en-US" altLang="zh-CN" sz="1400" b="1" dirty="0"/>
              <a:t>IB</a:t>
            </a:r>
            <a:r>
              <a:rPr lang="zh-CN" altLang="en-US" sz="1400" b="1" dirty="0"/>
              <a:t>送</a:t>
            </a:r>
            <a:r>
              <a:rPr lang="en-US" altLang="zh-CN" sz="1400" b="1" dirty="0"/>
              <a:t>LA</a:t>
            </a:r>
            <a:r>
              <a:rPr lang="zh-CN" altLang="en-US" sz="1400" b="1" dirty="0"/>
              <a:t>，再送</a:t>
            </a:r>
            <a:r>
              <a:rPr lang="en-US" altLang="zh-CN" sz="1400" b="1" dirty="0"/>
              <a:t>A</a:t>
            </a:r>
          </a:p>
          <a:p>
            <a:pPr lvl="4" eaLnBrk="1" hangingPunct="1"/>
            <a:r>
              <a:rPr lang="en-US" altLang="zh-CN" sz="1400" b="1" dirty="0"/>
              <a:t>R</a:t>
            </a:r>
            <a:r>
              <a:rPr lang="en-US" altLang="zh-CN" sz="1400" b="1" baseline="-25000" dirty="0"/>
              <a:t>0</a:t>
            </a:r>
            <a:r>
              <a:rPr lang="en-US" altLang="zh-CN" sz="1400" b="1" dirty="0"/>
              <a:t>-&gt;IB</a:t>
            </a:r>
            <a:r>
              <a:rPr lang="zh-CN" altLang="en-US" sz="1400" b="1" dirty="0"/>
              <a:t>，</a:t>
            </a:r>
            <a:r>
              <a:rPr lang="en-US" altLang="zh-CN" sz="1400" b="1" dirty="0"/>
              <a:t>IB-&gt;LA</a:t>
            </a:r>
          </a:p>
          <a:p>
            <a:pPr lvl="3" eaLnBrk="1" hangingPunct="1"/>
            <a:r>
              <a:rPr lang="zh-CN" altLang="en-US" sz="1400" b="1" dirty="0"/>
              <a:t>第</a:t>
            </a:r>
            <a:r>
              <a:rPr lang="en-US" altLang="zh-CN" sz="1400" b="1" dirty="0"/>
              <a:t>2</a:t>
            </a:r>
            <a:r>
              <a:rPr lang="zh-CN" altLang="en-US" sz="1400" b="1" dirty="0"/>
              <a:t>个时钟周期：</a:t>
            </a:r>
            <a:r>
              <a:rPr lang="en-US" altLang="zh-CN" sz="1400" b="1" dirty="0"/>
              <a:t>R</a:t>
            </a:r>
            <a:r>
              <a:rPr lang="en-US" altLang="zh-CN" sz="1400" b="1" baseline="-25000" dirty="0"/>
              <a:t>1</a:t>
            </a:r>
            <a:r>
              <a:rPr lang="zh-CN" altLang="en-US" sz="1400" b="1" dirty="0"/>
              <a:t>从通用寄存器经过内部总线</a:t>
            </a:r>
            <a:r>
              <a:rPr lang="en-US" altLang="zh-CN" sz="1400" b="1" dirty="0"/>
              <a:t>IB</a:t>
            </a:r>
            <a:r>
              <a:rPr lang="zh-CN" altLang="en-US" sz="1400" b="1" dirty="0"/>
              <a:t>送</a:t>
            </a:r>
            <a:r>
              <a:rPr lang="en-US" altLang="zh-CN" sz="1400" b="1" dirty="0"/>
              <a:t>LB</a:t>
            </a:r>
            <a:r>
              <a:rPr lang="zh-CN" altLang="en-US" sz="1400" b="1" dirty="0"/>
              <a:t>，再送</a:t>
            </a:r>
            <a:r>
              <a:rPr lang="en-US" altLang="zh-CN" sz="1400" b="1" dirty="0"/>
              <a:t>B</a:t>
            </a:r>
          </a:p>
          <a:p>
            <a:pPr lvl="4" eaLnBrk="1" hangingPunct="1"/>
            <a:r>
              <a:rPr lang="en-US" altLang="zh-CN" sz="1400" b="1" dirty="0"/>
              <a:t>R</a:t>
            </a:r>
            <a:r>
              <a:rPr lang="en-US" altLang="zh-CN" sz="1400" b="1" baseline="-25000" dirty="0"/>
              <a:t>1</a:t>
            </a:r>
            <a:r>
              <a:rPr lang="en-US" altLang="zh-CN" sz="1400" b="1" dirty="0"/>
              <a:t>-&gt;IB</a:t>
            </a:r>
            <a:r>
              <a:rPr lang="zh-CN" altLang="en-US" sz="1400" b="1" dirty="0"/>
              <a:t>，</a:t>
            </a:r>
            <a:r>
              <a:rPr lang="en-US" altLang="zh-CN" sz="1400" b="1" dirty="0"/>
              <a:t>IB-&gt;LB</a:t>
            </a:r>
          </a:p>
          <a:p>
            <a:pPr lvl="3" eaLnBrk="1" hangingPunct="1"/>
            <a:r>
              <a:rPr lang="zh-CN" altLang="en-US" sz="1400" b="1" dirty="0"/>
              <a:t>第</a:t>
            </a:r>
            <a:r>
              <a:rPr lang="en-US" altLang="zh-CN" sz="1400" b="1" dirty="0"/>
              <a:t>3</a:t>
            </a:r>
            <a:r>
              <a:rPr lang="zh-CN" altLang="en-US" sz="1400" b="1" dirty="0"/>
              <a:t>个时钟周期：计算</a:t>
            </a:r>
            <a:r>
              <a:rPr lang="en-US" altLang="zh-CN" sz="1400" b="1" dirty="0"/>
              <a:t>(R</a:t>
            </a:r>
            <a:r>
              <a:rPr lang="en-US" altLang="zh-CN" sz="1400" b="1" baseline="-25000" dirty="0"/>
              <a:t>0</a:t>
            </a:r>
            <a:r>
              <a:rPr lang="en-US" altLang="zh-CN" sz="1400" b="1" dirty="0"/>
              <a:t>) + (R</a:t>
            </a:r>
            <a:r>
              <a:rPr lang="en-US" altLang="zh-CN" sz="1400" b="1" baseline="-25000" dirty="0"/>
              <a:t>1</a:t>
            </a:r>
            <a:r>
              <a:rPr lang="en-US" altLang="zh-CN" sz="1400" b="1" dirty="0"/>
              <a:t>)</a:t>
            </a:r>
            <a:r>
              <a:rPr lang="zh-CN" altLang="en-US" sz="1400" b="1" dirty="0"/>
              <a:t>，并将运算结果经过内部总线</a:t>
            </a:r>
            <a:r>
              <a:rPr lang="en-US" altLang="zh-CN" sz="1400" b="1" dirty="0"/>
              <a:t>IB</a:t>
            </a:r>
            <a:r>
              <a:rPr lang="zh-CN" altLang="en-US" sz="1400" b="1" dirty="0"/>
              <a:t>送通用寄存器的</a:t>
            </a:r>
            <a:r>
              <a:rPr lang="en-US" altLang="zh-CN" sz="1400" b="1" dirty="0"/>
              <a:t>R</a:t>
            </a:r>
            <a:r>
              <a:rPr lang="en-US" altLang="zh-CN" sz="1400" b="1" baseline="-25000" dirty="0"/>
              <a:t>0</a:t>
            </a:r>
          </a:p>
          <a:p>
            <a:pPr lvl="4" eaLnBrk="1" hangingPunct="1"/>
            <a:r>
              <a:rPr lang="en-US" altLang="zh-CN" sz="1400" b="1" dirty="0"/>
              <a:t> </a:t>
            </a:r>
            <a:r>
              <a:rPr lang="en-US" altLang="zh-CN" sz="1400" b="1" dirty="0" err="1"/>
              <a:t>AluOP</a:t>
            </a:r>
            <a:r>
              <a:rPr lang="en-US" altLang="zh-CN" sz="1400" b="1" dirty="0"/>
              <a:t>=ADD</a:t>
            </a:r>
            <a:r>
              <a:rPr lang="zh-CN" altLang="en-US" sz="1400" b="1" dirty="0"/>
              <a:t>，</a:t>
            </a:r>
            <a:r>
              <a:rPr lang="en-US" altLang="zh-CN" sz="1400" b="1" dirty="0"/>
              <a:t>(R</a:t>
            </a:r>
            <a:r>
              <a:rPr lang="en-US" altLang="zh-CN" sz="1400" b="1" baseline="-25000" dirty="0"/>
              <a:t>0</a:t>
            </a:r>
            <a:r>
              <a:rPr lang="en-US" altLang="zh-CN" sz="1400" b="1" dirty="0"/>
              <a:t>) + (R</a:t>
            </a:r>
            <a:r>
              <a:rPr lang="en-US" altLang="zh-CN" sz="1400" b="1" baseline="-25000" dirty="0"/>
              <a:t>1</a:t>
            </a:r>
            <a:r>
              <a:rPr lang="en-US" altLang="zh-CN" sz="1400" b="1" dirty="0"/>
              <a:t>) -&gt; IB</a:t>
            </a:r>
            <a:r>
              <a:rPr lang="zh-CN" altLang="en-US" sz="1400" b="1" dirty="0"/>
              <a:t>，</a:t>
            </a:r>
            <a:r>
              <a:rPr lang="en-US" altLang="zh-CN" sz="1400" b="1" dirty="0"/>
              <a:t>IB -&gt; R</a:t>
            </a:r>
            <a:r>
              <a:rPr lang="en-US" altLang="zh-CN" sz="1400" b="1" baseline="-25000" dirty="0"/>
              <a:t>0</a:t>
            </a:r>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p:txBody>
      </p:sp>
      <p:pic>
        <p:nvPicPr>
          <p:cNvPr id="10" name="图片 9">
            <a:extLst>
              <a:ext uri="{FF2B5EF4-FFF2-40B4-BE49-F238E27FC236}">
                <a16:creationId xmlns:a16="http://schemas.microsoft.com/office/drawing/2014/main" id="{84DABE9D-3AFC-482C-85DE-545AA3E59C4D}"/>
              </a:ext>
            </a:extLst>
          </p:cNvPr>
          <p:cNvPicPr>
            <a:picLocks noChangeAspect="1"/>
          </p:cNvPicPr>
          <p:nvPr/>
        </p:nvPicPr>
        <p:blipFill>
          <a:blip r:embed="rId2"/>
          <a:stretch>
            <a:fillRect/>
          </a:stretch>
        </p:blipFill>
        <p:spPr>
          <a:xfrm>
            <a:off x="182648" y="4494564"/>
            <a:ext cx="3957304" cy="1832134"/>
          </a:xfrm>
          <a:prstGeom prst="rect">
            <a:avLst/>
          </a:prstGeom>
        </p:spPr>
      </p:pic>
      <p:grpSp>
        <p:nvGrpSpPr>
          <p:cNvPr id="23" name="组合 22">
            <a:extLst>
              <a:ext uri="{FF2B5EF4-FFF2-40B4-BE49-F238E27FC236}">
                <a16:creationId xmlns:a16="http://schemas.microsoft.com/office/drawing/2014/main" id="{06EA213D-3567-47FB-987A-D8F8F46D5AD9}"/>
              </a:ext>
            </a:extLst>
          </p:cNvPr>
          <p:cNvGrpSpPr/>
          <p:nvPr/>
        </p:nvGrpSpPr>
        <p:grpSpPr>
          <a:xfrm>
            <a:off x="3851920" y="3861048"/>
            <a:ext cx="5148064" cy="2520341"/>
            <a:chOff x="3851920" y="4059694"/>
            <a:chExt cx="5148064" cy="2520341"/>
          </a:xfrm>
        </p:grpSpPr>
        <p:grpSp>
          <p:nvGrpSpPr>
            <p:cNvPr id="20" name="组合 19">
              <a:extLst>
                <a:ext uri="{FF2B5EF4-FFF2-40B4-BE49-F238E27FC236}">
                  <a16:creationId xmlns:a16="http://schemas.microsoft.com/office/drawing/2014/main" id="{390F574A-143A-4303-ADFB-695CC139606C}"/>
                </a:ext>
              </a:extLst>
            </p:cNvPr>
            <p:cNvGrpSpPr/>
            <p:nvPr/>
          </p:nvGrpSpPr>
          <p:grpSpPr>
            <a:xfrm>
              <a:off x="3851920" y="4059694"/>
              <a:ext cx="5148064" cy="2520341"/>
              <a:chOff x="3851920" y="4059694"/>
              <a:chExt cx="5148064" cy="2520341"/>
            </a:xfrm>
          </p:grpSpPr>
          <p:grpSp>
            <p:nvGrpSpPr>
              <p:cNvPr id="17" name="组合 16">
                <a:extLst>
                  <a:ext uri="{FF2B5EF4-FFF2-40B4-BE49-F238E27FC236}">
                    <a16:creationId xmlns:a16="http://schemas.microsoft.com/office/drawing/2014/main" id="{F190714B-D1F4-4054-A866-3B39E005DBD0}"/>
                  </a:ext>
                </a:extLst>
              </p:cNvPr>
              <p:cNvGrpSpPr/>
              <p:nvPr/>
            </p:nvGrpSpPr>
            <p:grpSpPr>
              <a:xfrm>
                <a:off x="3851920" y="4059694"/>
                <a:ext cx="5148064" cy="2520341"/>
                <a:chOff x="3707904" y="4059694"/>
                <a:chExt cx="5148064" cy="2520341"/>
              </a:xfrm>
            </p:grpSpPr>
            <p:grpSp>
              <p:nvGrpSpPr>
                <p:cNvPr id="9" name="组合 8">
                  <a:extLst>
                    <a:ext uri="{FF2B5EF4-FFF2-40B4-BE49-F238E27FC236}">
                      <a16:creationId xmlns:a16="http://schemas.microsoft.com/office/drawing/2014/main" id="{FA556924-A401-496B-8EF6-DA0F22122C3A}"/>
                    </a:ext>
                  </a:extLst>
                </p:cNvPr>
                <p:cNvGrpSpPr/>
                <p:nvPr/>
              </p:nvGrpSpPr>
              <p:grpSpPr>
                <a:xfrm>
                  <a:off x="3707904" y="4059694"/>
                  <a:ext cx="5148064" cy="2520341"/>
                  <a:chOff x="1835696" y="3717032"/>
                  <a:chExt cx="5148064" cy="2520341"/>
                </a:xfrm>
              </p:grpSpPr>
              <p:pic>
                <p:nvPicPr>
                  <p:cNvPr id="6" name="图片 5">
                    <a:extLst>
                      <a:ext uri="{FF2B5EF4-FFF2-40B4-BE49-F238E27FC236}">
                        <a16:creationId xmlns:a16="http://schemas.microsoft.com/office/drawing/2014/main" id="{C7CE50AA-CF3F-4C64-83ED-81BE9FD957DD}"/>
                      </a:ext>
                    </a:extLst>
                  </p:cNvPr>
                  <p:cNvPicPr>
                    <a:picLocks noChangeAspect="1"/>
                  </p:cNvPicPr>
                  <p:nvPr/>
                </p:nvPicPr>
                <p:blipFill>
                  <a:blip r:embed="rId3"/>
                  <a:stretch>
                    <a:fillRect/>
                  </a:stretch>
                </p:blipFill>
                <p:spPr>
                  <a:xfrm>
                    <a:off x="2123728" y="3822963"/>
                    <a:ext cx="4860032" cy="2414410"/>
                  </a:xfrm>
                  <a:prstGeom prst="rect">
                    <a:avLst/>
                  </a:prstGeom>
                </p:spPr>
              </p:pic>
              <p:pic>
                <p:nvPicPr>
                  <p:cNvPr id="8" name="图片 7">
                    <a:extLst>
                      <a:ext uri="{FF2B5EF4-FFF2-40B4-BE49-F238E27FC236}">
                        <a16:creationId xmlns:a16="http://schemas.microsoft.com/office/drawing/2014/main" id="{C79F3160-4D89-4F0D-B555-02F28549D62C}"/>
                      </a:ext>
                    </a:extLst>
                  </p:cNvPr>
                  <p:cNvPicPr>
                    <a:picLocks noChangeAspect="1"/>
                  </p:cNvPicPr>
                  <p:nvPr/>
                </p:nvPicPr>
                <p:blipFill>
                  <a:blip r:embed="rId4"/>
                  <a:stretch>
                    <a:fillRect/>
                  </a:stretch>
                </p:blipFill>
                <p:spPr>
                  <a:xfrm>
                    <a:off x="1835696" y="3717032"/>
                    <a:ext cx="2304256" cy="457223"/>
                  </a:xfrm>
                  <a:prstGeom prst="rect">
                    <a:avLst/>
                  </a:prstGeom>
                </p:spPr>
              </p:pic>
            </p:grpSp>
            <p:sp>
              <p:nvSpPr>
                <p:cNvPr id="11" name="等腰三角形 10">
                  <a:extLst>
                    <a:ext uri="{FF2B5EF4-FFF2-40B4-BE49-F238E27FC236}">
                      <a16:creationId xmlns:a16="http://schemas.microsoft.com/office/drawing/2014/main" id="{0AC705B0-042A-4241-81CA-7C8098EEC2E8}"/>
                    </a:ext>
                  </a:extLst>
                </p:cNvPr>
                <p:cNvSpPr/>
                <p:nvPr/>
              </p:nvSpPr>
              <p:spPr>
                <a:xfrm rot="10800000">
                  <a:off x="7901729" y="5085184"/>
                  <a:ext cx="72008" cy="72008"/>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a:extLst>
                  <a:ext uri="{FF2B5EF4-FFF2-40B4-BE49-F238E27FC236}">
                    <a16:creationId xmlns:a16="http://schemas.microsoft.com/office/drawing/2014/main" id="{6A0C9986-5FD9-433F-A169-77FE2D052BE4}"/>
                  </a:ext>
                </a:extLst>
              </p:cNvPr>
              <p:cNvPicPr>
                <a:picLocks noChangeAspect="1"/>
              </p:cNvPicPr>
              <p:nvPr/>
            </p:nvPicPr>
            <p:blipFill>
              <a:blip r:embed="rId5"/>
              <a:stretch>
                <a:fillRect/>
              </a:stretch>
            </p:blipFill>
            <p:spPr>
              <a:xfrm>
                <a:off x="5502317" y="5418247"/>
                <a:ext cx="137820" cy="188354"/>
              </a:xfrm>
              <a:prstGeom prst="rect">
                <a:avLst/>
              </a:prstGeom>
            </p:spPr>
          </p:pic>
        </p:grpSp>
        <p:pic>
          <p:nvPicPr>
            <p:cNvPr id="22" name="图片 21">
              <a:extLst>
                <a:ext uri="{FF2B5EF4-FFF2-40B4-BE49-F238E27FC236}">
                  <a16:creationId xmlns:a16="http://schemas.microsoft.com/office/drawing/2014/main" id="{3AF43779-5172-42E4-87D3-CAB309589B2D}"/>
                </a:ext>
              </a:extLst>
            </p:cNvPr>
            <p:cNvPicPr>
              <a:picLocks noChangeAspect="1"/>
            </p:cNvPicPr>
            <p:nvPr/>
          </p:nvPicPr>
          <p:blipFill>
            <a:blip r:embed="rId6"/>
            <a:stretch>
              <a:fillRect/>
            </a:stretch>
          </p:blipFill>
          <p:spPr>
            <a:xfrm>
              <a:off x="6563133" y="5427863"/>
              <a:ext cx="163320" cy="168124"/>
            </a:xfrm>
            <a:prstGeom prst="rect">
              <a:avLst/>
            </a:prstGeom>
          </p:spPr>
        </p:pic>
      </p:grpSp>
      <p:sp>
        <p:nvSpPr>
          <p:cNvPr id="13" name="文本框 12">
            <a:extLst>
              <a:ext uri="{FF2B5EF4-FFF2-40B4-BE49-F238E27FC236}">
                <a16:creationId xmlns:a16="http://schemas.microsoft.com/office/drawing/2014/main" id="{484F839F-BFB8-4BAF-88C2-5D84DEEBA1A2}"/>
              </a:ext>
            </a:extLst>
          </p:cNvPr>
          <p:cNvSpPr txBox="1"/>
          <p:nvPr/>
        </p:nvSpPr>
        <p:spPr>
          <a:xfrm>
            <a:off x="2987824" y="6525344"/>
            <a:ext cx="3168352" cy="307777"/>
          </a:xfrm>
          <a:prstGeom prst="rect">
            <a:avLst/>
          </a:prstGeom>
          <a:noFill/>
        </p:spPr>
        <p:txBody>
          <a:bodyPr wrap="square">
            <a:spAutoFit/>
          </a:bodyPr>
          <a:lstStyle/>
          <a:p>
            <a:r>
              <a:rPr lang="zh-CN" altLang="en-US" sz="1400" b="1" dirty="0"/>
              <a:t>图</a:t>
            </a:r>
            <a:r>
              <a:rPr lang="en-US" altLang="zh-CN" sz="1400" b="1" dirty="0"/>
              <a:t>3.20    </a:t>
            </a:r>
            <a:r>
              <a:rPr lang="zh-CN" altLang="en-US" sz="1400" b="1" dirty="0"/>
              <a:t>单总线结构运算器</a:t>
            </a:r>
            <a:endParaRPr lang="zh-CN" altLang="en-US" sz="1400" dirty="0"/>
          </a:p>
        </p:txBody>
      </p:sp>
    </p:spTree>
    <p:extLst>
      <p:ext uri="{BB962C8B-B14F-4D97-AF65-F5344CB8AC3E}">
        <p14:creationId xmlns:p14="http://schemas.microsoft.com/office/powerpoint/2010/main" val="42842737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A71FC67-B78C-4638-B6A4-EB3E67C9B415}"/>
              </a:ext>
            </a:extLst>
          </p:cNvPr>
          <p:cNvSpPr>
            <a:spLocks noGrp="1"/>
          </p:cNvSpPr>
          <p:nvPr>
            <p:ph idx="1"/>
          </p:nvPr>
        </p:nvSpPr>
        <p:spPr>
          <a:xfrm>
            <a:off x="457200" y="188640"/>
            <a:ext cx="8229600" cy="4525963"/>
          </a:xfrm>
        </p:spPr>
        <p:txBody>
          <a:bodyPr/>
          <a:lstStyle/>
          <a:p>
            <a:pPr lvl="2" eaLnBrk="1" hangingPunct="1"/>
            <a:r>
              <a:rPr lang="zh-CN" altLang="en-US" sz="1800" b="1" dirty="0"/>
              <a:t>（</a:t>
            </a:r>
            <a:r>
              <a:rPr lang="en-US" altLang="zh-CN" sz="1800" b="1" dirty="0"/>
              <a:t>2</a:t>
            </a:r>
            <a:r>
              <a:rPr lang="zh-CN" altLang="en-US" sz="1800" b="1" dirty="0"/>
              <a:t>）双总线结构运算器</a:t>
            </a:r>
            <a:endParaRPr lang="en-US" altLang="zh-CN" sz="1800" b="1" dirty="0"/>
          </a:p>
          <a:p>
            <a:pPr lvl="3" eaLnBrk="1" hangingPunct="1"/>
            <a:r>
              <a:rPr lang="en-US" altLang="zh-CN" sz="1400" b="1" dirty="0"/>
              <a:t>L</a:t>
            </a:r>
            <a:r>
              <a:rPr lang="zh-CN" altLang="en-US" sz="1400" b="1" dirty="0"/>
              <a:t>：缓冲寄存器（缓冲器）</a:t>
            </a:r>
            <a:endParaRPr lang="en-US" altLang="zh-CN" sz="1400" b="1" dirty="0"/>
          </a:p>
          <a:p>
            <a:pPr lvl="3" eaLnBrk="1" hangingPunct="1"/>
            <a:r>
              <a:rPr lang="en-US" altLang="zh-CN" sz="1400" b="1" dirty="0"/>
              <a:t>IB1</a:t>
            </a:r>
            <a:r>
              <a:rPr lang="zh-CN" altLang="en-US" sz="1400" b="1" dirty="0"/>
              <a:t>：内部总线</a:t>
            </a:r>
            <a:r>
              <a:rPr lang="en-US" altLang="zh-CN" sz="1400" b="1" dirty="0"/>
              <a:t>1</a:t>
            </a:r>
          </a:p>
          <a:p>
            <a:pPr lvl="3" eaLnBrk="1" hangingPunct="1"/>
            <a:r>
              <a:rPr lang="en-US" altLang="zh-CN" sz="1400" b="1" dirty="0"/>
              <a:t>IB2</a:t>
            </a:r>
            <a:r>
              <a:rPr lang="zh-CN" altLang="en-US" sz="1400" b="1" dirty="0"/>
              <a:t>：内部总线</a:t>
            </a:r>
            <a:r>
              <a:rPr lang="en-US" altLang="zh-CN" sz="1400" b="1" dirty="0"/>
              <a:t>2</a:t>
            </a:r>
          </a:p>
          <a:p>
            <a:pPr lvl="3" eaLnBrk="1" hangingPunct="1"/>
            <a:r>
              <a:rPr lang="zh-CN" altLang="en-US" sz="1400" b="1" dirty="0"/>
              <a:t>通用寄存器堆有</a:t>
            </a:r>
            <a:r>
              <a:rPr lang="en-US" altLang="zh-CN" sz="1400" b="1" dirty="0"/>
              <a:t>2</a:t>
            </a:r>
            <a:r>
              <a:rPr lang="zh-CN" altLang="en-US" sz="1400" b="1" dirty="0"/>
              <a:t>个输出端、</a:t>
            </a:r>
            <a:r>
              <a:rPr lang="en-US" altLang="zh-CN" sz="1400" b="1" dirty="0"/>
              <a:t>1</a:t>
            </a:r>
            <a:r>
              <a:rPr lang="zh-CN" altLang="en-US" sz="1400" b="1" dirty="0"/>
              <a:t>个输入端</a:t>
            </a:r>
            <a:endParaRPr lang="en-US" altLang="zh-CN" sz="1400" b="1" dirty="0"/>
          </a:p>
          <a:p>
            <a:pPr lvl="3" eaLnBrk="1" hangingPunct="1"/>
            <a:endParaRPr lang="en-US" altLang="zh-CN" sz="1400" b="1" dirty="0"/>
          </a:p>
          <a:p>
            <a:pPr lvl="3" eaLnBrk="1" hangingPunct="1"/>
            <a:r>
              <a:rPr lang="zh-CN" altLang="en-US" sz="1400" b="1" dirty="0"/>
              <a:t>例如：</a:t>
            </a:r>
            <a:r>
              <a:rPr lang="en-US" altLang="zh-CN" sz="1400" b="1" dirty="0"/>
              <a:t>ADD R</a:t>
            </a:r>
            <a:r>
              <a:rPr lang="en-US" altLang="zh-CN" sz="1400" b="1" baseline="-25000" dirty="0"/>
              <a:t>0 </a:t>
            </a:r>
            <a:r>
              <a:rPr lang="en-US" altLang="zh-CN" sz="1400" b="1" dirty="0"/>
              <a:t>, R</a:t>
            </a:r>
            <a:r>
              <a:rPr lang="en-US" altLang="zh-CN" sz="1400" b="1" baseline="-25000" dirty="0"/>
              <a:t>1</a:t>
            </a:r>
            <a:r>
              <a:rPr lang="en-US" altLang="zh-CN" sz="1400" b="1" dirty="0"/>
              <a:t>         ;(R</a:t>
            </a:r>
            <a:r>
              <a:rPr lang="en-US" altLang="zh-CN" sz="1400" b="1" baseline="-25000" dirty="0"/>
              <a:t>0</a:t>
            </a:r>
            <a:r>
              <a:rPr lang="en-US" altLang="zh-CN" sz="1400" b="1" dirty="0"/>
              <a:t>) + (R</a:t>
            </a:r>
            <a:r>
              <a:rPr lang="en-US" altLang="zh-CN" sz="1400" b="1" baseline="-25000" dirty="0"/>
              <a:t>1</a:t>
            </a:r>
            <a:r>
              <a:rPr lang="en-US" altLang="zh-CN" sz="1400" b="1" dirty="0"/>
              <a:t>) -&gt; R</a:t>
            </a:r>
            <a:r>
              <a:rPr lang="en-US" altLang="zh-CN" sz="1400" b="1" baseline="-25000" dirty="0"/>
              <a:t>0</a:t>
            </a:r>
          </a:p>
          <a:p>
            <a:pPr lvl="3" eaLnBrk="1" hangingPunct="1"/>
            <a:r>
              <a:rPr lang="zh-CN" altLang="en-US" sz="1400" b="1" dirty="0"/>
              <a:t>第</a:t>
            </a:r>
            <a:r>
              <a:rPr lang="en-US" altLang="zh-CN" sz="1400" b="1" dirty="0"/>
              <a:t>1</a:t>
            </a:r>
            <a:r>
              <a:rPr lang="zh-CN" altLang="en-US" sz="1400" b="1" dirty="0"/>
              <a:t>个时钟周期：</a:t>
            </a:r>
            <a:r>
              <a:rPr lang="en-US" altLang="zh-CN" sz="1400" b="1" dirty="0"/>
              <a:t>R</a:t>
            </a:r>
            <a:r>
              <a:rPr lang="en-US" altLang="zh-CN" sz="1400" b="1" baseline="-25000" dirty="0"/>
              <a:t>0</a:t>
            </a:r>
            <a:r>
              <a:rPr lang="zh-CN" altLang="en-US" sz="1400" b="1" dirty="0"/>
              <a:t>从通用寄存器经过内部总线</a:t>
            </a:r>
            <a:r>
              <a:rPr lang="en-US" altLang="zh-CN" sz="1400" b="1" dirty="0"/>
              <a:t>IB1</a:t>
            </a:r>
            <a:r>
              <a:rPr lang="zh-CN" altLang="en-US" sz="1400" b="1" dirty="0"/>
              <a:t>送</a:t>
            </a:r>
            <a:r>
              <a:rPr lang="en-US" altLang="zh-CN" sz="1400" b="1" dirty="0"/>
              <a:t>A</a:t>
            </a:r>
            <a:r>
              <a:rPr lang="zh-CN" altLang="en-US" sz="1400" b="1" dirty="0"/>
              <a:t>，</a:t>
            </a:r>
            <a:r>
              <a:rPr lang="en-US" altLang="zh-CN" sz="1400" b="1" dirty="0"/>
              <a:t>R</a:t>
            </a:r>
            <a:r>
              <a:rPr lang="en-US" altLang="zh-CN" sz="1400" b="1" baseline="-25000" dirty="0"/>
              <a:t>1</a:t>
            </a:r>
            <a:r>
              <a:rPr lang="zh-CN" altLang="en-US" sz="1400" b="1" dirty="0"/>
              <a:t>从通用寄存器结果内部总线</a:t>
            </a:r>
            <a:r>
              <a:rPr lang="en-US" altLang="zh-CN" sz="1400" b="1" dirty="0"/>
              <a:t>IB2</a:t>
            </a:r>
            <a:r>
              <a:rPr lang="zh-CN" altLang="en-US" sz="1400" b="1" dirty="0"/>
              <a:t>送</a:t>
            </a:r>
            <a:r>
              <a:rPr lang="en-US" altLang="zh-CN" sz="1400" b="1" dirty="0"/>
              <a:t>B</a:t>
            </a:r>
            <a:r>
              <a:rPr lang="zh-CN" altLang="en-US" sz="1400" b="1" dirty="0"/>
              <a:t>，完成加法运算，并将结果送</a:t>
            </a:r>
            <a:r>
              <a:rPr lang="en-US" altLang="zh-CN" sz="1400" b="1" dirty="0"/>
              <a:t>L</a:t>
            </a:r>
          </a:p>
          <a:p>
            <a:pPr lvl="4" eaLnBrk="1" hangingPunct="1"/>
            <a:r>
              <a:rPr lang="en-US" altLang="zh-CN" sz="1400" b="1" dirty="0"/>
              <a:t>R</a:t>
            </a:r>
            <a:r>
              <a:rPr lang="en-US" altLang="zh-CN" sz="1400" b="1" baseline="-25000" dirty="0"/>
              <a:t>0</a:t>
            </a:r>
            <a:r>
              <a:rPr lang="en-US" altLang="zh-CN" sz="1400" b="1" dirty="0"/>
              <a:t>-&gt;IB1</a:t>
            </a:r>
            <a:r>
              <a:rPr lang="zh-CN" altLang="en-US" sz="1400" b="1" dirty="0"/>
              <a:t>，</a:t>
            </a:r>
            <a:r>
              <a:rPr lang="en-US" altLang="zh-CN" sz="1400" b="1" dirty="0"/>
              <a:t>R</a:t>
            </a:r>
            <a:r>
              <a:rPr lang="en-US" altLang="zh-CN" sz="1400" b="1" baseline="-25000" dirty="0"/>
              <a:t>1</a:t>
            </a:r>
            <a:r>
              <a:rPr lang="en-US" altLang="zh-CN" sz="1400" b="1" dirty="0"/>
              <a:t>-&gt;IB2</a:t>
            </a:r>
            <a:r>
              <a:rPr lang="zh-CN" altLang="en-US" sz="1400" b="1" dirty="0"/>
              <a:t>，</a:t>
            </a:r>
            <a:r>
              <a:rPr lang="en-US" altLang="zh-CN" sz="1400" b="1" dirty="0" err="1"/>
              <a:t>AluOP</a:t>
            </a:r>
            <a:r>
              <a:rPr lang="en-US" altLang="zh-CN" sz="1400" b="1" dirty="0"/>
              <a:t>=ADD</a:t>
            </a:r>
          </a:p>
          <a:p>
            <a:pPr lvl="3" eaLnBrk="1" hangingPunct="1"/>
            <a:r>
              <a:rPr lang="zh-CN" altLang="en-US" sz="1400" b="1" dirty="0"/>
              <a:t>第</a:t>
            </a:r>
            <a:r>
              <a:rPr lang="en-US" altLang="zh-CN" sz="1400" b="1" dirty="0"/>
              <a:t>2</a:t>
            </a:r>
            <a:r>
              <a:rPr lang="zh-CN" altLang="en-US" sz="1400" b="1" dirty="0"/>
              <a:t>个时钟周期：运算结果从</a:t>
            </a:r>
            <a:r>
              <a:rPr lang="en-US" altLang="zh-CN" sz="1400" b="1" dirty="0"/>
              <a:t>L</a:t>
            </a:r>
            <a:r>
              <a:rPr lang="zh-CN" altLang="en-US" sz="1400" b="1" dirty="0"/>
              <a:t>经过内部总线</a:t>
            </a:r>
            <a:r>
              <a:rPr lang="en-US" altLang="zh-CN" sz="1400" b="1" dirty="0"/>
              <a:t>IB1</a:t>
            </a:r>
            <a:r>
              <a:rPr lang="zh-CN" altLang="en-US" sz="1400" b="1" dirty="0"/>
              <a:t>送通用寄存器的</a:t>
            </a:r>
            <a:r>
              <a:rPr lang="en-US" altLang="zh-CN" sz="1400" b="1" dirty="0"/>
              <a:t>R</a:t>
            </a:r>
            <a:r>
              <a:rPr lang="en-US" altLang="zh-CN" sz="1400" b="1" baseline="-25000" dirty="0"/>
              <a:t>0</a:t>
            </a:r>
          </a:p>
          <a:p>
            <a:pPr lvl="4" eaLnBrk="1" hangingPunct="1"/>
            <a:r>
              <a:rPr lang="en-US" altLang="zh-CN" sz="1400" b="1" dirty="0"/>
              <a:t>L-&gt;IB1</a:t>
            </a:r>
            <a:r>
              <a:rPr lang="zh-CN" altLang="en-US" sz="1400" b="1" dirty="0"/>
              <a:t>，</a:t>
            </a:r>
            <a:r>
              <a:rPr lang="en-US" altLang="zh-CN" sz="1400" b="1" dirty="0"/>
              <a:t>IB1-&gt;R</a:t>
            </a:r>
            <a:r>
              <a:rPr lang="en-US" altLang="zh-CN" sz="1400" b="1" baseline="-25000" dirty="0"/>
              <a:t>0</a:t>
            </a:r>
          </a:p>
          <a:p>
            <a:pPr lvl="4" eaLnBrk="1" hangingPunct="1"/>
            <a:endParaRPr lang="en-US" altLang="zh-CN" sz="1400" b="1" dirty="0"/>
          </a:p>
          <a:p>
            <a:pPr lvl="3" eaLnBrk="1" hangingPunct="1"/>
            <a:r>
              <a:rPr lang="zh-CN" altLang="en-US" sz="1400" b="1" dirty="0"/>
              <a:t>只需要</a:t>
            </a:r>
            <a:r>
              <a:rPr lang="en-US" altLang="zh-CN" sz="1400" b="1" dirty="0"/>
              <a:t>2</a:t>
            </a:r>
            <a:r>
              <a:rPr lang="zh-CN" altLang="en-US" sz="1400" b="1" dirty="0"/>
              <a:t>个时钟周期，而单总线结构的运算器需要</a:t>
            </a:r>
            <a:r>
              <a:rPr lang="en-US" altLang="zh-CN" sz="1400" b="1" dirty="0"/>
              <a:t>3</a:t>
            </a:r>
            <a:r>
              <a:rPr lang="zh-CN" altLang="en-US" sz="1400" b="1" dirty="0"/>
              <a:t>个时钟周期</a:t>
            </a:r>
          </a:p>
        </p:txBody>
      </p:sp>
      <p:grpSp>
        <p:nvGrpSpPr>
          <p:cNvPr id="15" name="组合 14">
            <a:extLst>
              <a:ext uri="{FF2B5EF4-FFF2-40B4-BE49-F238E27FC236}">
                <a16:creationId xmlns:a16="http://schemas.microsoft.com/office/drawing/2014/main" id="{15577ABD-7B2C-4C6D-BAB1-7DCD22099061}"/>
              </a:ext>
            </a:extLst>
          </p:cNvPr>
          <p:cNvGrpSpPr/>
          <p:nvPr/>
        </p:nvGrpSpPr>
        <p:grpSpPr>
          <a:xfrm>
            <a:off x="2267744" y="4077072"/>
            <a:ext cx="4864801" cy="2335876"/>
            <a:chOff x="2267744" y="4333484"/>
            <a:chExt cx="4864801" cy="2335876"/>
          </a:xfrm>
        </p:grpSpPr>
        <p:grpSp>
          <p:nvGrpSpPr>
            <p:cNvPr id="12" name="组合 11">
              <a:extLst>
                <a:ext uri="{FF2B5EF4-FFF2-40B4-BE49-F238E27FC236}">
                  <a16:creationId xmlns:a16="http://schemas.microsoft.com/office/drawing/2014/main" id="{BF3A56F7-C9E6-4CE4-BFD4-EA9E8B18F72C}"/>
                </a:ext>
              </a:extLst>
            </p:cNvPr>
            <p:cNvGrpSpPr/>
            <p:nvPr/>
          </p:nvGrpSpPr>
          <p:grpSpPr>
            <a:xfrm>
              <a:off x="2267744" y="4333484"/>
              <a:ext cx="4864801" cy="2335876"/>
              <a:chOff x="2267744" y="4333484"/>
              <a:chExt cx="4864801" cy="2335876"/>
            </a:xfrm>
          </p:grpSpPr>
          <p:pic>
            <p:nvPicPr>
              <p:cNvPr id="5" name="图片 4">
                <a:extLst>
                  <a:ext uri="{FF2B5EF4-FFF2-40B4-BE49-F238E27FC236}">
                    <a16:creationId xmlns:a16="http://schemas.microsoft.com/office/drawing/2014/main" id="{CB88CEDE-AE49-42ED-99F9-A943C3017E91}"/>
                  </a:ext>
                </a:extLst>
              </p:cNvPr>
              <p:cNvPicPr>
                <a:picLocks noChangeAspect="1"/>
              </p:cNvPicPr>
              <p:nvPr/>
            </p:nvPicPr>
            <p:blipFill>
              <a:blip r:embed="rId2"/>
              <a:stretch>
                <a:fillRect/>
              </a:stretch>
            </p:blipFill>
            <p:spPr>
              <a:xfrm>
                <a:off x="2267744" y="4333484"/>
                <a:ext cx="4864801" cy="2335876"/>
              </a:xfrm>
              <a:prstGeom prst="rect">
                <a:avLst/>
              </a:prstGeom>
            </p:spPr>
          </p:pic>
          <p:sp>
            <p:nvSpPr>
              <p:cNvPr id="7" name="文本框 6">
                <a:extLst>
                  <a:ext uri="{FF2B5EF4-FFF2-40B4-BE49-F238E27FC236}">
                    <a16:creationId xmlns:a16="http://schemas.microsoft.com/office/drawing/2014/main" id="{06383A5A-F6B1-406B-8762-44A2593293F9}"/>
                  </a:ext>
                </a:extLst>
              </p:cNvPr>
              <p:cNvSpPr txBox="1"/>
              <p:nvPr/>
            </p:nvSpPr>
            <p:spPr>
              <a:xfrm>
                <a:off x="3487718" y="5301208"/>
                <a:ext cx="364202" cy="307777"/>
              </a:xfrm>
              <a:prstGeom prst="rect">
                <a:avLst/>
              </a:prstGeom>
              <a:noFill/>
            </p:spPr>
            <p:txBody>
              <a:bodyPr wrap="none" rtlCol="0">
                <a:spAutoFit/>
              </a:bodyPr>
              <a:lstStyle/>
              <a:p>
                <a:r>
                  <a:rPr lang="zh-CN" altLang="en-US" sz="1400" b="1" dirty="0">
                    <a:solidFill>
                      <a:srgbClr val="FF0000"/>
                    </a:solidFill>
                    <a:latin typeface="等线" panose="02010600030101010101" pitchFamily="2" charset="-122"/>
                    <a:ea typeface="等线" panose="02010600030101010101" pitchFamily="2" charset="-122"/>
                  </a:rPr>
                  <a:t>①</a:t>
                </a:r>
                <a:endParaRPr lang="zh-CN" altLang="en-US" sz="1400" b="1" dirty="0">
                  <a:solidFill>
                    <a:srgbClr val="FF0000"/>
                  </a:solidFill>
                </a:endParaRPr>
              </a:p>
            </p:txBody>
          </p:sp>
          <p:sp>
            <p:nvSpPr>
              <p:cNvPr id="8" name="文本框 7">
                <a:extLst>
                  <a:ext uri="{FF2B5EF4-FFF2-40B4-BE49-F238E27FC236}">
                    <a16:creationId xmlns:a16="http://schemas.microsoft.com/office/drawing/2014/main" id="{72E136CF-7C46-413D-BE0D-95D32B8CBA0C}"/>
                  </a:ext>
                </a:extLst>
              </p:cNvPr>
              <p:cNvSpPr txBox="1"/>
              <p:nvPr/>
            </p:nvSpPr>
            <p:spPr>
              <a:xfrm>
                <a:off x="2983662" y="5733256"/>
                <a:ext cx="364202" cy="307777"/>
              </a:xfrm>
              <a:prstGeom prst="rect">
                <a:avLst/>
              </a:prstGeom>
              <a:noFill/>
            </p:spPr>
            <p:txBody>
              <a:bodyPr wrap="none" rtlCol="0">
                <a:spAutoFit/>
              </a:bodyPr>
              <a:lstStyle/>
              <a:p>
                <a:r>
                  <a:rPr lang="zh-CN" altLang="en-US" sz="1400" b="1" dirty="0">
                    <a:solidFill>
                      <a:srgbClr val="7030A0"/>
                    </a:solidFill>
                    <a:latin typeface="等线" panose="02010600030101010101" pitchFamily="2" charset="-122"/>
                    <a:ea typeface="等线" panose="02010600030101010101" pitchFamily="2" charset="-122"/>
                  </a:rPr>
                  <a:t>②</a:t>
                </a:r>
                <a:endParaRPr lang="zh-CN" altLang="en-US" sz="1400" b="1" dirty="0">
                  <a:solidFill>
                    <a:srgbClr val="7030A0"/>
                  </a:solidFill>
                </a:endParaRPr>
              </a:p>
            </p:txBody>
          </p:sp>
          <p:sp>
            <p:nvSpPr>
              <p:cNvPr id="11" name="文本框 10">
                <a:extLst>
                  <a:ext uri="{FF2B5EF4-FFF2-40B4-BE49-F238E27FC236}">
                    <a16:creationId xmlns:a16="http://schemas.microsoft.com/office/drawing/2014/main" id="{E3ABF30B-8EE2-4A63-AB80-102A0855B27D}"/>
                  </a:ext>
                </a:extLst>
              </p:cNvPr>
              <p:cNvSpPr txBox="1"/>
              <p:nvPr/>
            </p:nvSpPr>
            <p:spPr>
              <a:xfrm>
                <a:off x="4423822" y="5301208"/>
                <a:ext cx="364202" cy="307777"/>
              </a:xfrm>
              <a:prstGeom prst="rect">
                <a:avLst/>
              </a:prstGeom>
              <a:noFill/>
            </p:spPr>
            <p:txBody>
              <a:bodyPr wrap="none" rtlCol="0">
                <a:spAutoFit/>
              </a:bodyPr>
              <a:lstStyle/>
              <a:p>
                <a:r>
                  <a:rPr lang="zh-CN" altLang="en-US" sz="1400" b="1" dirty="0">
                    <a:solidFill>
                      <a:srgbClr val="FF0000"/>
                    </a:solidFill>
                    <a:latin typeface="等线" panose="02010600030101010101" pitchFamily="2" charset="-122"/>
                    <a:ea typeface="等线" panose="02010600030101010101" pitchFamily="2" charset="-122"/>
                  </a:rPr>
                  <a:t>①</a:t>
                </a:r>
                <a:endParaRPr lang="zh-CN" altLang="en-US" sz="1400" b="1" dirty="0">
                  <a:solidFill>
                    <a:srgbClr val="FF0000"/>
                  </a:solidFill>
                </a:endParaRPr>
              </a:p>
            </p:txBody>
          </p:sp>
        </p:grpSp>
        <p:pic>
          <p:nvPicPr>
            <p:cNvPr id="14" name="图片 13">
              <a:extLst>
                <a:ext uri="{FF2B5EF4-FFF2-40B4-BE49-F238E27FC236}">
                  <a16:creationId xmlns:a16="http://schemas.microsoft.com/office/drawing/2014/main" id="{8A0B1D2C-63BC-4D3B-A510-025817930533}"/>
                </a:ext>
              </a:extLst>
            </p:cNvPr>
            <p:cNvPicPr>
              <a:picLocks noChangeAspect="1"/>
            </p:cNvPicPr>
            <p:nvPr/>
          </p:nvPicPr>
          <p:blipFill>
            <a:blip r:embed="rId3"/>
            <a:stretch>
              <a:fillRect/>
            </a:stretch>
          </p:blipFill>
          <p:spPr>
            <a:xfrm>
              <a:off x="2678031" y="5322526"/>
              <a:ext cx="183138" cy="266714"/>
            </a:xfrm>
            <a:prstGeom prst="rect">
              <a:avLst/>
            </a:prstGeom>
          </p:spPr>
        </p:pic>
      </p:grpSp>
      <p:sp>
        <p:nvSpPr>
          <p:cNvPr id="10" name="文本框 9">
            <a:extLst>
              <a:ext uri="{FF2B5EF4-FFF2-40B4-BE49-F238E27FC236}">
                <a16:creationId xmlns:a16="http://schemas.microsoft.com/office/drawing/2014/main" id="{A75298FF-452B-4230-A30F-E2F8A145CDFC}"/>
              </a:ext>
            </a:extLst>
          </p:cNvPr>
          <p:cNvSpPr txBox="1"/>
          <p:nvPr/>
        </p:nvSpPr>
        <p:spPr>
          <a:xfrm>
            <a:off x="3491880" y="6453336"/>
            <a:ext cx="3168352" cy="307777"/>
          </a:xfrm>
          <a:prstGeom prst="rect">
            <a:avLst/>
          </a:prstGeom>
          <a:noFill/>
        </p:spPr>
        <p:txBody>
          <a:bodyPr wrap="square">
            <a:spAutoFit/>
          </a:bodyPr>
          <a:lstStyle/>
          <a:p>
            <a:r>
              <a:rPr lang="zh-CN" altLang="en-US" sz="1400" b="1" dirty="0"/>
              <a:t>图</a:t>
            </a:r>
            <a:r>
              <a:rPr lang="en-US" altLang="zh-CN" sz="1400" b="1" dirty="0"/>
              <a:t>3.21    </a:t>
            </a:r>
            <a:r>
              <a:rPr lang="zh-CN" altLang="en-US" sz="1400" b="1" dirty="0"/>
              <a:t>双总线结构运算器</a:t>
            </a:r>
            <a:endParaRPr lang="zh-CN" altLang="en-US" sz="1400" dirty="0"/>
          </a:p>
        </p:txBody>
      </p:sp>
    </p:spTree>
    <p:extLst>
      <p:ext uri="{BB962C8B-B14F-4D97-AF65-F5344CB8AC3E}">
        <p14:creationId xmlns:p14="http://schemas.microsoft.com/office/powerpoint/2010/main" val="37448658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A71FC67-B78C-4638-B6A4-EB3E67C9B415}"/>
              </a:ext>
            </a:extLst>
          </p:cNvPr>
          <p:cNvSpPr>
            <a:spLocks noGrp="1"/>
          </p:cNvSpPr>
          <p:nvPr>
            <p:ph idx="1"/>
          </p:nvPr>
        </p:nvSpPr>
        <p:spPr>
          <a:xfrm>
            <a:off x="457200" y="260648"/>
            <a:ext cx="8229600" cy="4525963"/>
          </a:xfrm>
        </p:spPr>
        <p:txBody>
          <a:bodyPr/>
          <a:lstStyle/>
          <a:p>
            <a:pPr lvl="2" eaLnBrk="1" hangingPunct="1"/>
            <a:r>
              <a:rPr lang="zh-CN" altLang="en-US" sz="1800" b="1" dirty="0"/>
              <a:t>（</a:t>
            </a:r>
            <a:r>
              <a:rPr lang="en-US" altLang="zh-CN" sz="1800" b="1" dirty="0"/>
              <a:t>3</a:t>
            </a:r>
            <a:r>
              <a:rPr lang="zh-CN" altLang="en-US" sz="1800" b="1" dirty="0"/>
              <a:t>）三总线结构运算器</a:t>
            </a:r>
            <a:endParaRPr lang="en-US" altLang="zh-CN" sz="1800" b="1" dirty="0"/>
          </a:p>
          <a:p>
            <a:pPr lvl="3" eaLnBrk="1" hangingPunct="1"/>
            <a:r>
              <a:rPr lang="en-US" altLang="zh-CN" sz="1400" b="1" dirty="0"/>
              <a:t>IB1</a:t>
            </a:r>
            <a:r>
              <a:rPr lang="zh-CN" altLang="en-US" sz="1400" b="1" dirty="0"/>
              <a:t>：内部总线</a:t>
            </a:r>
            <a:r>
              <a:rPr lang="en-US" altLang="zh-CN" sz="1400" b="1" dirty="0"/>
              <a:t>1</a:t>
            </a:r>
          </a:p>
          <a:p>
            <a:pPr lvl="3" eaLnBrk="1" hangingPunct="1"/>
            <a:r>
              <a:rPr lang="en-US" altLang="zh-CN" sz="1400" b="1" dirty="0"/>
              <a:t>IB2</a:t>
            </a:r>
            <a:r>
              <a:rPr lang="zh-CN" altLang="en-US" sz="1400" b="1" dirty="0"/>
              <a:t>：内部总线</a:t>
            </a:r>
            <a:r>
              <a:rPr lang="en-US" altLang="zh-CN" sz="1400" b="1" dirty="0"/>
              <a:t>2</a:t>
            </a:r>
          </a:p>
          <a:p>
            <a:pPr lvl="3" eaLnBrk="1" hangingPunct="1"/>
            <a:r>
              <a:rPr lang="en-US" altLang="zh-CN" sz="1400" b="1" dirty="0"/>
              <a:t>IB3</a:t>
            </a:r>
            <a:r>
              <a:rPr lang="zh-CN" altLang="en-US" sz="1400" b="1" dirty="0"/>
              <a:t>：内部总线</a:t>
            </a:r>
            <a:r>
              <a:rPr lang="en-US" altLang="zh-CN" sz="1400" b="1" dirty="0"/>
              <a:t>3</a:t>
            </a:r>
          </a:p>
          <a:p>
            <a:pPr lvl="3" eaLnBrk="1" hangingPunct="1"/>
            <a:r>
              <a:rPr lang="zh-CN" altLang="en-US" sz="1400" b="1" dirty="0"/>
              <a:t>通用寄存器堆有</a:t>
            </a:r>
            <a:r>
              <a:rPr lang="en-US" altLang="zh-CN" sz="1400" b="1" dirty="0"/>
              <a:t>2</a:t>
            </a:r>
            <a:r>
              <a:rPr lang="zh-CN" altLang="en-US" sz="1400" b="1" dirty="0"/>
              <a:t>个输出端、</a:t>
            </a:r>
            <a:r>
              <a:rPr lang="en-US" altLang="zh-CN" sz="1400" b="1" dirty="0"/>
              <a:t>1</a:t>
            </a:r>
            <a:r>
              <a:rPr lang="zh-CN" altLang="en-US" sz="1400" b="1" dirty="0"/>
              <a:t>个输入端</a:t>
            </a:r>
            <a:endParaRPr lang="en-US" altLang="zh-CN" sz="1400" b="1" dirty="0"/>
          </a:p>
          <a:p>
            <a:pPr lvl="3" eaLnBrk="1" hangingPunct="1"/>
            <a:endParaRPr lang="en-US" altLang="zh-CN" sz="1400" b="1" dirty="0"/>
          </a:p>
          <a:p>
            <a:pPr lvl="3" eaLnBrk="1" hangingPunct="1"/>
            <a:r>
              <a:rPr lang="zh-CN" altLang="en-US" sz="1400" b="1" dirty="0"/>
              <a:t>例如：</a:t>
            </a:r>
            <a:r>
              <a:rPr lang="en-US" altLang="zh-CN" sz="1400" b="1" dirty="0"/>
              <a:t>ADD R</a:t>
            </a:r>
            <a:r>
              <a:rPr lang="en-US" altLang="zh-CN" sz="1400" b="1" baseline="-25000" dirty="0"/>
              <a:t>0 </a:t>
            </a:r>
            <a:r>
              <a:rPr lang="en-US" altLang="zh-CN" sz="1400" b="1" dirty="0"/>
              <a:t>, R</a:t>
            </a:r>
            <a:r>
              <a:rPr lang="en-US" altLang="zh-CN" sz="1400" b="1" baseline="-25000" dirty="0"/>
              <a:t>1</a:t>
            </a:r>
            <a:r>
              <a:rPr lang="en-US" altLang="zh-CN" sz="1400" b="1" dirty="0"/>
              <a:t>         ;(R</a:t>
            </a:r>
            <a:r>
              <a:rPr lang="en-US" altLang="zh-CN" sz="1400" b="1" baseline="-25000" dirty="0"/>
              <a:t>0</a:t>
            </a:r>
            <a:r>
              <a:rPr lang="en-US" altLang="zh-CN" sz="1400" b="1" dirty="0"/>
              <a:t>) + (R</a:t>
            </a:r>
            <a:r>
              <a:rPr lang="en-US" altLang="zh-CN" sz="1400" b="1" baseline="-25000" dirty="0"/>
              <a:t>1</a:t>
            </a:r>
            <a:r>
              <a:rPr lang="en-US" altLang="zh-CN" sz="1400" b="1" dirty="0"/>
              <a:t>) -&gt; R</a:t>
            </a:r>
            <a:r>
              <a:rPr lang="en-US" altLang="zh-CN" sz="1400" b="1" baseline="-25000" dirty="0"/>
              <a:t>0</a:t>
            </a:r>
          </a:p>
          <a:p>
            <a:pPr lvl="3" eaLnBrk="1" hangingPunct="1"/>
            <a:r>
              <a:rPr lang="zh-CN" altLang="en-US" sz="1400" b="1" dirty="0"/>
              <a:t>第</a:t>
            </a:r>
            <a:r>
              <a:rPr lang="en-US" altLang="zh-CN" sz="1400" b="1" dirty="0"/>
              <a:t>1</a:t>
            </a:r>
            <a:r>
              <a:rPr lang="zh-CN" altLang="en-US" sz="1400" b="1" dirty="0"/>
              <a:t>个时钟周期：</a:t>
            </a:r>
            <a:r>
              <a:rPr lang="en-US" altLang="zh-CN" sz="1400" b="1" dirty="0"/>
              <a:t>R</a:t>
            </a:r>
            <a:r>
              <a:rPr lang="en-US" altLang="zh-CN" sz="1400" b="1" baseline="-25000" dirty="0"/>
              <a:t>0</a:t>
            </a:r>
            <a:r>
              <a:rPr lang="zh-CN" altLang="en-US" sz="1400" b="1" dirty="0"/>
              <a:t>从通用寄存器经过内部总线</a:t>
            </a:r>
            <a:r>
              <a:rPr lang="en-US" altLang="zh-CN" sz="1400" b="1" dirty="0"/>
              <a:t>IB1</a:t>
            </a:r>
            <a:r>
              <a:rPr lang="zh-CN" altLang="en-US" sz="1400" b="1" dirty="0"/>
              <a:t>送</a:t>
            </a:r>
            <a:r>
              <a:rPr lang="en-US" altLang="zh-CN" sz="1400" b="1" dirty="0"/>
              <a:t>A</a:t>
            </a:r>
            <a:r>
              <a:rPr lang="zh-CN" altLang="en-US" sz="1400" b="1" dirty="0"/>
              <a:t>，</a:t>
            </a:r>
            <a:r>
              <a:rPr lang="en-US" altLang="zh-CN" sz="1400" b="1" dirty="0"/>
              <a:t>R</a:t>
            </a:r>
            <a:r>
              <a:rPr lang="en-US" altLang="zh-CN" sz="1400" b="1" baseline="-25000" dirty="0"/>
              <a:t>1</a:t>
            </a:r>
            <a:r>
              <a:rPr lang="zh-CN" altLang="en-US" sz="1400" b="1" dirty="0"/>
              <a:t>从通用寄存器经过内部总线</a:t>
            </a:r>
            <a:r>
              <a:rPr lang="en-US" altLang="zh-CN" sz="1400" b="1" dirty="0"/>
              <a:t>IB2</a:t>
            </a:r>
            <a:r>
              <a:rPr lang="zh-CN" altLang="en-US" sz="1400" b="1" dirty="0"/>
              <a:t>送</a:t>
            </a:r>
            <a:r>
              <a:rPr lang="en-US" altLang="zh-CN" sz="1400" b="1" dirty="0"/>
              <a:t>B</a:t>
            </a:r>
            <a:r>
              <a:rPr lang="zh-CN" altLang="en-US" sz="1400" b="1" dirty="0"/>
              <a:t>，完成加法运算，并将结果经过内部总线</a:t>
            </a:r>
            <a:r>
              <a:rPr lang="en-US" altLang="zh-CN" sz="1400" b="1" dirty="0"/>
              <a:t>IB3</a:t>
            </a:r>
            <a:r>
              <a:rPr lang="zh-CN" altLang="en-US" sz="1400" b="1" dirty="0"/>
              <a:t>送通用寄存器的</a:t>
            </a:r>
            <a:r>
              <a:rPr lang="en-US" altLang="zh-CN" sz="1400" b="1" dirty="0"/>
              <a:t>R</a:t>
            </a:r>
            <a:r>
              <a:rPr lang="en-US" altLang="zh-CN" sz="1400" b="1" baseline="-25000" dirty="0"/>
              <a:t>0</a:t>
            </a:r>
          </a:p>
          <a:p>
            <a:pPr lvl="4" eaLnBrk="1" hangingPunct="1"/>
            <a:r>
              <a:rPr lang="en-US" altLang="zh-CN" sz="1400" b="1" dirty="0"/>
              <a:t>R</a:t>
            </a:r>
            <a:r>
              <a:rPr lang="en-US" altLang="zh-CN" sz="1400" b="1" baseline="-25000" dirty="0"/>
              <a:t>0</a:t>
            </a:r>
            <a:r>
              <a:rPr lang="en-US" altLang="zh-CN" sz="1400" b="1" dirty="0"/>
              <a:t>-&gt;IB1</a:t>
            </a:r>
            <a:r>
              <a:rPr lang="zh-CN" altLang="en-US" sz="1400" b="1" dirty="0"/>
              <a:t>，</a:t>
            </a:r>
            <a:r>
              <a:rPr lang="en-US" altLang="zh-CN" sz="1400" b="1" dirty="0"/>
              <a:t>R</a:t>
            </a:r>
            <a:r>
              <a:rPr lang="en-US" altLang="zh-CN" sz="1400" b="1" baseline="-25000" dirty="0"/>
              <a:t>1</a:t>
            </a:r>
            <a:r>
              <a:rPr lang="en-US" altLang="zh-CN" sz="1400" b="1" dirty="0"/>
              <a:t>-&gt;IB2</a:t>
            </a:r>
            <a:r>
              <a:rPr lang="zh-CN" altLang="en-US" sz="1400" b="1" dirty="0"/>
              <a:t>，</a:t>
            </a:r>
            <a:r>
              <a:rPr lang="en-US" altLang="zh-CN" sz="1400" b="1" dirty="0" err="1"/>
              <a:t>AluOP</a:t>
            </a:r>
            <a:r>
              <a:rPr lang="en-US" altLang="zh-CN" sz="1400" b="1" dirty="0"/>
              <a:t>=ADD</a:t>
            </a:r>
            <a:r>
              <a:rPr lang="zh-CN" altLang="en-US" sz="1400" b="1" dirty="0"/>
              <a:t>，</a:t>
            </a:r>
            <a:r>
              <a:rPr lang="en-US" altLang="zh-CN" sz="1400" b="1" dirty="0"/>
              <a:t>IB3-&gt;R</a:t>
            </a:r>
            <a:r>
              <a:rPr lang="en-US" altLang="zh-CN" sz="1400" b="1" baseline="-25000" dirty="0"/>
              <a:t>0</a:t>
            </a:r>
          </a:p>
          <a:p>
            <a:pPr lvl="4" eaLnBrk="1" hangingPunct="1"/>
            <a:endParaRPr lang="en-US" altLang="zh-CN" sz="1400" b="1" dirty="0"/>
          </a:p>
          <a:p>
            <a:pPr lvl="3" eaLnBrk="1" hangingPunct="1"/>
            <a:r>
              <a:rPr lang="zh-CN" altLang="en-US" sz="1400" b="1" dirty="0"/>
              <a:t>只需要</a:t>
            </a:r>
            <a:r>
              <a:rPr lang="en-US" altLang="zh-CN" sz="1400" b="1" dirty="0"/>
              <a:t>1</a:t>
            </a:r>
            <a:r>
              <a:rPr lang="zh-CN" altLang="en-US" sz="1400" b="1" dirty="0"/>
              <a:t>个时钟周期，而单总线结构的运算器需要</a:t>
            </a:r>
            <a:r>
              <a:rPr lang="en-US" altLang="zh-CN" sz="1400" b="1" dirty="0"/>
              <a:t>3</a:t>
            </a:r>
            <a:r>
              <a:rPr lang="zh-CN" altLang="en-US" sz="1400" b="1" dirty="0"/>
              <a:t>个时钟周期、双总线结构的运算器需要</a:t>
            </a:r>
            <a:r>
              <a:rPr lang="en-US" altLang="zh-CN" sz="1400" b="1" dirty="0"/>
              <a:t>2</a:t>
            </a:r>
            <a:r>
              <a:rPr lang="zh-CN" altLang="en-US" sz="1400" b="1" dirty="0"/>
              <a:t>个时钟周期</a:t>
            </a:r>
          </a:p>
        </p:txBody>
      </p:sp>
      <p:grpSp>
        <p:nvGrpSpPr>
          <p:cNvPr id="7" name="组合 6">
            <a:extLst>
              <a:ext uri="{FF2B5EF4-FFF2-40B4-BE49-F238E27FC236}">
                <a16:creationId xmlns:a16="http://schemas.microsoft.com/office/drawing/2014/main" id="{59A94768-E7DD-402F-9C83-B25D12273BF6}"/>
              </a:ext>
            </a:extLst>
          </p:cNvPr>
          <p:cNvGrpSpPr/>
          <p:nvPr/>
        </p:nvGrpSpPr>
        <p:grpSpPr>
          <a:xfrm>
            <a:off x="1626018" y="3789040"/>
            <a:ext cx="5891964" cy="2657434"/>
            <a:chOff x="1626018" y="4077072"/>
            <a:chExt cx="5891964" cy="2657434"/>
          </a:xfrm>
        </p:grpSpPr>
        <p:pic>
          <p:nvPicPr>
            <p:cNvPr id="4" name="图片 3">
              <a:extLst>
                <a:ext uri="{FF2B5EF4-FFF2-40B4-BE49-F238E27FC236}">
                  <a16:creationId xmlns:a16="http://schemas.microsoft.com/office/drawing/2014/main" id="{A6DB7B87-1AEA-4B9D-8CC2-DD9A63F3851D}"/>
                </a:ext>
              </a:extLst>
            </p:cNvPr>
            <p:cNvPicPr>
              <a:picLocks noChangeAspect="1"/>
            </p:cNvPicPr>
            <p:nvPr/>
          </p:nvPicPr>
          <p:blipFill>
            <a:blip r:embed="rId2"/>
            <a:stretch>
              <a:fillRect/>
            </a:stretch>
          </p:blipFill>
          <p:spPr>
            <a:xfrm>
              <a:off x="1626018" y="4077072"/>
              <a:ext cx="5891964" cy="2657434"/>
            </a:xfrm>
            <a:prstGeom prst="rect">
              <a:avLst/>
            </a:prstGeom>
          </p:spPr>
        </p:pic>
        <p:pic>
          <p:nvPicPr>
            <p:cNvPr id="6" name="图片 5">
              <a:extLst>
                <a:ext uri="{FF2B5EF4-FFF2-40B4-BE49-F238E27FC236}">
                  <a16:creationId xmlns:a16="http://schemas.microsoft.com/office/drawing/2014/main" id="{81C3C4D9-1A2F-4A43-ABA1-FAAA2F330D09}"/>
                </a:ext>
              </a:extLst>
            </p:cNvPr>
            <p:cNvPicPr>
              <a:picLocks noChangeAspect="1"/>
            </p:cNvPicPr>
            <p:nvPr/>
          </p:nvPicPr>
          <p:blipFill>
            <a:blip r:embed="rId3"/>
            <a:stretch>
              <a:fillRect/>
            </a:stretch>
          </p:blipFill>
          <p:spPr>
            <a:xfrm>
              <a:off x="5813497" y="5649674"/>
              <a:ext cx="214890" cy="361969"/>
            </a:xfrm>
            <a:prstGeom prst="rect">
              <a:avLst/>
            </a:prstGeom>
          </p:spPr>
        </p:pic>
      </p:grpSp>
      <p:sp>
        <p:nvSpPr>
          <p:cNvPr id="8" name="文本框 7">
            <a:extLst>
              <a:ext uri="{FF2B5EF4-FFF2-40B4-BE49-F238E27FC236}">
                <a16:creationId xmlns:a16="http://schemas.microsoft.com/office/drawing/2014/main" id="{17DEB7FA-DA7D-403D-8126-08A6A59BACED}"/>
              </a:ext>
            </a:extLst>
          </p:cNvPr>
          <p:cNvSpPr txBox="1"/>
          <p:nvPr/>
        </p:nvSpPr>
        <p:spPr>
          <a:xfrm>
            <a:off x="3491880" y="6525344"/>
            <a:ext cx="3168352" cy="307777"/>
          </a:xfrm>
          <a:prstGeom prst="rect">
            <a:avLst/>
          </a:prstGeom>
          <a:noFill/>
        </p:spPr>
        <p:txBody>
          <a:bodyPr wrap="square">
            <a:spAutoFit/>
          </a:bodyPr>
          <a:lstStyle/>
          <a:p>
            <a:r>
              <a:rPr lang="zh-CN" altLang="en-US" sz="1400" b="1" dirty="0"/>
              <a:t>图</a:t>
            </a:r>
            <a:r>
              <a:rPr lang="en-US" altLang="zh-CN" sz="1400" b="1" dirty="0"/>
              <a:t>3.22    </a:t>
            </a:r>
            <a:r>
              <a:rPr lang="zh-CN" altLang="en-US" sz="1400" b="1" dirty="0"/>
              <a:t>三总线结构运算器</a:t>
            </a:r>
            <a:endParaRPr lang="zh-CN" altLang="en-US" sz="1400" dirty="0"/>
          </a:p>
        </p:txBody>
      </p:sp>
    </p:spTree>
    <p:extLst>
      <p:ext uri="{BB962C8B-B14F-4D97-AF65-F5344CB8AC3E}">
        <p14:creationId xmlns:p14="http://schemas.microsoft.com/office/powerpoint/2010/main" val="40518934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A71FC67-B78C-4638-B6A4-EB3E67C9B415}"/>
              </a:ext>
            </a:extLst>
          </p:cNvPr>
          <p:cNvSpPr>
            <a:spLocks noGrp="1"/>
          </p:cNvSpPr>
          <p:nvPr>
            <p:ph idx="1"/>
          </p:nvPr>
        </p:nvSpPr>
        <p:spPr>
          <a:xfrm>
            <a:off x="457200" y="116632"/>
            <a:ext cx="8229600" cy="4525963"/>
          </a:xfrm>
        </p:spPr>
        <p:txBody>
          <a:bodyPr/>
          <a:lstStyle/>
          <a:p>
            <a:pPr lvl="1" eaLnBrk="1" hangingPunct="1"/>
            <a:r>
              <a:rPr lang="en-US" altLang="zh-CN" sz="2000" b="1" dirty="0"/>
              <a:t>3</a:t>
            </a:r>
            <a:r>
              <a:rPr lang="zh-CN" altLang="en-US" sz="2000" b="1" dirty="0"/>
              <a:t>、</a:t>
            </a:r>
            <a:r>
              <a:rPr lang="en-US" altLang="zh-CN" sz="2000" b="1" dirty="0"/>
              <a:t>ALU</a:t>
            </a:r>
            <a:r>
              <a:rPr lang="zh-CN" altLang="en-US" sz="2000" b="1" dirty="0"/>
              <a:t>设计</a:t>
            </a:r>
            <a:endParaRPr lang="en-US" altLang="zh-CN" sz="2000" b="1" dirty="0"/>
          </a:p>
          <a:p>
            <a:pPr lvl="2" eaLnBrk="1" hangingPunct="1"/>
            <a:endParaRPr lang="en-US" altLang="zh-CN" sz="1800" b="1" dirty="0"/>
          </a:p>
          <a:p>
            <a:pPr lvl="2" eaLnBrk="1" hangingPunct="1"/>
            <a:r>
              <a:rPr lang="zh-CN" altLang="en-US" sz="1800" b="1" dirty="0"/>
              <a:t>基本算术逻辑运算单元（</a:t>
            </a:r>
            <a:r>
              <a:rPr lang="en-US" altLang="zh-CN" sz="1800" b="1" dirty="0"/>
              <a:t>1</a:t>
            </a:r>
            <a:r>
              <a:rPr lang="zh-CN" altLang="en-US" sz="1800" b="1" dirty="0"/>
              <a:t>位</a:t>
            </a:r>
            <a:r>
              <a:rPr lang="en-US" altLang="zh-CN" sz="1800" b="1" dirty="0"/>
              <a:t>ALU</a:t>
            </a:r>
            <a:r>
              <a:rPr lang="zh-CN" altLang="en-US" sz="1800" b="1" dirty="0"/>
              <a:t>）</a:t>
            </a:r>
            <a:endParaRPr lang="en-US" altLang="zh-CN" sz="18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endParaRPr lang="en-US" altLang="zh-CN" sz="1800" b="1" dirty="0"/>
          </a:p>
          <a:p>
            <a:pPr lvl="2" eaLnBrk="1" hangingPunct="1"/>
            <a:r>
              <a:rPr lang="zh-CN" altLang="en-US" sz="1800" b="1" dirty="0"/>
              <a:t>由</a:t>
            </a:r>
            <a:r>
              <a:rPr lang="en-US" altLang="zh-CN" sz="1800" b="1" dirty="0"/>
              <a:t>n</a:t>
            </a:r>
            <a:r>
              <a:rPr lang="zh-CN" altLang="en-US" sz="1800" b="1" dirty="0"/>
              <a:t>个</a:t>
            </a:r>
            <a:r>
              <a:rPr lang="en-US" altLang="zh-CN" sz="1800" b="1" dirty="0"/>
              <a:t>1</a:t>
            </a:r>
            <a:r>
              <a:rPr lang="zh-CN" altLang="en-US" sz="1800" b="1" dirty="0"/>
              <a:t>位</a:t>
            </a:r>
            <a:r>
              <a:rPr lang="en-US" altLang="zh-CN" sz="1800" b="1" dirty="0"/>
              <a:t>ALU</a:t>
            </a:r>
            <a:r>
              <a:rPr lang="zh-CN" altLang="en-US" sz="1800" b="1" dirty="0"/>
              <a:t>构成</a:t>
            </a:r>
            <a:r>
              <a:rPr lang="en-US" altLang="zh-CN" sz="1800" b="1" dirty="0"/>
              <a:t>n</a:t>
            </a:r>
            <a:r>
              <a:rPr lang="zh-CN" altLang="en-US" sz="1800" b="1" dirty="0"/>
              <a:t>位</a:t>
            </a:r>
            <a:r>
              <a:rPr lang="en-US" altLang="zh-CN" sz="1800" b="1" dirty="0"/>
              <a:t>ALU</a:t>
            </a:r>
            <a:endParaRPr lang="en-US" altLang="zh-CN" sz="1400" b="1" dirty="0"/>
          </a:p>
        </p:txBody>
      </p:sp>
      <p:pic>
        <p:nvPicPr>
          <p:cNvPr id="4" name="图片 3">
            <a:extLst>
              <a:ext uri="{FF2B5EF4-FFF2-40B4-BE49-F238E27FC236}">
                <a16:creationId xmlns:a16="http://schemas.microsoft.com/office/drawing/2014/main" id="{91E7429B-20D1-4590-8A0D-041FBB3370D5}"/>
              </a:ext>
            </a:extLst>
          </p:cNvPr>
          <p:cNvPicPr>
            <a:picLocks noChangeAspect="1"/>
          </p:cNvPicPr>
          <p:nvPr/>
        </p:nvPicPr>
        <p:blipFill>
          <a:blip r:embed="rId2"/>
          <a:stretch>
            <a:fillRect/>
          </a:stretch>
        </p:blipFill>
        <p:spPr>
          <a:xfrm>
            <a:off x="1998867" y="4077072"/>
            <a:ext cx="5453453" cy="2702161"/>
          </a:xfrm>
          <a:prstGeom prst="rect">
            <a:avLst/>
          </a:prstGeom>
        </p:spPr>
      </p:pic>
      <p:pic>
        <p:nvPicPr>
          <p:cNvPr id="7" name="图片 6">
            <a:extLst>
              <a:ext uri="{FF2B5EF4-FFF2-40B4-BE49-F238E27FC236}">
                <a16:creationId xmlns:a16="http://schemas.microsoft.com/office/drawing/2014/main" id="{5FE62BFE-32F7-474D-B744-768717741FC1}"/>
              </a:ext>
            </a:extLst>
          </p:cNvPr>
          <p:cNvPicPr>
            <a:picLocks noChangeAspect="1"/>
          </p:cNvPicPr>
          <p:nvPr/>
        </p:nvPicPr>
        <p:blipFill>
          <a:blip r:embed="rId3"/>
          <a:stretch>
            <a:fillRect/>
          </a:stretch>
        </p:blipFill>
        <p:spPr>
          <a:xfrm>
            <a:off x="2699792" y="1340768"/>
            <a:ext cx="2789265" cy="2234959"/>
          </a:xfrm>
          <a:prstGeom prst="rect">
            <a:avLst/>
          </a:prstGeom>
        </p:spPr>
      </p:pic>
    </p:spTree>
    <p:extLst>
      <p:ext uri="{BB962C8B-B14F-4D97-AF65-F5344CB8AC3E}">
        <p14:creationId xmlns:p14="http://schemas.microsoft.com/office/powerpoint/2010/main" val="22609258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620688"/>
            <a:ext cx="8229600" cy="4525963"/>
          </a:xfrm>
        </p:spPr>
        <p:txBody>
          <a:bodyPr/>
          <a:lstStyle/>
          <a:p>
            <a:pPr eaLnBrk="1" hangingPunct="1"/>
            <a:r>
              <a:rPr lang="en-US" altLang="zh-CN" b="1" dirty="0">
                <a:ea typeface="黑体" panose="02010609060101010101" pitchFamily="49" charset="-122"/>
              </a:rPr>
              <a:t>3.6.2  </a:t>
            </a:r>
            <a:r>
              <a:rPr lang="zh-CN" altLang="en-US" b="1" dirty="0">
                <a:ea typeface="黑体" panose="02010609060101010101" pitchFamily="49" charset="-122"/>
              </a:rPr>
              <a:t>浮点运算器</a:t>
            </a:r>
            <a:endParaRPr lang="en-US" altLang="zh-CN" b="1" dirty="0"/>
          </a:p>
          <a:p>
            <a:pPr lvl="1" eaLnBrk="1" hangingPunct="1"/>
            <a:endParaRPr lang="en-US" altLang="zh-CN" sz="2000" b="1" dirty="0"/>
          </a:p>
          <a:p>
            <a:pPr lvl="1" eaLnBrk="1" hangingPunct="1"/>
            <a:r>
              <a:rPr lang="zh-CN" altLang="en-US" sz="1600" b="1" dirty="0"/>
              <a:t>以浮点加减法为例，计算过程包括：对阶、尾数运算（尾数加减）、结果规格化、舍入处理、溢出判断</a:t>
            </a:r>
            <a:endParaRPr lang="en-US" altLang="zh-CN" sz="1600" b="1" dirty="0"/>
          </a:p>
          <a:p>
            <a:pPr lvl="1" eaLnBrk="1" hangingPunct="1"/>
            <a:endParaRPr lang="en-US" altLang="zh-CN" sz="1600" b="1" dirty="0"/>
          </a:p>
          <a:p>
            <a:pPr lvl="1" eaLnBrk="1" hangingPunct="1"/>
            <a:r>
              <a:rPr lang="zh-CN" altLang="en-US" sz="1600" b="1" dirty="0"/>
              <a:t>可以采用流水线的方式实现浮点加减法运算</a:t>
            </a:r>
            <a:endParaRPr lang="en-US" altLang="zh-CN" sz="1600" b="1" dirty="0"/>
          </a:p>
          <a:p>
            <a:pPr lvl="1" eaLnBrk="1" hangingPunct="1"/>
            <a:endParaRPr lang="en-US" altLang="zh-CN" sz="1600" b="1" dirty="0"/>
          </a:p>
          <a:p>
            <a:pPr lvl="1" eaLnBrk="1" hangingPunct="1"/>
            <a:r>
              <a:rPr lang="zh-CN" altLang="en-US" sz="1600" b="1" dirty="0"/>
              <a:t>浮点加减法流水线框图：</a:t>
            </a:r>
            <a:endParaRPr lang="en-US" altLang="zh-CN" sz="1600" b="1" dirty="0"/>
          </a:p>
          <a:p>
            <a:pPr lvl="2" eaLnBrk="1" hangingPunct="1"/>
            <a:endParaRPr lang="en-US" altLang="zh-CN" sz="1600" b="1" dirty="0"/>
          </a:p>
        </p:txBody>
      </p:sp>
      <p:pic>
        <p:nvPicPr>
          <p:cNvPr id="3" name="图片 2">
            <a:extLst>
              <a:ext uri="{FF2B5EF4-FFF2-40B4-BE49-F238E27FC236}">
                <a16:creationId xmlns:a16="http://schemas.microsoft.com/office/drawing/2014/main" id="{087B8E36-D804-4165-87A9-7E92924F7B2B}"/>
              </a:ext>
            </a:extLst>
          </p:cNvPr>
          <p:cNvPicPr>
            <a:picLocks noChangeAspect="1"/>
          </p:cNvPicPr>
          <p:nvPr/>
        </p:nvPicPr>
        <p:blipFill>
          <a:blip r:embed="rId2"/>
          <a:stretch>
            <a:fillRect/>
          </a:stretch>
        </p:blipFill>
        <p:spPr>
          <a:xfrm>
            <a:off x="899592" y="3933056"/>
            <a:ext cx="7956376" cy="2128868"/>
          </a:xfrm>
          <a:prstGeom prst="rect">
            <a:avLst/>
          </a:prstGeom>
        </p:spPr>
      </p:pic>
      <p:sp>
        <p:nvSpPr>
          <p:cNvPr id="4" name="文本框 3">
            <a:extLst>
              <a:ext uri="{FF2B5EF4-FFF2-40B4-BE49-F238E27FC236}">
                <a16:creationId xmlns:a16="http://schemas.microsoft.com/office/drawing/2014/main" id="{5DADB5B7-3535-4AC6-B6E3-781A8701A10F}"/>
              </a:ext>
            </a:extLst>
          </p:cNvPr>
          <p:cNvSpPr txBox="1"/>
          <p:nvPr/>
        </p:nvSpPr>
        <p:spPr>
          <a:xfrm>
            <a:off x="3275856" y="6165304"/>
            <a:ext cx="3168352" cy="307777"/>
          </a:xfrm>
          <a:prstGeom prst="rect">
            <a:avLst/>
          </a:prstGeom>
          <a:noFill/>
        </p:spPr>
        <p:txBody>
          <a:bodyPr wrap="square">
            <a:spAutoFit/>
          </a:bodyPr>
          <a:lstStyle/>
          <a:p>
            <a:r>
              <a:rPr lang="zh-CN" altLang="en-US" sz="1400" b="1" dirty="0"/>
              <a:t>图</a:t>
            </a:r>
            <a:r>
              <a:rPr lang="en-US" altLang="zh-CN" sz="1400" b="1" dirty="0"/>
              <a:t>3.26    </a:t>
            </a:r>
            <a:r>
              <a:rPr lang="zh-CN" altLang="en-US" sz="1400" b="1" dirty="0"/>
              <a:t>浮点加减法流水线</a:t>
            </a:r>
            <a:endParaRPr lang="zh-CN" altLang="en-US" sz="1400" dirty="0"/>
          </a:p>
        </p:txBody>
      </p:sp>
    </p:spTree>
    <p:extLst>
      <p:ext uri="{BB962C8B-B14F-4D97-AF65-F5344CB8AC3E}">
        <p14:creationId xmlns:p14="http://schemas.microsoft.com/office/powerpoint/2010/main" val="14249907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a:extLst>
              <a:ext uri="{FF2B5EF4-FFF2-40B4-BE49-F238E27FC236}">
                <a16:creationId xmlns:a16="http://schemas.microsoft.com/office/drawing/2014/main" id="{ABCAA924-FA1B-4DEE-9DF5-E49CBFFEBC2B}"/>
              </a:ext>
            </a:extLst>
          </p:cNvPr>
          <p:cNvSpPr>
            <a:spLocks noGrp="1" noChangeArrowheads="1"/>
          </p:cNvSpPr>
          <p:nvPr>
            <p:ph type="title"/>
          </p:nvPr>
        </p:nvSpPr>
        <p:spPr/>
        <p:txBody>
          <a:bodyPr/>
          <a:lstStyle/>
          <a:p>
            <a:pPr eaLnBrk="1" hangingPunct="1"/>
            <a:r>
              <a:rPr lang="zh-CN" altLang="en-US" b="1" dirty="0">
                <a:solidFill>
                  <a:srgbClr val="002060"/>
                </a:solidFill>
                <a:latin typeface="黑体" panose="02010609060101010101" pitchFamily="49" charset="-122"/>
                <a:ea typeface="黑体" panose="02010609060101010101" pitchFamily="49" charset="-122"/>
              </a:rPr>
              <a:t>本章小结</a:t>
            </a:r>
          </a:p>
        </p:txBody>
      </p:sp>
      <p:sp>
        <p:nvSpPr>
          <p:cNvPr id="3" name="内容占位符 2">
            <a:extLst>
              <a:ext uri="{FF2B5EF4-FFF2-40B4-BE49-F238E27FC236}">
                <a16:creationId xmlns:a16="http://schemas.microsoft.com/office/drawing/2014/main" id="{807ADDD4-B122-48C2-9DAA-1B072C8A05F8}"/>
              </a:ext>
            </a:extLst>
          </p:cNvPr>
          <p:cNvSpPr>
            <a:spLocks noGrp="1"/>
          </p:cNvSpPr>
          <p:nvPr>
            <p:ph idx="1"/>
          </p:nvPr>
        </p:nvSpPr>
        <p:spPr/>
        <p:txBody>
          <a:bodyPr rtlCol="0">
            <a:normAutofit/>
          </a:bodyPr>
          <a:lstStyle/>
          <a:p>
            <a:pPr eaLnBrk="1" fontAlgn="auto" hangingPunct="1">
              <a:spcAft>
                <a:spcPts val="0"/>
              </a:spcAft>
              <a:defRPr/>
            </a:pPr>
            <a:r>
              <a:rPr lang="en-US" altLang="zh-CN" sz="2000" b="1" dirty="0"/>
              <a:t>C</a:t>
            </a:r>
            <a:r>
              <a:rPr lang="zh-CN" altLang="en-US" sz="2000" b="1" dirty="0"/>
              <a:t>语言中的位运算、逻辑运算、移位运算、算术运算</a:t>
            </a:r>
            <a:endParaRPr lang="en-US" altLang="zh-CN" sz="20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补码加法、补码减法</a:t>
            </a:r>
            <a:endParaRPr lang="en-US" altLang="zh-CN" sz="20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溢出的概念：两个数相加（相减）的结果超出了补码的表示范围</a:t>
            </a:r>
            <a:endParaRPr lang="en-US" altLang="zh-CN" sz="20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溢出检测方法：</a:t>
            </a:r>
            <a:endParaRPr lang="en-US" altLang="zh-CN" sz="2000" b="1" dirty="0"/>
          </a:p>
          <a:p>
            <a:pPr lvl="1" eaLnBrk="1" fontAlgn="auto" hangingPunct="1">
              <a:spcAft>
                <a:spcPts val="0"/>
              </a:spcAft>
              <a:defRPr/>
            </a:pPr>
            <a:r>
              <a:rPr lang="zh-CN" altLang="en-US" sz="1600" b="1" dirty="0"/>
              <a:t>方法一：根据操作数和运算结果的符号位是否一致</a:t>
            </a:r>
            <a:endParaRPr lang="en-US" altLang="zh-CN" sz="1600" b="1" dirty="0"/>
          </a:p>
          <a:p>
            <a:pPr lvl="1" eaLnBrk="1" fontAlgn="auto" hangingPunct="1">
              <a:spcAft>
                <a:spcPts val="0"/>
              </a:spcAft>
              <a:defRPr/>
            </a:pPr>
            <a:r>
              <a:rPr lang="zh-CN" altLang="en-US" sz="1600" b="1" dirty="0"/>
              <a:t>方法二：根据最高数据位的进位和符号位的进位是否一致</a:t>
            </a:r>
            <a:endParaRPr lang="en-US" altLang="zh-CN" sz="1600" b="1" dirty="0"/>
          </a:p>
          <a:p>
            <a:pPr lvl="1" eaLnBrk="1" fontAlgn="auto" hangingPunct="1">
              <a:spcAft>
                <a:spcPts val="0"/>
              </a:spcAft>
              <a:defRPr/>
            </a:pPr>
            <a:r>
              <a:rPr lang="zh-CN" altLang="en-US" sz="1600" b="1" dirty="0"/>
              <a:t>方法三：双符号位（变形补码）</a:t>
            </a:r>
            <a:endParaRPr lang="en-US" altLang="zh-CN" sz="1600" b="1" dirty="0"/>
          </a:p>
          <a:p>
            <a:pPr lvl="1" eaLnBrk="1" fontAlgn="auto" hangingPunct="1">
              <a:spcAft>
                <a:spcPts val="0"/>
              </a:spcAft>
              <a:defRPr/>
            </a:pPr>
            <a:endParaRPr lang="en-US" altLang="zh-CN" sz="1600" b="1" dirty="0"/>
          </a:p>
          <a:p>
            <a:pPr eaLnBrk="1" fontAlgn="auto" hangingPunct="1">
              <a:spcAft>
                <a:spcPts val="0"/>
              </a:spcAft>
              <a:defRPr/>
            </a:pPr>
            <a:r>
              <a:rPr lang="zh-CN" altLang="en-US" sz="2000" b="1" dirty="0"/>
              <a:t>全加器（</a:t>
            </a:r>
            <a:r>
              <a:rPr lang="en-US" altLang="zh-CN" sz="2000" b="1" dirty="0"/>
              <a:t>FA</a:t>
            </a:r>
            <a:r>
              <a:rPr lang="zh-CN" altLang="en-US" sz="2000" b="1" dirty="0"/>
              <a:t>）、半加器（</a:t>
            </a:r>
            <a:r>
              <a:rPr lang="en-US" altLang="zh-CN" sz="2000" b="1" dirty="0"/>
              <a:t>HA</a:t>
            </a:r>
            <a:r>
              <a:rPr lang="zh-CN" altLang="en-US" sz="2000" b="1" dirty="0"/>
              <a:t>）</a:t>
            </a:r>
            <a:endParaRPr lang="zh-CN" altLang="en-US" sz="20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07ADDD4-B122-48C2-9DAA-1B072C8A05F8}"/>
              </a:ext>
            </a:extLst>
          </p:cNvPr>
          <p:cNvSpPr>
            <a:spLocks noGrp="1"/>
          </p:cNvSpPr>
          <p:nvPr>
            <p:ph idx="1"/>
          </p:nvPr>
        </p:nvSpPr>
        <p:spPr>
          <a:xfrm>
            <a:off x="457200" y="548680"/>
            <a:ext cx="8229600" cy="5616624"/>
          </a:xfrm>
        </p:spPr>
        <p:txBody>
          <a:bodyPr rtlCol="0">
            <a:normAutofit fontScale="92500" lnSpcReduction="10000"/>
          </a:bodyPr>
          <a:lstStyle/>
          <a:p>
            <a:pPr eaLnBrk="1" fontAlgn="auto" hangingPunct="1">
              <a:spcAft>
                <a:spcPts val="0"/>
              </a:spcAft>
              <a:defRPr/>
            </a:pPr>
            <a:r>
              <a:rPr lang="zh-CN" altLang="en-US" sz="2000" b="1" dirty="0"/>
              <a:t>串行加法器：也称行波进位加法器（</a:t>
            </a:r>
            <a:r>
              <a:rPr lang="en-US" altLang="zh-CN" sz="2000" b="1" dirty="0"/>
              <a:t>Ripple Carry Adder</a:t>
            </a:r>
            <a:r>
              <a:rPr lang="zh-CN" altLang="en-US" sz="2000" b="1" dirty="0"/>
              <a:t>）</a:t>
            </a:r>
            <a:endParaRPr lang="en-US" altLang="zh-CN" sz="2000" b="1" dirty="0"/>
          </a:p>
          <a:p>
            <a:pPr lvl="1" eaLnBrk="1" fontAlgn="auto" hangingPunct="1">
              <a:spcAft>
                <a:spcPts val="0"/>
              </a:spcAft>
              <a:defRPr/>
            </a:pPr>
            <a:r>
              <a:rPr lang="zh-CN" altLang="en-US" sz="1600" b="1" dirty="0"/>
              <a:t>由</a:t>
            </a:r>
            <a:r>
              <a:rPr lang="en-US" altLang="zh-CN" sz="1600" b="1" dirty="0"/>
              <a:t>n</a:t>
            </a:r>
            <a:r>
              <a:rPr lang="zh-CN" altLang="en-US" sz="1600" b="1" dirty="0"/>
              <a:t>个</a:t>
            </a:r>
            <a:r>
              <a:rPr lang="en-US" altLang="zh-CN" sz="1600" b="1" dirty="0"/>
              <a:t>FA</a:t>
            </a:r>
            <a:r>
              <a:rPr lang="zh-CN" altLang="en-US" sz="1600" b="1" dirty="0"/>
              <a:t>构成</a:t>
            </a:r>
            <a:r>
              <a:rPr lang="en-US" altLang="zh-CN" sz="1600" b="1" dirty="0"/>
              <a:t>n</a:t>
            </a:r>
            <a:r>
              <a:rPr lang="zh-CN" altLang="en-US" sz="1600" b="1" dirty="0"/>
              <a:t>位串行加法器</a:t>
            </a:r>
            <a:endParaRPr lang="en-US" altLang="zh-CN" sz="16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可控加减法电路：</a:t>
            </a:r>
            <a:r>
              <a:rPr lang="en-US" altLang="zh-CN" sz="2000" b="1" dirty="0"/>
              <a:t>X-Y = X + /Y + 1</a:t>
            </a:r>
          </a:p>
          <a:p>
            <a:pPr eaLnBrk="1" fontAlgn="auto" hangingPunct="1">
              <a:spcAft>
                <a:spcPts val="0"/>
              </a:spcAft>
              <a:defRPr/>
            </a:pPr>
            <a:endParaRPr lang="en-US" altLang="zh-CN" sz="2000" b="1" dirty="0"/>
          </a:p>
          <a:p>
            <a:pPr eaLnBrk="1" fontAlgn="auto" hangingPunct="1">
              <a:spcAft>
                <a:spcPts val="0"/>
              </a:spcAft>
              <a:defRPr/>
            </a:pPr>
            <a:r>
              <a:rPr lang="zh-CN" altLang="en-US" sz="2000" b="1" dirty="0"/>
              <a:t>先行进位加法器（</a:t>
            </a:r>
            <a:r>
              <a:rPr lang="en-US" altLang="zh-CN" sz="2000" b="1" dirty="0"/>
              <a:t>Carry Look-Ahead Adder</a:t>
            </a:r>
            <a:r>
              <a:rPr lang="zh-CN" altLang="en-US" sz="2000" b="1" dirty="0"/>
              <a:t>）：也称并行加法器、快速加法器</a:t>
            </a:r>
            <a:endParaRPr lang="en-US" altLang="zh-CN" sz="2000" b="1" dirty="0"/>
          </a:p>
          <a:p>
            <a:pPr lvl="1" eaLnBrk="1" fontAlgn="auto" hangingPunct="1">
              <a:spcAft>
                <a:spcPts val="0"/>
              </a:spcAft>
              <a:defRPr/>
            </a:pPr>
            <a:r>
              <a:rPr lang="zh-CN" altLang="en-US" sz="1600" b="1" dirty="0"/>
              <a:t>进位生成函数</a:t>
            </a:r>
            <a:r>
              <a:rPr lang="en-US" altLang="zh-CN" sz="1600" b="1" dirty="0"/>
              <a:t>G</a:t>
            </a:r>
            <a:r>
              <a:rPr lang="zh-CN" altLang="en-US" sz="1600" b="1" dirty="0"/>
              <a:t>、进位传递函数</a:t>
            </a:r>
            <a:r>
              <a:rPr lang="en-US" altLang="zh-CN" sz="1600" b="1" dirty="0"/>
              <a:t>P</a:t>
            </a:r>
          </a:p>
          <a:p>
            <a:pPr lvl="1" eaLnBrk="1" fontAlgn="auto" hangingPunct="1">
              <a:spcAft>
                <a:spcPts val="0"/>
              </a:spcAft>
              <a:defRPr/>
            </a:pPr>
            <a:endParaRPr lang="en-US" altLang="zh-CN" sz="1600" b="1" dirty="0"/>
          </a:p>
          <a:p>
            <a:pPr lvl="1" eaLnBrk="1" fontAlgn="auto" hangingPunct="1">
              <a:spcAft>
                <a:spcPts val="0"/>
              </a:spcAft>
              <a:defRPr/>
            </a:pPr>
            <a:r>
              <a:rPr lang="zh-CN" altLang="en-US" sz="1600" b="1" dirty="0"/>
              <a:t>与门异或门电路：由</a:t>
            </a:r>
            <a:r>
              <a:rPr lang="en-US" altLang="zh-CN" sz="1600" b="1" dirty="0"/>
              <a:t>X</a:t>
            </a:r>
            <a:r>
              <a:rPr lang="en-US" altLang="zh-CN" sz="1600" b="1" baseline="-25000" dirty="0"/>
              <a:t>i</a:t>
            </a:r>
            <a:r>
              <a:rPr lang="zh-CN" altLang="en-US" sz="1600" b="1" dirty="0"/>
              <a:t>、</a:t>
            </a:r>
            <a:r>
              <a:rPr lang="en-US" altLang="zh-CN" sz="1600" b="1" dirty="0"/>
              <a:t>Y</a:t>
            </a:r>
            <a:r>
              <a:rPr lang="en-US" altLang="zh-CN" sz="1600" b="1" baseline="-25000" dirty="0"/>
              <a:t>i</a:t>
            </a:r>
            <a:r>
              <a:rPr lang="zh-CN" altLang="en-US" sz="1600" b="1" dirty="0"/>
              <a:t>，得到</a:t>
            </a:r>
            <a:r>
              <a:rPr lang="en-US" altLang="zh-CN" sz="1600" b="1" dirty="0"/>
              <a:t>G</a:t>
            </a:r>
            <a:r>
              <a:rPr lang="en-US" altLang="zh-CN" sz="1600" b="1" baseline="-25000" dirty="0"/>
              <a:t>i</a:t>
            </a:r>
            <a:r>
              <a:rPr lang="zh-CN" altLang="en-US" sz="1600" b="1" dirty="0"/>
              <a:t>和</a:t>
            </a:r>
            <a:r>
              <a:rPr lang="en-US" altLang="zh-CN" sz="1600" b="1" dirty="0"/>
              <a:t>P</a:t>
            </a:r>
            <a:r>
              <a:rPr lang="en-US" altLang="zh-CN" sz="1600" b="1" baseline="-25000" dirty="0"/>
              <a:t>i</a:t>
            </a:r>
          </a:p>
          <a:p>
            <a:pPr lvl="1" eaLnBrk="1" fontAlgn="auto" hangingPunct="1">
              <a:spcAft>
                <a:spcPts val="0"/>
              </a:spcAft>
              <a:defRPr/>
            </a:pPr>
            <a:endParaRPr lang="en-US" altLang="zh-CN" sz="1600" b="1" dirty="0"/>
          </a:p>
          <a:p>
            <a:pPr lvl="1" eaLnBrk="1" fontAlgn="auto" hangingPunct="1">
              <a:spcAft>
                <a:spcPts val="0"/>
              </a:spcAft>
              <a:defRPr/>
            </a:pPr>
            <a:r>
              <a:rPr lang="zh-CN" altLang="en-US" sz="1600" b="1" dirty="0"/>
              <a:t>先行进位电路：由</a:t>
            </a:r>
            <a:r>
              <a:rPr lang="en-US" altLang="zh-CN" sz="1600" b="1" dirty="0"/>
              <a:t>G</a:t>
            </a:r>
            <a:r>
              <a:rPr lang="en-US" altLang="zh-CN" sz="1600" b="1" baseline="-25000" dirty="0"/>
              <a:t>i</a:t>
            </a:r>
            <a:r>
              <a:rPr lang="zh-CN" altLang="en-US" sz="1600" b="1" dirty="0"/>
              <a:t>和</a:t>
            </a:r>
            <a:r>
              <a:rPr lang="en-US" altLang="zh-CN" sz="1600" b="1" dirty="0"/>
              <a:t>P</a:t>
            </a:r>
            <a:r>
              <a:rPr lang="en-US" altLang="zh-CN" sz="1600" b="1" baseline="-25000" dirty="0"/>
              <a:t>i</a:t>
            </a:r>
            <a:r>
              <a:rPr lang="zh-CN" altLang="en-US" sz="1600" b="1" dirty="0"/>
              <a:t>以及</a:t>
            </a:r>
            <a:r>
              <a:rPr lang="en-US" altLang="zh-CN" sz="1600" b="1" dirty="0"/>
              <a:t>C</a:t>
            </a:r>
            <a:r>
              <a:rPr lang="en-US" altLang="zh-CN" sz="1600" b="1" baseline="-25000" dirty="0"/>
              <a:t>o</a:t>
            </a:r>
            <a:r>
              <a:rPr lang="zh-CN" altLang="en-US" sz="1600" b="1" dirty="0"/>
              <a:t>，得到</a:t>
            </a:r>
            <a:r>
              <a:rPr lang="en-US" altLang="zh-CN" sz="1600" b="1" dirty="0"/>
              <a:t>C</a:t>
            </a:r>
            <a:r>
              <a:rPr lang="en-US" altLang="zh-CN" sz="1600" b="1" baseline="-25000" dirty="0"/>
              <a:t>n</a:t>
            </a:r>
          </a:p>
          <a:p>
            <a:pPr lvl="1" eaLnBrk="1" fontAlgn="auto" hangingPunct="1">
              <a:spcAft>
                <a:spcPts val="0"/>
              </a:spcAft>
              <a:defRPr/>
            </a:pPr>
            <a:endParaRPr lang="en-US" altLang="zh-CN" sz="1600" b="1" dirty="0"/>
          </a:p>
          <a:p>
            <a:pPr lvl="1" eaLnBrk="1" fontAlgn="auto" hangingPunct="1">
              <a:spcAft>
                <a:spcPts val="0"/>
              </a:spcAft>
              <a:defRPr/>
            </a:pPr>
            <a:r>
              <a:rPr lang="zh-CN" altLang="en-US" sz="1600" b="1" dirty="0"/>
              <a:t>先行进位加法器（并行加法器、快速加法器）：与门异或门电路 </a:t>
            </a:r>
            <a:r>
              <a:rPr lang="en-US" altLang="zh-CN" sz="1600" b="1" dirty="0"/>
              <a:t>+ </a:t>
            </a:r>
            <a:r>
              <a:rPr lang="zh-CN" altLang="en-US" sz="1600" b="1" dirty="0"/>
              <a:t>先行进位电路</a:t>
            </a:r>
            <a:endParaRPr lang="en-US" altLang="zh-CN" sz="1600" b="1" dirty="0"/>
          </a:p>
          <a:p>
            <a:pPr lvl="1" eaLnBrk="1" fontAlgn="auto" hangingPunct="1">
              <a:spcAft>
                <a:spcPts val="0"/>
              </a:spcAft>
              <a:defRPr/>
            </a:pPr>
            <a:endParaRPr lang="en-US" altLang="zh-CN" sz="1600" b="1" dirty="0"/>
          </a:p>
          <a:p>
            <a:pPr eaLnBrk="1" fontAlgn="auto" hangingPunct="1">
              <a:spcAft>
                <a:spcPts val="0"/>
              </a:spcAft>
              <a:defRPr/>
            </a:pPr>
            <a:r>
              <a:rPr lang="en-US" altLang="zh-CN" sz="2000" b="1" dirty="0"/>
              <a:t>16</a:t>
            </a:r>
            <a:r>
              <a:rPr lang="zh-CN" altLang="en-US" sz="2000" b="1" dirty="0"/>
              <a:t>位并行加法器：</a:t>
            </a:r>
            <a:endParaRPr lang="en-US" altLang="zh-CN" sz="2000" b="1" dirty="0"/>
          </a:p>
          <a:p>
            <a:pPr lvl="1" eaLnBrk="1" fontAlgn="auto" hangingPunct="1">
              <a:spcAft>
                <a:spcPts val="0"/>
              </a:spcAft>
              <a:defRPr/>
            </a:pPr>
            <a:r>
              <a:rPr lang="zh-CN" altLang="en-US" sz="1600" b="1" dirty="0"/>
              <a:t>方法一：</a:t>
            </a:r>
            <a:r>
              <a:rPr lang="en-US" altLang="zh-CN" sz="1600" b="1" dirty="0"/>
              <a:t>4</a:t>
            </a:r>
            <a:r>
              <a:rPr lang="zh-CN" altLang="en-US" sz="1600" b="1" dirty="0"/>
              <a:t>个</a:t>
            </a:r>
            <a:r>
              <a:rPr lang="en-US" altLang="zh-CN" sz="1600" b="1" dirty="0"/>
              <a:t>4</a:t>
            </a:r>
            <a:r>
              <a:rPr lang="zh-CN" altLang="en-US" sz="1600" b="1" dirty="0"/>
              <a:t>位并行加法器串联而成（组内并行、组间串行）</a:t>
            </a:r>
            <a:endParaRPr lang="en-US" altLang="zh-CN" sz="1600" b="1" dirty="0"/>
          </a:p>
          <a:p>
            <a:pPr lvl="1" eaLnBrk="1" fontAlgn="auto" hangingPunct="1">
              <a:spcAft>
                <a:spcPts val="0"/>
              </a:spcAft>
              <a:defRPr/>
            </a:pPr>
            <a:endParaRPr lang="en-US" altLang="zh-CN" sz="1600" b="1" dirty="0"/>
          </a:p>
          <a:p>
            <a:pPr lvl="1" eaLnBrk="1" fontAlgn="auto" hangingPunct="1">
              <a:spcAft>
                <a:spcPts val="0"/>
              </a:spcAft>
              <a:defRPr/>
            </a:pPr>
            <a:r>
              <a:rPr lang="zh-CN" altLang="en-US" sz="1600" b="1" dirty="0"/>
              <a:t>方法二：</a:t>
            </a:r>
            <a:r>
              <a:rPr lang="en-US" altLang="zh-CN" sz="1600" b="1" dirty="0"/>
              <a:t>4</a:t>
            </a:r>
            <a:r>
              <a:rPr lang="zh-CN" altLang="en-US" sz="1600" b="1" dirty="0"/>
              <a:t>个</a:t>
            </a:r>
            <a:r>
              <a:rPr lang="en-US" altLang="zh-CN" sz="1600" b="1" dirty="0"/>
              <a:t>4</a:t>
            </a:r>
            <a:r>
              <a:rPr lang="zh-CN" altLang="en-US" sz="1600" b="1" dirty="0"/>
              <a:t>位并行加法器并联而成（组内并行、组间并行）</a:t>
            </a:r>
            <a:endParaRPr lang="en-US" altLang="zh-CN" sz="1600" b="1" dirty="0"/>
          </a:p>
          <a:p>
            <a:pPr lvl="1" eaLnBrk="1" fontAlgn="auto" hangingPunct="1">
              <a:spcAft>
                <a:spcPts val="0"/>
              </a:spcAft>
              <a:defRPr/>
            </a:pPr>
            <a:endParaRPr lang="en-US" altLang="zh-CN" sz="1600" b="1" dirty="0"/>
          </a:p>
          <a:p>
            <a:pPr lvl="1" eaLnBrk="1" fontAlgn="auto" hangingPunct="1">
              <a:spcAft>
                <a:spcPts val="0"/>
              </a:spcAft>
              <a:defRPr/>
            </a:pPr>
            <a:endParaRPr lang="en-US" altLang="zh-CN" sz="1600" b="1" dirty="0"/>
          </a:p>
          <a:p>
            <a:pPr eaLnBrk="1" fontAlgn="auto" hangingPunct="1">
              <a:spcAft>
                <a:spcPts val="0"/>
              </a:spcAft>
              <a:defRPr/>
            </a:pPr>
            <a:endParaRPr lang="en-US" altLang="zh-CN" sz="2000" b="1" dirty="0"/>
          </a:p>
          <a:p>
            <a:pPr lvl="1" eaLnBrk="1" fontAlgn="auto" hangingPunct="1">
              <a:spcAft>
                <a:spcPts val="0"/>
              </a:spcAft>
              <a:defRPr/>
            </a:pPr>
            <a:endParaRPr lang="en-US" altLang="zh-CN" sz="1600" b="1" dirty="0"/>
          </a:p>
          <a:p>
            <a:pPr eaLnBrk="1" fontAlgn="auto" hangingPunct="1">
              <a:spcAft>
                <a:spcPts val="0"/>
              </a:spcAft>
              <a:defRPr/>
            </a:pPr>
            <a:endParaRPr lang="en-US" altLang="zh-CN" sz="2000" b="1" dirty="0"/>
          </a:p>
        </p:txBody>
      </p:sp>
    </p:spTree>
    <p:extLst>
      <p:ext uri="{BB962C8B-B14F-4D97-AF65-F5344CB8AC3E}">
        <p14:creationId xmlns:p14="http://schemas.microsoft.com/office/powerpoint/2010/main" val="7124165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07ADDD4-B122-48C2-9DAA-1B072C8A05F8}"/>
              </a:ext>
            </a:extLst>
          </p:cNvPr>
          <p:cNvSpPr>
            <a:spLocks noGrp="1"/>
          </p:cNvSpPr>
          <p:nvPr>
            <p:ph idx="1"/>
          </p:nvPr>
        </p:nvSpPr>
        <p:spPr>
          <a:xfrm>
            <a:off x="457200" y="548680"/>
            <a:ext cx="8229600" cy="5616624"/>
          </a:xfrm>
        </p:spPr>
        <p:txBody>
          <a:bodyPr rtlCol="0">
            <a:normAutofit fontScale="92500" lnSpcReduction="10000"/>
          </a:bodyPr>
          <a:lstStyle/>
          <a:p>
            <a:pPr eaLnBrk="1" fontAlgn="auto" hangingPunct="1">
              <a:spcAft>
                <a:spcPts val="0"/>
              </a:spcAft>
              <a:defRPr/>
            </a:pPr>
            <a:r>
              <a:rPr lang="zh-CN" altLang="en-US" sz="2000" b="1" dirty="0"/>
              <a:t>原码一位乘法</a:t>
            </a:r>
            <a:endParaRPr lang="en-US" altLang="zh-CN" sz="2000" b="1" dirty="0"/>
          </a:p>
          <a:p>
            <a:pPr lvl="1" eaLnBrk="1" fontAlgn="auto" hangingPunct="1">
              <a:spcAft>
                <a:spcPts val="0"/>
              </a:spcAft>
              <a:defRPr/>
            </a:pPr>
            <a:r>
              <a:rPr lang="zh-CN" altLang="en-US" sz="1600" b="1" dirty="0"/>
              <a:t>原码二位乘法：感兴趣的同学自己去查阅相关资料</a:t>
            </a:r>
            <a:endParaRPr lang="en-US" altLang="zh-CN" sz="16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补码一位乘法（</a:t>
            </a:r>
            <a:r>
              <a:rPr lang="en-US" altLang="zh-CN" sz="2000" b="1" dirty="0"/>
              <a:t>Booth</a:t>
            </a:r>
            <a:r>
              <a:rPr lang="zh-CN" altLang="en-US" sz="2000" b="1" dirty="0"/>
              <a:t>算法）</a:t>
            </a:r>
            <a:endParaRPr lang="en-US" altLang="zh-CN" sz="2000" b="1" dirty="0"/>
          </a:p>
          <a:p>
            <a:pPr lvl="1" eaLnBrk="1" fontAlgn="auto" hangingPunct="1">
              <a:spcAft>
                <a:spcPts val="0"/>
              </a:spcAft>
              <a:defRPr/>
            </a:pPr>
            <a:r>
              <a:rPr lang="zh-CN" altLang="en-US" sz="1600" b="1" dirty="0"/>
              <a:t>补码二位乘法：感兴趣的同学自己去查阅相关资料</a:t>
            </a:r>
            <a:endParaRPr lang="en-US" altLang="zh-CN" sz="16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（无符号）阵列乘法器</a:t>
            </a:r>
            <a:endParaRPr lang="en-US" altLang="zh-CN" sz="20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补码阵列乘法器</a:t>
            </a:r>
            <a:endParaRPr lang="en-US" altLang="zh-CN" sz="20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流水线乘法器</a:t>
            </a:r>
            <a:endParaRPr lang="en-US" altLang="zh-CN" sz="20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原码一位除法</a:t>
            </a:r>
            <a:endParaRPr lang="en-US" altLang="zh-CN" sz="2000" b="1" dirty="0"/>
          </a:p>
          <a:p>
            <a:pPr lvl="1" eaLnBrk="1" fontAlgn="auto" hangingPunct="1">
              <a:spcAft>
                <a:spcPts val="0"/>
              </a:spcAft>
              <a:defRPr/>
            </a:pPr>
            <a:r>
              <a:rPr lang="zh-CN" altLang="en-US" sz="1600" b="1" dirty="0"/>
              <a:t>恢复余数法</a:t>
            </a:r>
            <a:endParaRPr lang="en-US" altLang="zh-CN" sz="1600" b="1" dirty="0"/>
          </a:p>
          <a:p>
            <a:pPr lvl="1" eaLnBrk="1" fontAlgn="auto" hangingPunct="1">
              <a:spcAft>
                <a:spcPts val="0"/>
              </a:spcAft>
              <a:defRPr/>
            </a:pPr>
            <a:r>
              <a:rPr lang="zh-CN" altLang="en-US" sz="1600" b="1" dirty="0"/>
              <a:t>不恢复余数法（也称加减交替法）</a:t>
            </a:r>
            <a:endParaRPr lang="en-US" altLang="zh-CN" sz="1600" b="1" dirty="0"/>
          </a:p>
          <a:p>
            <a:pPr lvl="1" eaLnBrk="1" fontAlgn="auto" hangingPunct="1">
              <a:spcAft>
                <a:spcPts val="0"/>
              </a:spcAft>
              <a:defRPr/>
            </a:pPr>
            <a:endParaRPr lang="en-US" altLang="zh-CN" sz="1600" b="1" dirty="0"/>
          </a:p>
          <a:p>
            <a:pPr eaLnBrk="1" fontAlgn="auto" hangingPunct="1">
              <a:spcAft>
                <a:spcPts val="0"/>
              </a:spcAft>
              <a:defRPr/>
            </a:pPr>
            <a:r>
              <a:rPr lang="zh-CN" altLang="en-US" sz="2000" b="1" dirty="0"/>
              <a:t>阵列除法器</a:t>
            </a:r>
            <a:endParaRPr lang="en-US" altLang="zh-CN" sz="2000" b="1" dirty="0"/>
          </a:p>
          <a:p>
            <a:pPr lvl="1" eaLnBrk="1" fontAlgn="auto" hangingPunct="1">
              <a:spcAft>
                <a:spcPts val="0"/>
              </a:spcAft>
              <a:defRPr/>
            </a:pPr>
            <a:r>
              <a:rPr lang="en-US" altLang="zh-CN" sz="1600" b="1" dirty="0"/>
              <a:t>CAS</a:t>
            </a:r>
            <a:r>
              <a:rPr lang="zh-CN" altLang="en-US" sz="1600" b="1" dirty="0"/>
              <a:t>：可控加减法单元</a:t>
            </a:r>
            <a:endParaRPr lang="en-US" altLang="zh-CN" sz="1600" b="1" dirty="0"/>
          </a:p>
          <a:p>
            <a:pPr eaLnBrk="1" fontAlgn="auto" hangingPunct="1">
              <a:spcAft>
                <a:spcPts val="0"/>
              </a:spcAft>
              <a:defRPr/>
            </a:pPr>
            <a:endParaRPr lang="en-US" altLang="zh-CN" sz="2000" b="1" dirty="0"/>
          </a:p>
        </p:txBody>
      </p:sp>
    </p:spTree>
    <p:extLst>
      <p:ext uri="{BB962C8B-B14F-4D97-AF65-F5344CB8AC3E}">
        <p14:creationId xmlns:p14="http://schemas.microsoft.com/office/powerpoint/2010/main" val="2274279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07ADDD4-B122-48C2-9DAA-1B072C8A05F8}"/>
              </a:ext>
            </a:extLst>
          </p:cNvPr>
          <p:cNvSpPr>
            <a:spLocks noGrp="1"/>
          </p:cNvSpPr>
          <p:nvPr>
            <p:ph idx="1"/>
          </p:nvPr>
        </p:nvSpPr>
        <p:spPr>
          <a:xfrm>
            <a:off x="457200" y="548680"/>
            <a:ext cx="8229600" cy="5616624"/>
          </a:xfrm>
        </p:spPr>
        <p:txBody>
          <a:bodyPr rtlCol="0">
            <a:normAutofit fontScale="92500" lnSpcReduction="10000"/>
          </a:bodyPr>
          <a:lstStyle/>
          <a:p>
            <a:pPr eaLnBrk="1" fontAlgn="auto" hangingPunct="1">
              <a:spcAft>
                <a:spcPts val="0"/>
              </a:spcAft>
              <a:defRPr/>
            </a:pPr>
            <a:r>
              <a:rPr lang="zh-CN" altLang="en-US" sz="2000" b="1" dirty="0"/>
              <a:t>浮点加减法运算</a:t>
            </a:r>
            <a:endParaRPr lang="en-US" altLang="zh-CN" sz="2000" b="1" dirty="0"/>
          </a:p>
          <a:p>
            <a:pPr marL="800100" lvl="1" indent="-342900" eaLnBrk="1" fontAlgn="auto" hangingPunct="1">
              <a:spcAft>
                <a:spcPts val="0"/>
              </a:spcAft>
              <a:buFont typeface="+mj-ea"/>
              <a:buAutoNum type="circleNumDbPlain"/>
              <a:defRPr/>
            </a:pPr>
            <a:r>
              <a:rPr lang="zh-CN" altLang="en-US" sz="1500" b="1" dirty="0"/>
              <a:t>对阶</a:t>
            </a:r>
            <a:endParaRPr lang="en-US" altLang="zh-CN" sz="1500" b="1" dirty="0"/>
          </a:p>
          <a:p>
            <a:pPr marL="800100" lvl="1" indent="-342900" eaLnBrk="1" fontAlgn="auto" hangingPunct="1">
              <a:spcAft>
                <a:spcPts val="0"/>
              </a:spcAft>
              <a:buFont typeface="+mj-ea"/>
              <a:buAutoNum type="circleNumDbPlain"/>
              <a:defRPr/>
            </a:pPr>
            <a:r>
              <a:rPr lang="zh-CN" altLang="en-US" sz="1500" b="1" dirty="0"/>
              <a:t>尾数运算（尾数求和）</a:t>
            </a:r>
            <a:endParaRPr lang="en-US" altLang="zh-CN" sz="1500" b="1" dirty="0"/>
          </a:p>
          <a:p>
            <a:pPr marL="800100" lvl="1" indent="-342900" eaLnBrk="1" fontAlgn="auto" hangingPunct="1">
              <a:spcAft>
                <a:spcPts val="0"/>
              </a:spcAft>
              <a:buFont typeface="+mj-ea"/>
              <a:buAutoNum type="circleNumDbPlain"/>
              <a:defRPr/>
            </a:pPr>
            <a:r>
              <a:rPr lang="zh-CN" altLang="en-US" sz="1500" b="1" dirty="0"/>
              <a:t>结果规格化</a:t>
            </a:r>
            <a:endParaRPr lang="en-US" altLang="zh-CN" sz="1500" b="1" dirty="0"/>
          </a:p>
          <a:p>
            <a:pPr marL="800100" lvl="1" indent="-342900" eaLnBrk="1" fontAlgn="auto" hangingPunct="1">
              <a:spcAft>
                <a:spcPts val="0"/>
              </a:spcAft>
              <a:buFont typeface="+mj-ea"/>
              <a:buAutoNum type="circleNumDbPlain"/>
              <a:defRPr/>
            </a:pPr>
            <a:r>
              <a:rPr lang="zh-CN" altLang="en-US" sz="1500" b="1" dirty="0"/>
              <a:t>舍入（</a:t>
            </a:r>
            <a:r>
              <a:rPr lang="en-US" altLang="zh-CN" sz="1500" b="1" dirty="0"/>
              <a:t>0</a:t>
            </a:r>
            <a:r>
              <a:rPr lang="zh-CN" altLang="en-US" sz="1500" b="1" dirty="0"/>
              <a:t>舍</a:t>
            </a:r>
            <a:r>
              <a:rPr lang="en-US" altLang="zh-CN" sz="1500" b="1" dirty="0"/>
              <a:t>1</a:t>
            </a:r>
            <a:r>
              <a:rPr lang="zh-CN" altLang="en-US" sz="1500" b="1" dirty="0"/>
              <a:t>入法，末位恒置</a:t>
            </a:r>
            <a:r>
              <a:rPr lang="en-US" altLang="zh-CN" sz="1500" b="1" dirty="0"/>
              <a:t>1</a:t>
            </a:r>
            <a:r>
              <a:rPr lang="zh-CN" altLang="en-US" sz="1500" b="1" dirty="0"/>
              <a:t>法）</a:t>
            </a:r>
            <a:endParaRPr lang="en-US" altLang="zh-CN" sz="1500" b="1" dirty="0"/>
          </a:p>
          <a:p>
            <a:pPr marL="800100" lvl="1" indent="-342900" eaLnBrk="1" fontAlgn="auto" hangingPunct="1">
              <a:spcAft>
                <a:spcPts val="0"/>
              </a:spcAft>
              <a:buFont typeface="+mj-ea"/>
              <a:buAutoNum type="circleNumDbPlain"/>
              <a:defRPr/>
            </a:pPr>
            <a:r>
              <a:rPr lang="zh-CN" altLang="en-US" sz="1500" b="1" dirty="0"/>
              <a:t>溢出判断</a:t>
            </a:r>
            <a:endParaRPr lang="en-US" altLang="zh-CN" sz="1500" b="1" dirty="0"/>
          </a:p>
          <a:p>
            <a:pPr lvl="1" eaLnBrk="1" fontAlgn="auto" hangingPunct="1">
              <a:spcAft>
                <a:spcPts val="0"/>
              </a:spcAft>
              <a:defRPr/>
            </a:pPr>
            <a:endParaRPr lang="en-US" altLang="zh-CN" sz="1600" b="1" dirty="0"/>
          </a:p>
          <a:p>
            <a:pPr eaLnBrk="1" fontAlgn="auto" hangingPunct="1">
              <a:spcAft>
                <a:spcPts val="0"/>
              </a:spcAft>
              <a:defRPr/>
            </a:pPr>
            <a:r>
              <a:rPr lang="en-US" altLang="zh-CN" sz="2000" b="1" dirty="0"/>
              <a:t>IEEE754</a:t>
            </a:r>
            <a:r>
              <a:rPr lang="zh-CN" altLang="en-US" sz="2000" b="1" dirty="0"/>
              <a:t>浮点数的加减运算</a:t>
            </a:r>
            <a:endParaRPr lang="en-US" altLang="zh-CN" sz="20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浮点乘法运算：阶码相加、尾数相乘、规格化舍入</a:t>
            </a:r>
            <a:endParaRPr lang="en-US" altLang="zh-CN" sz="20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浮点除法运算：阶码相减、尾数相除、规格化舍入</a:t>
            </a:r>
            <a:endParaRPr lang="en-US" altLang="zh-CN" sz="2000" b="1" dirty="0"/>
          </a:p>
          <a:p>
            <a:pPr eaLnBrk="1" fontAlgn="auto" hangingPunct="1">
              <a:spcAft>
                <a:spcPts val="0"/>
              </a:spcAft>
              <a:defRPr/>
            </a:pPr>
            <a:endParaRPr lang="en-US" altLang="zh-CN" sz="2000" b="1" dirty="0"/>
          </a:p>
          <a:p>
            <a:pPr eaLnBrk="1" fontAlgn="auto" hangingPunct="1">
              <a:spcAft>
                <a:spcPts val="0"/>
              </a:spcAft>
              <a:defRPr/>
            </a:pPr>
            <a:r>
              <a:rPr lang="zh-CN" altLang="en-US" sz="2000" b="1" dirty="0"/>
              <a:t>定点运算器</a:t>
            </a:r>
            <a:endParaRPr lang="en-US" altLang="zh-CN" sz="2000" b="1" dirty="0"/>
          </a:p>
          <a:p>
            <a:pPr lvl="1" eaLnBrk="1" fontAlgn="auto" hangingPunct="1">
              <a:spcAft>
                <a:spcPts val="0"/>
              </a:spcAft>
              <a:defRPr/>
            </a:pPr>
            <a:r>
              <a:rPr lang="zh-CN" altLang="en-US" sz="1500" b="1" dirty="0"/>
              <a:t>状态标志：</a:t>
            </a:r>
            <a:r>
              <a:rPr lang="en-US" altLang="zh-CN" sz="1500" b="1" dirty="0"/>
              <a:t>CF</a:t>
            </a:r>
            <a:r>
              <a:rPr lang="zh-CN" altLang="en-US" sz="1500" b="1" dirty="0"/>
              <a:t>、</a:t>
            </a:r>
            <a:r>
              <a:rPr lang="en-US" altLang="zh-CN" sz="1500" b="1" dirty="0"/>
              <a:t>ZF</a:t>
            </a:r>
            <a:r>
              <a:rPr lang="zh-CN" altLang="en-US" sz="1500" b="1" dirty="0"/>
              <a:t>、</a:t>
            </a:r>
            <a:r>
              <a:rPr lang="en-US" altLang="zh-CN" sz="1500" b="1" dirty="0"/>
              <a:t>SF</a:t>
            </a:r>
            <a:r>
              <a:rPr lang="zh-CN" altLang="en-US" sz="1500" b="1" dirty="0"/>
              <a:t>、</a:t>
            </a:r>
            <a:r>
              <a:rPr lang="en-US" altLang="zh-CN" sz="1500" b="1" dirty="0"/>
              <a:t>OF</a:t>
            </a:r>
          </a:p>
          <a:p>
            <a:pPr lvl="1" eaLnBrk="1" fontAlgn="auto" hangingPunct="1">
              <a:spcAft>
                <a:spcPts val="0"/>
              </a:spcAft>
              <a:defRPr/>
            </a:pPr>
            <a:endParaRPr lang="en-US" altLang="zh-CN" sz="1500" b="1" dirty="0"/>
          </a:p>
          <a:p>
            <a:pPr lvl="1" eaLnBrk="1" fontAlgn="auto" hangingPunct="1">
              <a:spcAft>
                <a:spcPts val="0"/>
              </a:spcAft>
              <a:defRPr/>
            </a:pPr>
            <a:r>
              <a:rPr lang="zh-CN" altLang="en-US" sz="1500" b="1" dirty="0"/>
              <a:t>单总线结构运算器、双总线结构运算器、三总线结构运算器</a:t>
            </a:r>
            <a:endParaRPr lang="en-US" altLang="zh-CN" sz="1500" b="1" dirty="0"/>
          </a:p>
          <a:p>
            <a:pPr lvl="1" eaLnBrk="1" fontAlgn="auto" hangingPunct="1">
              <a:spcAft>
                <a:spcPts val="0"/>
              </a:spcAft>
              <a:defRPr/>
            </a:pPr>
            <a:endParaRPr lang="en-US" altLang="zh-CN" sz="1600" b="1" dirty="0"/>
          </a:p>
          <a:p>
            <a:pPr eaLnBrk="1" fontAlgn="auto" hangingPunct="1">
              <a:spcAft>
                <a:spcPts val="0"/>
              </a:spcAft>
              <a:defRPr/>
            </a:pPr>
            <a:r>
              <a:rPr lang="zh-CN" altLang="en-US" sz="2000" b="1" dirty="0"/>
              <a:t>浮点运算器</a:t>
            </a:r>
            <a:endParaRPr lang="en-US" altLang="zh-CN" sz="2000" b="1" dirty="0"/>
          </a:p>
          <a:p>
            <a:pPr lvl="1" eaLnBrk="1" fontAlgn="auto" hangingPunct="1">
              <a:spcAft>
                <a:spcPts val="0"/>
              </a:spcAft>
              <a:defRPr/>
            </a:pPr>
            <a:r>
              <a:rPr lang="zh-CN" altLang="en-US" sz="1500" b="1" dirty="0"/>
              <a:t>浮点加减法流水线</a:t>
            </a:r>
            <a:endParaRPr lang="en-US" altLang="zh-CN" sz="1500" b="1" dirty="0"/>
          </a:p>
          <a:p>
            <a:pPr eaLnBrk="1" fontAlgn="auto" hangingPunct="1">
              <a:spcAft>
                <a:spcPts val="0"/>
              </a:spcAft>
              <a:defRPr/>
            </a:pPr>
            <a:endParaRPr lang="en-US" altLang="zh-CN" sz="2000" b="1" dirty="0"/>
          </a:p>
          <a:p>
            <a:pPr eaLnBrk="1" fontAlgn="auto" hangingPunct="1">
              <a:spcAft>
                <a:spcPts val="0"/>
              </a:spcAft>
              <a:defRPr/>
            </a:pPr>
            <a:endParaRPr lang="en-US" altLang="zh-CN" sz="2000" b="1" dirty="0"/>
          </a:p>
          <a:p>
            <a:pPr eaLnBrk="1" fontAlgn="auto" hangingPunct="1">
              <a:spcAft>
                <a:spcPts val="0"/>
              </a:spcAft>
              <a:defRPr/>
            </a:pPr>
            <a:endParaRPr lang="en-US" altLang="zh-CN" sz="2000" b="1" dirty="0"/>
          </a:p>
        </p:txBody>
      </p:sp>
    </p:spTree>
    <p:extLst>
      <p:ext uri="{BB962C8B-B14F-4D97-AF65-F5344CB8AC3E}">
        <p14:creationId xmlns:p14="http://schemas.microsoft.com/office/powerpoint/2010/main" val="28091253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B1D2DD5F-843A-4E6B-858E-7C35BEAFBA5C}"/>
              </a:ext>
            </a:extLst>
          </p:cNvPr>
          <p:cNvSpPr>
            <a:spLocks noGrp="1" noChangeArrowheads="1"/>
          </p:cNvSpPr>
          <p:nvPr>
            <p:ph type="title"/>
          </p:nvPr>
        </p:nvSpPr>
        <p:spPr/>
        <p:txBody>
          <a:bodyPr/>
          <a:lstStyle/>
          <a:p>
            <a:r>
              <a:rPr lang="zh-CN" altLang="en-US" b="1" dirty="0">
                <a:solidFill>
                  <a:srgbClr val="002060"/>
                </a:solidFill>
                <a:latin typeface="黑体" panose="02010609060101010101" pitchFamily="49" charset="-122"/>
                <a:ea typeface="黑体" panose="02010609060101010101" pitchFamily="49" charset="-122"/>
              </a:rPr>
              <a:t>习题（</a:t>
            </a:r>
            <a:r>
              <a:rPr lang="en-US" altLang="zh-CN" b="1" dirty="0">
                <a:solidFill>
                  <a:srgbClr val="002060"/>
                </a:solidFill>
                <a:latin typeface="黑体" panose="02010609060101010101" pitchFamily="49" charset="-122"/>
                <a:ea typeface="黑体" panose="02010609060101010101" pitchFamily="49" charset="-122"/>
              </a:rPr>
              <a:t>P92-94</a:t>
            </a:r>
            <a:r>
              <a:rPr lang="zh-CN" altLang="en-US" b="1" dirty="0">
                <a:solidFill>
                  <a:srgbClr val="002060"/>
                </a:solidFill>
                <a:latin typeface="黑体" panose="02010609060101010101" pitchFamily="49" charset="-122"/>
                <a:ea typeface="黑体" panose="02010609060101010101" pitchFamily="49" charset="-122"/>
              </a:rPr>
              <a:t>）</a:t>
            </a:r>
          </a:p>
        </p:txBody>
      </p:sp>
      <p:sp>
        <p:nvSpPr>
          <p:cNvPr id="3" name="内容占位符 2">
            <a:extLst>
              <a:ext uri="{FF2B5EF4-FFF2-40B4-BE49-F238E27FC236}">
                <a16:creationId xmlns:a16="http://schemas.microsoft.com/office/drawing/2014/main" id="{32D2ADA7-487E-47EE-B37D-A2AF88667635}"/>
              </a:ext>
            </a:extLst>
          </p:cNvPr>
          <p:cNvSpPr>
            <a:spLocks noGrp="1"/>
          </p:cNvSpPr>
          <p:nvPr>
            <p:ph idx="1"/>
          </p:nvPr>
        </p:nvSpPr>
        <p:spPr/>
        <p:txBody>
          <a:bodyPr>
            <a:normAutofit/>
          </a:bodyPr>
          <a:lstStyle/>
          <a:p>
            <a:pPr>
              <a:defRPr/>
            </a:pPr>
            <a:r>
              <a:rPr lang="en-US" altLang="zh-CN" sz="2400" b="1" dirty="0"/>
              <a:t>3.1</a:t>
            </a:r>
          </a:p>
          <a:p>
            <a:pPr>
              <a:defRPr/>
            </a:pPr>
            <a:r>
              <a:rPr lang="en-US" altLang="zh-CN" sz="2400" b="1" dirty="0"/>
              <a:t>3.2</a:t>
            </a:r>
          </a:p>
          <a:p>
            <a:pPr>
              <a:defRPr/>
            </a:pPr>
            <a:r>
              <a:rPr lang="en-US" altLang="zh-CN" sz="2400" b="1" dirty="0"/>
              <a:t>3.4</a:t>
            </a:r>
            <a:r>
              <a:rPr lang="zh-CN" altLang="en-US" sz="2400" b="1" dirty="0"/>
              <a:t>（</a:t>
            </a:r>
            <a:r>
              <a:rPr lang="en-US" altLang="zh-CN" sz="2400" b="1" dirty="0"/>
              <a:t>3</a:t>
            </a:r>
            <a:r>
              <a:rPr lang="zh-CN" altLang="en-US" sz="2400" b="1" dirty="0"/>
              <a:t>）</a:t>
            </a:r>
            <a:endParaRPr lang="en-US" altLang="zh-CN" sz="2400" b="1" dirty="0"/>
          </a:p>
          <a:p>
            <a:pPr>
              <a:defRPr/>
            </a:pPr>
            <a:r>
              <a:rPr lang="en-US" altLang="zh-CN" sz="2400" b="1" dirty="0"/>
              <a:t>3.5</a:t>
            </a:r>
            <a:r>
              <a:rPr lang="zh-CN" altLang="en-US" sz="2400" b="1" dirty="0"/>
              <a:t>（</a:t>
            </a:r>
            <a:r>
              <a:rPr lang="en-US" altLang="zh-CN" sz="2400" b="1" dirty="0"/>
              <a:t>3</a:t>
            </a:r>
            <a:r>
              <a:rPr lang="zh-CN" altLang="en-US" sz="2400" b="1" dirty="0"/>
              <a:t>）</a:t>
            </a:r>
            <a:endParaRPr lang="en-US" altLang="zh-CN" sz="2400" b="1" dirty="0"/>
          </a:p>
          <a:p>
            <a:pPr>
              <a:defRPr/>
            </a:pPr>
            <a:r>
              <a:rPr lang="en-US" altLang="zh-CN" sz="2400" b="1" dirty="0"/>
              <a:t>3.6</a:t>
            </a:r>
            <a:r>
              <a:rPr lang="zh-CN" altLang="en-US" sz="2400" b="1" dirty="0"/>
              <a:t>（</a:t>
            </a:r>
            <a:r>
              <a:rPr lang="en-US" altLang="zh-CN" sz="2400" b="1" dirty="0"/>
              <a:t>2</a:t>
            </a:r>
            <a:r>
              <a:rPr lang="zh-CN" altLang="en-US" sz="2400" b="1" dirty="0"/>
              <a:t>）</a:t>
            </a:r>
            <a:endParaRPr lang="en-US" altLang="zh-CN" sz="2400" b="1" dirty="0"/>
          </a:p>
          <a:p>
            <a:pPr>
              <a:defRPr/>
            </a:pPr>
            <a:r>
              <a:rPr lang="en-US" altLang="zh-CN" sz="2400" b="1" dirty="0"/>
              <a:t>3.7</a:t>
            </a:r>
            <a:r>
              <a:rPr lang="zh-CN" altLang="en-US" sz="2400" b="1" dirty="0"/>
              <a:t>（</a:t>
            </a:r>
            <a:r>
              <a:rPr lang="en-US" altLang="zh-CN" sz="2400" b="1" dirty="0"/>
              <a:t>2</a:t>
            </a:r>
            <a:r>
              <a:rPr lang="zh-CN" altLang="en-US" sz="2400" b="1" dirty="0"/>
              <a:t>）</a:t>
            </a:r>
            <a:endParaRPr lang="en-US" altLang="zh-CN" sz="2400" b="1" dirty="0"/>
          </a:p>
          <a:p>
            <a:pPr>
              <a:defRPr/>
            </a:pPr>
            <a:r>
              <a:rPr lang="en-US" altLang="zh-CN" sz="2400" b="1" dirty="0"/>
              <a:t>3.8</a:t>
            </a:r>
            <a:r>
              <a:rPr lang="zh-CN" altLang="en-US" sz="2400" b="1" dirty="0"/>
              <a:t>（</a:t>
            </a:r>
            <a:r>
              <a:rPr lang="en-US" altLang="zh-CN" sz="2400" b="1" dirty="0"/>
              <a:t>2</a:t>
            </a:r>
            <a:r>
              <a:rPr lang="zh-CN" altLang="en-US" sz="2400" b="1" dirty="0"/>
              <a:t>）</a:t>
            </a:r>
            <a:endParaRPr lang="en-US" altLang="zh-CN" sz="2400" b="1" dirty="0"/>
          </a:p>
          <a:p>
            <a:pPr>
              <a:defRPr/>
            </a:pPr>
            <a:r>
              <a:rPr lang="en-US" altLang="zh-CN" sz="2400" b="1" dirty="0"/>
              <a:t>3.9</a:t>
            </a:r>
            <a:r>
              <a:rPr lang="zh-CN" altLang="en-US" sz="2400" b="1" dirty="0"/>
              <a:t>（</a:t>
            </a:r>
            <a:r>
              <a:rPr lang="en-US" altLang="zh-CN" sz="2400" b="1" dirty="0"/>
              <a:t>2</a:t>
            </a:r>
            <a:r>
              <a:rPr lang="zh-CN" altLang="en-US" sz="2400" b="1" dirty="0"/>
              <a:t>）</a:t>
            </a:r>
            <a:endParaRPr lang="en-US" altLang="zh-CN" sz="2400" b="1" dirty="0"/>
          </a:p>
          <a:p>
            <a:pPr>
              <a:defRPr/>
            </a:pPr>
            <a:r>
              <a:rPr lang="en-US" altLang="zh-CN" sz="2400" b="1" dirty="0"/>
              <a:t>3.10</a:t>
            </a:r>
            <a:r>
              <a:rPr lang="zh-CN" altLang="en-US" sz="2400" b="1" dirty="0"/>
              <a:t>（</a:t>
            </a:r>
            <a:r>
              <a:rPr lang="en-US" altLang="zh-CN" sz="2400" b="1" dirty="0"/>
              <a:t>2</a:t>
            </a:r>
            <a:r>
              <a:rPr lang="zh-CN" altLang="en-US" sz="2400" b="1" dirty="0"/>
              <a:t>）</a:t>
            </a:r>
            <a:endParaRPr lang="en-US" altLang="zh-CN" sz="2400" b="1" dirty="0"/>
          </a:p>
          <a:p>
            <a:pPr>
              <a:defRPr/>
            </a:pPr>
            <a:r>
              <a:rPr lang="en-US" altLang="zh-CN" sz="2400" b="1" dirty="0"/>
              <a:t>3.11</a:t>
            </a:r>
          </a:p>
          <a:p>
            <a:pPr>
              <a:defRPr/>
            </a:pPr>
            <a:endParaRPr lang="en-US" altLang="zh-CN" sz="2400" b="1" dirty="0"/>
          </a:p>
          <a:p>
            <a:pPr>
              <a:defRPr/>
            </a:pPr>
            <a:endParaRPr lang="zh-CN" altLang="en-US" sz="2400" b="1"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51991</TotalTime>
  <Words>10029</Words>
  <Application>Microsoft Office PowerPoint</Application>
  <PresentationFormat>全屏显示(4:3)</PresentationFormat>
  <Paragraphs>1602</Paragraphs>
  <Slides>101</Slides>
  <Notes>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101</vt:i4>
      </vt:variant>
    </vt:vector>
  </HeadingPairs>
  <TitlesOfParts>
    <vt:vector size="118" baseType="lpstr">
      <vt:lpstr>Avenir</vt:lpstr>
      <vt:lpstr>PingFang SC</vt:lpstr>
      <vt:lpstr>等线</vt:lpstr>
      <vt:lpstr>黑体</vt:lpstr>
      <vt:lpstr>宋体</vt:lpstr>
      <vt:lpstr>微软雅黑</vt:lpstr>
      <vt:lpstr>Arial</vt:lpstr>
      <vt:lpstr>Arial Rounded MT Bold</vt:lpstr>
      <vt:lpstr>Calibri</vt:lpstr>
      <vt:lpstr>Cambria Math</vt:lpstr>
      <vt:lpstr>Courier New</vt:lpstr>
      <vt:lpstr>Segoe UI Black</vt:lpstr>
      <vt:lpstr>Segoe UI Semibold</vt:lpstr>
      <vt:lpstr>Symbol</vt:lpstr>
      <vt:lpstr>Times New Roman</vt:lpstr>
      <vt:lpstr>Wingdings</vt:lpstr>
      <vt:lpstr>Office 主题</vt:lpstr>
      <vt:lpstr>《计算机组成原理》 （第三讲）</vt:lpstr>
      <vt:lpstr>目录</vt:lpstr>
      <vt:lpstr>第3章    运算方法与运算器</vt:lpstr>
      <vt:lpstr>3.1  计算机中的运算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  定点加减法运算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逻辑门（1）</vt:lpstr>
      <vt:lpstr>逻辑门（2）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  定点乘法运算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3.4  定点除法运算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3.5  浮点运算</vt:lpstr>
      <vt:lpstr>PowerPoint 演示文稿</vt:lpstr>
      <vt:lpstr>PowerPoint 演示文稿</vt:lpstr>
      <vt:lpstr>PowerPoint 演示文稿</vt:lpstr>
      <vt:lpstr>PowerPoint 演示文稿</vt:lpstr>
      <vt:lpstr>PowerPoint 演示文稿</vt:lpstr>
      <vt:lpstr>PowerPoint 演示文稿</vt:lpstr>
      <vt:lpstr>3.6    运算器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本章小结</vt:lpstr>
      <vt:lpstr>PowerPoint 演示文稿</vt:lpstr>
      <vt:lpstr>PowerPoint 演示文稿</vt:lpstr>
      <vt:lpstr>PowerPoint 演示文稿</vt:lpstr>
      <vt:lpstr>习题（P92-94）</vt:lpstr>
      <vt:lpstr>实践训练（实验2）</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《嵌入式系统》 （第一讲）</dc:title>
  <dc:creator>apple</dc:creator>
  <cp:lastModifiedBy>haiying2019</cp:lastModifiedBy>
  <cp:revision>496</cp:revision>
  <dcterms:created xsi:type="dcterms:W3CDTF">2018-06-12T02:23:51Z</dcterms:created>
  <dcterms:modified xsi:type="dcterms:W3CDTF">2023-03-30T01:10:41Z</dcterms:modified>
</cp:coreProperties>
</file>